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charts/style1.xml" ContentType="application/vnd.ms-office.chartstyle+xml"/>
  <Override PartName="/ppt/charts/colors1.xml" ContentType="application/vnd.ms-office.chartcolorstyle+xml"/>
  <Override PartName="/ppt/charts/chart16.xml" ContentType="application/vnd.openxmlformats-officedocument.drawingml.chart+xml"/>
  <Override PartName="/ppt/theme/themeOverride14.xml" ContentType="application/vnd.openxmlformats-officedocument.themeOverride+xml"/>
  <Override PartName="/ppt/charts/chart17.xml" ContentType="application/vnd.openxmlformats-officedocument.drawingml.chart+xml"/>
  <Override PartName="/ppt/theme/themeOverride15.xml" ContentType="application/vnd.openxmlformats-officedocument.themeOverride+xml"/>
  <Override PartName="/ppt/charts/chart18.xml" ContentType="application/vnd.openxmlformats-officedocument.drawingml.chart+xml"/>
  <Override PartName="/ppt/theme/themeOverride16.xml" ContentType="application/vnd.openxmlformats-officedocument.themeOverride+xml"/>
  <Override PartName="/ppt/charts/chart19.xml" ContentType="application/vnd.openxmlformats-officedocument.drawingml.chart+xml"/>
  <Override PartName="/ppt/theme/themeOverride17.xml" ContentType="application/vnd.openxmlformats-officedocument.themeOverride+xml"/>
  <Override PartName="/ppt/charts/chart20.xml" ContentType="application/vnd.openxmlformats-officedocument.drawingml.chart+xml"/>
  <Override PartName="/ppt/charts/style2.xml" ContentType="application/vnd.ms-office.chartstyle+xml"/>
  <Override PartName="/ppt/charts/colors2.xml" ContentType="application/vnd.ms-office.chartcolorstyle+xml"/>
  <Override PartName="/ppt/charts/chart21.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8.xml" ContentType="application/vnd.openxmlformats-officedocument.themeOverride+xml"/>
  <Override PartName="/ppt/charts/chart22.xml" ContentType="application/vnd.openxmlformats-officedocument.drawingml.chart+xml"/>
  <Override PartName="/ppt/theme/themeOverride19.xml" ContentType="application/vnd.openxmlformats-officedocument.themeOverride+xml"/>
  <Override PartName="/ppt/charts/chart23.xml" ContentType="application/vnd.openxmlformats-officedocument.drawingml.chart+xml"/>
  <Override PartName="/ppt/theme/themeOverride20.xml" ContentType="application/vnd.openxmlformats-officedocument.themeOverride+xml"/>
  <Override PartName="/ppt/charts/chart24.xml" ContentType="application/vnd.openxmlformats-officedocument.drawingml.chart+xml"/>
  <Override PartName="/ppt/theme/themeOverride21.xml" ContentType="application/vnd.openxmlformats-officedocument.themeOverride+xml"/>
  <Override PartName="/ppt/charts/chart25.xml" ContentType="application/vnd.openxmlformats-officedocument.drawingml.chart+xml"/>
  <Override PartName="/ppt/theme/themeOverride22.xml" ContentType="application/vnd.openxmlformats-officedocument.themeOverride+xml"/>
  <Override PartName="/ppt/charts/chart2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3.xml" ContentType="application/vnd.openxmlformats-officedocument.themeOverride+xml"/>
  <Override PartName="/ppt/charts/chart27.xml" ContentType="application/vnd.openxmlformats-officedocument.drawingml.chart+xml"/>
  <Override PartName="/ppt/theme/themeOverride24.xml" ContentType="application/vnd.openxmlformats-officedocument.themeOverride+xml"/>
  <Override PartName="/ppt/charts/chart28.xml" ContentType="application/vnd.openxmlformats-officedocument.drawingml.chart+xml"/>
  <Override PartName="/ppt/theme/themeOverride25.xml" ContentType="application/vnd.openxmlformats-officedocument.themeOverride+xml"/>
  <Override PartName="/ppt/charts/chart29.xml" ContentType="application/vnd.openxmlformats-officedocument.drawingml.chart+xml"/>
  <Override PartName="/ppt/theme/themeOverride26.xml" ContentType="application/vnd.openxmlformats-officedocument.themeOverride+xml"/>
  <Override PartName="/ppt/charts/chart30.xml" ContentType="application/vnd.openxmlformats-officedocument.drawingml.chart+xml"/>
  <Override PartName="/ppt/theme/themeOverride27.xml" ContentType="application/vnd.openxmlformats-officedocument.themeOverride+xml"/>
  <Override PartName="/ppt/charts/chart31.xml" ContentType="application/vnd.openxmlformats-officedocument.drawingml.chart+xml"/>
  <Override PartName="/ppt/theme/themeOverride28.xml" ContentType="application/vnd.openxmlformats-officedocument.themeOverride+xml"/>
  <Override PartName="/ppt/charts/chart32.xml" ContentType="application/vnd.openxmlformats-officedocument.drawingml.chart+xml"/>
  <Override PartName="/ppt/theme/themeOverride29.xml" ContentType="application/vnd.openxmlformats-officedocument.themeOverride+xml"/>
  <Override PartName="/ppt/charts/chart33.xml" ContentType="application/vnd.openxmlformats-officedocument.drawingml.chart+xml"/>
  <Override PartName="/ppt/theme/themeOverride30.xml" ContentType="application/vnd.openxmlformats-officedocument.themeOverride+xml"/>
  <Override PartName="/ppt/charts/chart34.xml" ContentType="application/vnd.openxmlformats-officedocument.drawingml.chart+xml"/>
  <Override PartName="/ppt/theme/themeOverride31.xml" ContentType="application/vnd.openxmlformats-officedocument.themeOverride+xml"/>
  <Override PartName="/ppt/charts/chart35.xml" ContentType="application/vnd.openxmlformats-officedocument.drawingml.chart+xml"/>
  <Override PartName="/ppt/theme/themeOverride32.xml" ContentType="application/vnd.openxmlformats-officedocument.themeOverride+xml"/>
  <Override PartName="/ppt/charts/chart36.xml" ContentType="application/vnd.openxmlformats-officedocument.drawingml.chart+xml"/>
  <Override PartName="/ppt/theme/themeOverride33.xml" ContentType="application/vnd.openxmlformats-officedocument.themeOverride+xml"/>
  <Override PartName="/ppt/charts/chart37.xml" ContentType="application/vnd.openxmlformats-officedocument.drawingml.chart+xml"/>
  <Override PartName="/ppt/theme/themeOverride34.xml" ContentType="application/vnd.openxmlformats-officedocument.themeOverride+xml"/>
  <Override PartName="/ppt/charts/chart38.xml" ContentType="application/vnd.openxmlformats-officedocument.drawingml.chart+xml"/>
  <Override PartName="/ppt/theme/themeOverride35.xml" ContentType="application/vnd.openxmlformats-officedocument.themeOverride+xml"/>
  <Override PartName="/ppt/charts/chart39.xml" ContentType="application/vnd.openxmlformats-officedocument.drawingml.chart+xml"/>
  <Override PartName="/ppt/theme/themeOverride36.xml" ContentType="application/vnd.openxmlformats-officedocument.themeOverride+xml"/>
  <Override PartName="/ppt/charts/chart40.xml" ContentType="application/vnd.openxmlformats-officedocument.drawingml.chart+xml"/>
  <Override PartName="/ppt/theme/themeOverride37.xml" ContentType="application/vnd.openxmlformats-officedocument.themeOverride+xml"/>
  <Override PartName="/ppt/charts/chart41.xml" ContentType="application/vnd.openxmlformats-officedocument.drawingml.chart+xml"/>
  <Override PartName="/ppt/theme/themeOverride38.xml" ContentType="application/vnd.openxmlformats-officedocument.themeOverride+xml"/>
  <Override PartName="/ppt/charts/chart42.xml" ContentType="application/vnd.openxmlformats-officedocument.drawingml.chart+xml"/>
  <Override PartName="/ppt/theme/themeOverride39.xml" ContentType="application/vnd.openxmlformats-officedocument.themeOverride+xml"/>
  <Override PartName="/ppt/charts/chart43.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0.xml" ContentType="application/vnd.openxmlformats-officedocument.themeOverride+xml"/>
  <Override PartName="/ppt/charts/chart44.xml" ContentType="application/vnd.openxmlformats-officedocument.drawingml.chart+xml"/>
  <Override PartName="/ppt/theme/themeOverride41.xml" ContentType="application/vnd.openxmlformats-officedocument.themeOverride+xml"/>
  <Override PartName="/ppt/charts/chart45.xml" ContentType="application/vnd.openxmlformats-officedocument.drawingml.chart+xml"/>
  <Override PartName="/ppt/theme/themeOverride42.xml" ContentType="application/vnd.openxmlformats-officedocument.themeOverride+xml"/>
  <Override PartName="/ppt/charts/chart46.xml" ContentType="application/vnd.openxmlformats-officedocument.drawingml.chart+xml"/>
  <Override PartName="/ppt/theme/themeOverride43.xml" ContentType="application/vnd.openxmlformats-officedocument.themeOverride+xml"/>
  <Override PartName="/ppt/charts/chart47.xml" ContentType="application/vnd.openxmlformats-officedocument.drawingml.chart+xml"/>
  <Override PartName="/ppt/theme/themeOverride44.xml" ContentType="application/vnd.openxmlformats-officedocument.themeOverride+xml"/>
  <Override PartName="/ppt/charts/chart48.xml" ContentType="application/vnd.openxmlformats-officedocument.drawingml.chart+xml"/>
  <Override PartName="/ppt/theme/themeOverride45.xml" ContentType="application/vnd.openxmlformats-officedocument.themeOverride+xml"/>
  <Override PartName="/ppt/charts/chart49.xml" ContentType="application/vnd.openxmlformats-officedocument.drawingml.chart+xml"/>
  <Override PartName="/ppt/theme/themeOverride46.xml" ContentType="application/vnd.openxmlformats-officedocument.themeOverride+xml"/>
  <Override PartName="/ppt/charts/chart50.xml" ContentType="application/vnd.openxmlformats-officedocument.drawingml.chart+xml"/>
  <Override PartName="/ppt/theme/themeOverride47.xml" ContentType="application/vnd.openxmlformats-officedocument.themeOverride+xml"/>
  <Override PartName="/ppt/charts/chart51.xml" ContentType="application/vnd.openxmlformats-officedocument.drawingml.chart+xml"/>
  <Override PartName="/ppt/theme/themeOverride48.xml" ContentType="application/vnd.openxmlformats-officedocument.themeOverride+xml"/>
  <Override PartName="/ppt/charts/chart52.xml" ContentType="application/vnd.openxmlformats-officedocument.drawingml.chart+xml"/>
  <Override PartName="/ppt/theme/themeOverride49.xml" ContentType="application/vnd.openxmlformats-officedocument.themeOverride+xml"/>
  <Override PartName="/ppt/charts/chart53.xml" ContentType="application/vnd.openxmlformats-officedocument.drawingml.chart+xml"/>
  <Override PartName="/ppt/theme/themeOverride50.xml" ContentType="application/vnd.openxmlformats-officedocument.themeOverride+xml"/>
  <Override PartName="/ppt/charts/chart54.xml" ContentType="application/vnd.openxmlformats-officedocument.drawingml.chart+xml"/>
  <Override PartName="/ppt/theme/themeOverride51.xml" ContentType="application/vnd.openxmlformats-officedocument.themeOverride+xml"/>
  <Override PartName="/ppt/charts/chart55.xml" ContentType="application/vnd.openxmlformats-officedocument.drawingml.chart+xml"/>
  <Override PartName="/ppt/theme/themeOverride52.xml" ContentType="application/vnd.openxmlformats-officedocument.themeOverride+xml"/>
  <Override PartName="/ppt/charts/chart56.xml" ContentType="application/vnd.openxmlformats-officedocument.drawingml.chart+xml"/>
  <Override PartName="/ppt/theme/themeOverride53.xml" ContentType="application/vnd.openxmlformats-officedocument.themeOverride+xml"/>
  <Override PartName="/ppt/charts/chart57.xml" ContentType="application/vnd.openxmlformats-officedocument.drawingml.chart+xml"/>
  <Override PartName="/ppt/theme/themeOverride54.xml" ContentType="application/vnd.openxmlformats-officedocument.themeOverride+xml"/>
  <Override PartName="/ppt/charts/chart58.xml" ContentType="application/vnd.openxmlformats-officedocument.drawingml.chart+xml"/>
  <Override PartName="/ppt/theme/themeOverride55.xml" ContentType="application/vnd.openxmlformats-officedocument.themeOverride+xml"/>
  <Override PartName="/ppt/charts/chart59.xml" ContentType="application/vnd.openxmlformats-officedocument.drawingml.chart+xml"/>
  <Override PartName="/ppt/theme/themeOverride56.xml" ContentType="application/vnd.openxmlformats-officedocument.themeOverride+xml"/>
  <Override PartName="/ppt/charts/chart6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7.xml" ContentType="application/vnd.openxmlformats-officedocument.themeOverride+xml"/>
  <Override PartName="/ppt/charts/chart61.xml" ContentType="application/vnd.openxmlformats-officedocument.drawingml.chart+xml"/>
  <Override PartName="/ppt/theme/themeOverride58.xml" ContentType="application/vnd.openxmlformats-officedocument.themeOverride+xml"/>
  <Override PartName="/ppt/charts/chart62.xml" ContentType="application/vnd.openxmlformats-officedocument.drawingml.chart+xml"/>
  <Override PartName="/ppt/theme/themeOverride59.xml" ContentType="application/vnd.openxmlformats-officedocument.themeOverride+xml"/>
  <Override PartName="/ppt/charts/chart63.xml" ContentType="application/vnd.openxmlformats-officedocument.drawingml.chart+xml"/>
  <Override PartName="/ppt/theme/themeOverride60.xml" ContentType="application/vnd.openxmlformats-officedocument.themeOverride+xml"/>
  <Override PartName="/ppt/charts/chart64.xml" ContentType="application/vnd.openxmlformats-officedocument.drawingml.chart+xml"/>
  <Override PartName="/ppt/theme/themeOverride61.xml" ContentType="application/vnd.openxmlformats-officedocument.themeOverride+xml"/>
  <Override PartName="/ppt/charts/chart65.xml" ContentType="application/vnd.openxmlformats-officedocument.drawingml.chart+xml"/>
  <Override PartName="/ppt/theme/themeOverride62.xml" ContentType="application/vnd.openxmlformats-officedocument.themeOverride+xml"/>
  <Override PartName="/ppt/charts/chart66.xml" ContentType="application/vnd.openxmlformats-officedocument.drawingml.chart+xml"/>
  <Override PartName="/ppt/theme/themeOverride6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256" r:id="rId2"/>
    <p:sldId id="261" r:id="rId3"/>
    <p:sldId id="392" r:id="rId4"/>
    <p:sldId id="393" r:id="rId5"/>
    <p:sldId id="340" r:id="rId6"/>
    <p:sldId id="341" r:id="rId7"/>
    <p:sldId id="343" r:id="rId8"/>
    <p:sldId id="342" r:id="rId9"/>
    <p:sldId id="344" r:id="rId10"/>
    <p:sldId id="345" r:id="rId11"/>
    <p:sldId id="346" r:id="rId12"/>
    <p:sldId id="347" r:id="rId13"/>
    <p:sldId id="348" r:id="rId14"/>
    <p:sldId id="338" r:id="rId15"/>
    <p:sldId id="350" r:id="rId16"/>
    <p:sldId id="351" r:id="rId17"/>
    <p:sldId id="381" r:id="rId18"/>
    <p:sldId id="356" r:id="rId19"/>
    <p:sldId id="382" r:id="rId20"/>
    <p:sldId id="353" r:id="rId21"/>
    <p:sldId id="383" r:id="rId22"/>
    <p:sldId id="352" r:id="rId23"/>
    <p:sldId id="384" r:id="rId24"/>
    <p:sldId id="354" r:id="rId25"/>
    <p:sldId id="357" r:id="rId26"/>
    <p:sldId id="358" r:id="rId27"/>
    <p:sldId id="339" r:id="rId28"/>
    <p:sldId id="359" r:id="rId29"/>
    <p:sldId id="349" r:id="rId30"/>
    <p:sldId id="385" r:id="rId31"/>
    <p:sldId id="361" r:id="rId32"/>
    <p:sldId id="360" r:id="rId33"/>
    <p:sldId id="386" r:id="rId34"/>
    <p:sldId id="362" r:id="rId35"/>
    <p:sldId id="363" r:id="rId36"/>
    <p:sldId id="387" r:id="rId37"/>
    <p:sldId id="364" r:id="rId38"/>
    <p:sldId id="390" r:id="rId39"/>
    <p:sldId id="409" r:id="rId40"/>
    <p:sldId id="365" r:id="rId41"/>
    <p:sldId id="408" r:id="rId42"/>
    <p:sldId id="275" r:id="rId43"/>
    <p:sldId id="391" r:id="rId44"/>
    <p:sldId id="412" r:id="rId45"/>
    <p:sldId id="371" r:id="rId46"/>
    <p:sldId id="379" r:id="rId47"/>
    <p:sldId id="369" r:id="rId48"/>
    <p:sldId id="378" r:id="rId49"/>
    <p:sldId id="410" r:id="rId50"/>
    <p:sldId id="413" r:id="rId51"/>
    <p:sldId id="276" r:id="rId52"/>
    <p:sldId id="411" r:id="rId53"/>
    <p:sldId id="414" r:id="rId54"/>
    <p:sldId id="394" r:id="rId55"/>
    <p:sldId id="396" r:id="rId56"/>
    <p:sldId id="397" r:id="rId57"/>
    <p:sldId id="395" r:id="rId58"/>
    <p:sldId id="398" r:id="rId59"/>
    <p:sldId id="399" r:id="rId60"/>
    <p:sldId id="295" r:id="rId61"/>
    <p:sldId id="315" r:id="rId62"/>
    <p:sldId id="296" r:id="rId63"/>
    <p:sldId id="316" r:id="rId64"/>
    <p:sldId id="355" r:id="rId65"/>
    <p:sldId id="325" r:id="rId66"/>
    <p:sldId id="317" r:id="rId67"/>
    <p:sldId id="303" r:id="rId68"/>
    <p:sldId id="319" r:id="rId69"/>
    <p:sldId id="320" r:id="rId70"/>
    <p:sldId id="321" r:id="rId71"/>
    <p:sldId id="323" r:id="rId72"/>
    <p:sldId id="400" r:id="rId73"/>
    <p:sldId id="322" r:id="rId74"/>
    <p:sldId id="401" r:id="rId75"/>
    <p:sldId id="402" r:id="rId76"/>
    <p:sldId id="407" r:id="rId77"/>
    <p:sldId id="403" r:id="rId78"/>
    <p:sldId id="404" r:id="rId79"/>
  </p:sldIdLst>
  <p:sldSz cx="6858000" cy="9144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0"/>
    <a:srgbClr val="CCFFFF"/>
    <a:srgbClr val="FFFFCC"/>
    <a:srgbClr val="00FFFF"/>
    <a:srgbClr val="A52A2A"/>
    <a:srgbClr val="BB99FF"/>
    <a:srgbClr val="80FF80"/>
    <a:srgbClr val="FF9C6C"/>
    <a:srgbClr val="80FFFF"/>
    <a:srgbClr val="0080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7" autoAdjust="0"/>
    <p:restoredTop sz="95103" autoAdjust="0"/>
  </p:normalViewPr>
  <p:slideViewPr>
    <p:cSldViewPr snapToObjects="1" showGuides="1">
      <p:cViewPr varScale="1">
        <p:scale>
          <a:sx n="81" d="100"/>
          <a:sy n="81" d="100"/>
        </p:scale>
        <p:origin x="2922" y="96"/>
      </p:cViewPr>
      <p:guideLst>
        <p:guide orient="horz" pos="2880"/>
        <p:guide pos="2160"/>
      </p:guideLst>
    </p:cSldViewPr>
  </p:slideViewPr>
  <p:outlineViewPr>
    <p:cViewPr>
      <p:scale>
        <a:sx n="33" d="100"/>
        <a:sy n="33" d="100"/>
      </p:scale>
      <p:origin x="0" y="-7210"/>
    </p:cViewPr>
  </p:outlineViewPr>
  <p:notesTextViewPr>
    <p:cViewPr>
      <p:scale>
        <a:sx n="100" d="100"/>
        <a:sy n="100" d="100"/>
      </p:scale>
      <p:origin x="0" y="0"/>
    </p:cViewPr>
  </p:notesTextViewPr>
  <p:sorterViewPr>
    <p:cViewPr>
      <p:scale>
        <a:sx n="100" d="100"/>
        <a:sy n="100" d="100"/>
      </p:scale>
      <p:origin x="0" y="-12130"/>
    </p:cViewPr>
  </p:sorterViewPr>
  <p:gridSpacing cx="60128" cy="6012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121.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1+F2&#24615;&#24180;&#20195;&#65289;_260126.xlsx"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121.xlsx" TargetMode="External"/><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1+F2&#24615;&#24180;&#20195;&#65289;_260126.xlsx" TargetMode="External"/><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121.xlsx" TargetMode="External"/><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3"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301.xlsx" TargetMode="External"/><Relationship Id="rId2" Type="http://schemas.microsoft.com/office/2011/relationships/chartColorStyle" Target="colors1.xml"/><Relationship Id="rId1" Type="http://schemas.microsoft.com/office/2011/relationships/chartStyle" Target="style1.xml"/></Relationships>
</file>

<file path=ppt/charts/_rels/chart16.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1+F2&#24615;&#24180;&#20195;&#65289;_260126.xlsx" TargetMode="External"/><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121.xlsx" TargetMode="External"/><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1+F2&#24615;&#24180;&#20195;&#65289;_260126.xlsx" TargetMode="External"/><Relationship Id="rId1" Type="http://schemas.openxmlformats.org/officeDocument/2006/relationships/themeOverride" Target="../theme/themeOverride16.xml"/></Relationships>
</file>

<file path=ppt/charts/_rels/chart19.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4&#21516;&#23621;&#23478;&#26063;&#65289;_260126.xlsx" TargetMode="External"/><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121.xlsx"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312.xlsx" TargetMode="External"/><Relationship Id="rId2" Type="http://schemas.microsoft.com/office/2011/relationships/chartColorStyle" Target="colors2.xml"/><Relationship Id="rId1" Type="http://schemas.microsoft.com/office/2011/relationships/chartStyle" Target="style2.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1+F2&#24615;&#24180;&#20195;&#65289;_260126.xlsx" TargetMode="External"/></Relationships>
</file>

<file path=ppt/charts/_rels/chart22.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4&#21516;&#23621;&#23478;&#26063;&#65289;_260126.xlsx" TargetMode="External"/><Relationship Id="rId1" Type="http://schemas.openxmlformats.org/officeDocument/2006/relationships/themeOverride" Target="../theme/themeOverride19.xml"/></Relationships>
</file>

<file path=ppt/charts/_rels/chart23.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121.xlsx" TargetMode="External"/><Relationship Id="rId1" Type="http://schemas.openxmlformats.org/officeDocument/2006/relationships/themeOverride" Target="../theme/themeOverride20.xml"/></Relationships>
</file>

<file path=ppt/charts/_rels/chart24.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1+F2&#24615;&#24180;&#20195;&#65289;_260126.xlsx" TargetMode="External"/><Relationship Id="rId1" Type="http://schemas.openxmlformats.org/officeDocument/2006/relationships/themeOverride" Target="../theme/themeOverride21.xml"/></Relationships>
</file>

<file path=ppt/charts/_rels/chart25.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4&#21516;&#23621;&#23478;&#26063;&#65289;_260126.xlsx" TargetMode="External"/><Relationship Id="rId1" Type="http://schemas.openxmlformats.org/officeDocument/2006/relationships/themeOverride" Target="../theme/themeOverride22.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121.xlsx" TargetMode="External"/></Relationships>
</file>

<file path=ppt/charts/_rels/chart27.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1+F2&#24615;&#24180;&#20195;&#65289;_260126.xlsx" TargetMode="External"/><Relationship Id="rId1" Type="http://schemas.openxmlformats.org/officeDocument/2006/relationships/themeOverride" Target="../theme/themeOverride24.xml"/></Relationships>
</file>

<file path=ppt/charts/_rels/chart28.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121.xlsx" TargetMode="External"/><Relationship Id="rId1" Type="http://schemas.openxmlformats.org/officeDocument/2006/relationships/themeOverride" Target="../theme/themeOverride25.xml"/></Relationships>
</file>

<file path=ppt/charts/_rels/chart29.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1+F2&#24615;&#24180;&#20195;&#65289;_260126.xlsx" TargetMode="External"/><Relationship Id="rId1" Type="http://schemas.openxmlformats.org/officeDocument/2006/relationships/themeOverride" Target="../theme/themeOverride26.xml"/></Relationships>
</file>

<file path=ppt/charts/_rels/chart3.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121.xlsx" TargetMode="External"/><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121.xlsx" TargetMode="External"/><Relationship Id="rId1" Type="http://schemas.openxmlformats.org/officeDocument/2006/relationships/themeOverride" Target="../theme/themeOverride27.xml"/></Relationships>
</file>

<file path=ppt/charts/_rels/chart31.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1+F2&#24615;&#24180;&#20195;&#65289;_260126.xlsx" TargetMode="External"/><Relationship Id="rId1" Type="http://schemas.openxmlformats.org/officeDocument/2006/relationships/themeOverride" Target="../theme/themeOverride28.xml"/></Relationships>
</file>

<file path=ppt/charts/_rels/chart32.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121.xlsx" TargetMode="External"/><Relationship Id="rId1" Type="http://schemas.openxmlformats.org/officeDocument/2006/relationships/themeOverride" Target="../theme/themeOverride29.xml"/></Relationships>
</file>

<file path=ppt/charts/_rels/chart33.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1+F2&#24615;&#24180;&#20195;&#65289;_260126.xlsx" TargetMode="External"/><Relationship Id="rId1" Type="http://schemas.openxmlformats.org/officeDocument/2006/relationships/themeOverride" Target="../theme/themeOverride30.xml"/></Relationships>
</file>

<file path=ppt/charts/_rels/chart34.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4&#21516;&#23621;&#23478;&#26063;&#65289;_260126.xlsx" TargetMode="External"/><Relationship Id="rId1" Type="http://schemas.openxmlformats.org/officeDocument/2006/relationships/themeOverride" Target="../theme/themeOverride31.xml"/></Relationships>
</file>

<file path=ppt/charts/_rels/chart35.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121.xlsx" TargetMode="External"/><Relationship Id="rId1" Type="http://schemas.openxmlformats.org/officeDocument/2006/relationships/themeOverride" Target="../theme/themeOverride32.xml"/></Relationships>
</file>

<file path=ppt/charts/_rels/chart36.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1+F2&#24615;&#24180;&#20195;&#65289;_260126.xlsx" TargetMode="External"/><Relationship Id="rId1" Type="http://schemas.openxmlformats.org/officeDocument/2006/relationships/themeOverride" Target="../theme/themeOverride33.xml"/></Relationships>
</file>

<file path=ppt/charts/_rels/chart37.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4&#21516;&#23621;&#23478;&#26063;&#65289;_260126.xlsx" TargetMode="External"/><Relationship Id="rId1" Type="http://schemas.openxmlformats.org/officeDocument/2006/relationships/themeOverride" Target="../theme/themeOverride34.xml"/></Relationships>
</file>

<file path=ppt/charts/_rels/chart38.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121.xlsx" TargetMode="External"/><Relationship Id="rId1" Type="http://schemas.openxmlformats.org/officeDocument/2006/relationships/themeOverride" Target="../theme/themeOverride35.xml"/></Relationships>
</file>

<file path=ppt/charts/_rels/chart39.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1+F2&#24615;&#24180;&#20195;&#65289;_260126.xlsx" TargetMode="External"/><Relationship Id="rId1" Type="http://schemas.openxmlformats.org/officeDocument/2006/relationships/themeOverride" Target="../theme/themeOverride36.xml"/></Relationships>
</file>

<file path=ppt/charts/_rels/chart4.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121.xlsx" TargetMode="External"/><Relationship Id="rId1" Type="http://schemas.openxmlformats.org/officeDocument/2006/relationships/themeOverride" Target="../theme/themeOverride3.xml"/></Relationships>
</file>

<file path=ppt/charts/_rels/chart40.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4&#21516;&#23621;&#23478;&#26063;&#65289;_260126.xlsx" TargetMode="External"/><Relationship Id="rId1" Type="http://schemas.openxmlformats.org/officeDocument/2006/relationships/themeOverride" Target="../theme/themeOverride37.xml"/></Relationships>
</file>

<file path=ppt/charts/_rels/chart41.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121.xlsx" TargetMode="External"/><Relationship Id="rId1" Type="http://schemas.openxmlformats.org/officeDocument/2006/relationships/themeOverride" Target="../theme/themeOverride38.xml"/></Relationships>
</file>

<file path=ppt/charts/_rels/chart42.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1+F2&#24615;&#24180;&#20195;&#65289;_260126.xlsx" TargetMode="External"/><Relationship Id="rId1" Type="http://schemas.openxmlformats.org/officeDocument/2006/relationships/themeOverride" Target="../theme/themeOverride39.xm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4&#21516;&#23621;&#23478;&#26063;&#65289;_260126.xlsx" TargetMode="External"/></Relationships>
</file>

<file path=ppt/charts/_rels/chart44.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121.xlsx" TargetMode="External"/><Relationship Id="rId1" Type="http://schemas.openxmlformats.org/officeDocument/2006/relationships/themeOverride" Target="../theme/themeOverride41.xml"/></Relationships>
</file>

<file path=ppt/charts/_rels/chart45.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1+F2&#24615;&#24180;&#20195;&#65289;_260126.xlsx" TargetMode="External"/><Relationship Id="rId1" Type="http://schemas.openxmlformats.org/officeDocument/2006/relationships/themeOverride" Target="../theme/themeOverride42.xml"/></Relationships>
</file>

<file path=ppt/charts/_rels/chart46.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121%20-%20&#12467;&#12500;&#12540;.xlsx" TargetMode="External"/><Relationship Id="rId1" Type="http://schemas.openxmlformats.org/officeDocument/2006/relationships/themeOverride" Target="../theme/themeOverride43.xml"/></Relationships>
</file>

<file path=ppt/charts/_rels/chart47.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1+F2&#24615;&#24180;&#20195;&#65289;_260126.xlsx" TargetMode="External"/><Relationship Id="rId1" Type="http://schemas.openxmlformats.org/officeDocument/2006/relationships/themeOverride" Target="../theme/themeOverride44.xml"/></Relationships>
</file>

<file path=ppt/charts/_rels/chart48.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301.xlsx" TargetMode="External"/><Relationship Id="rId1" Type="http://schemas.openxmlformats.org/officeDocument/2006/relationships/themeOverride" Target="../theme/themeOverride45.xml"/></Relationships>
</file>

<file path=ppt/charts/_rels/chart49.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1+F2&#24615;&#24180;&#20195;&#65289;_260126.xlsx" TargetMode="External"/><Relationship Id="rId1" Type="http://schemas.openxmlformats.org/officeDocument/2006/relationships/themeOverride" Target="../theme/themeOverride46.xml"/></Relationships>
</file>

<file path=ppt/charts/_rels/chart5.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121.xlsx" TargetMode="External"/><Relationship Id="rId1" Type="http://schemas.openxmlformats.org/officeDocument/2006/relationships/themeOverride" Target="../theme/themeOverride4.xml"/></Relationships>
</file>

<file path=ppt/charts/_rels/chart50.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121.xlsx" TargetMode="External"/><Relationship Id="rId1" Type="http://schemas.openxmlformats.org/officeDocument/2006/relationships/themeOverride" Target="../theme/themeOverride47.xml"/></Relationships>
</file>

<file path=ppt/charts/_rels/chart51.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1+F2&#24615;&#24180;&#20195;&#65289;_260126.xlsx" TargetMode="External"/><Relationship Id="rId1" Type="http://schemas.openxmlformats.org/officeDocument/2006/relationships/themeOverride" Target="../theme/themeOverride48.xml"/></Relationships>
</file>

<file path=ppt/charts/_rels/chart52.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121.xlsx" TargetMode="External"/><Relationship Id="rId1" Type="http://schemas.openxmlformats.org/officeDocument/2006/relationships/themeOverride" Target="../theme/themeOverride49.xml"/></Relationships>
</file>

<file path=ppt/charts/_rels/chart53.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1+F2&#24615;&#24180;&#20195;&#65289;_260126.xlsx" TargetMode="External"/><Relationship Id="rId1" Type="http://schemas.openxmlformats.org/officeDocument/2006/relationships/themeOverride" Target="../theme/themeOverride50.xml"/></Relationships>
</file>

<file path=ppt/charts/_rels/chart54.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121.xlsx" TargetMode="External"/><Relationship Id="rId1" Type="http://schemas.openxmlformats.org/officeDocument/2006/relationships/themeOverride" Target="../theme/themeOverride51.xml"/></Relationships>
</file>

<file path=ppt/charts/_rels/chart55.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1+F2&#24615;&#24180;&#20195;&#65289;_260126.xlsx" TargetMode="External"/><Relationship Id="rId1" Type="http://schemas.openxmlformats.org/officeDocument/2006/relationships/themeOverride" Target="../theme/themeOverride52.xml"/></Relationships>
</file>

<file path=ppt/charts/_rels/chart56.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1+F2&#24615;&#24180;&#20195;&#65289;_260126.xlsx" TargetMode="External"/><Relationship Id="rId1" Type="http://schemas.openxmlformats.org/officeDocument/2006/relationships/themeOverride" Target="../theme/themeOverride53.xml"/></Relationships>
</file>

<file path=ppt/charts/_rels/chart57.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121.xlsx" TargetMode="External"/><Relationship Id="rId1" Type="http://schemas.openxmlformats.org/officeDocument/2006/relationships/themeOverride" Target="../theme/themeOverride54.xml"/></Relationships>
</file>

<file path=ppt/charts/_rels/chart58.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1+F2&#24615;&#24180;&#20195;&#65289;_260126.xlsx" TargetMode="External"/><Relationship Id="rId1" Type="http://schemas.openxmlformats.org/officeDocument/2006/relationships/themeOverride" Target="../theme/themeOverride55.xml"/></Relationships>
</file>

<file path=ppt/charts/_rels/chart59.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121.xlsx" TargetMode="External"/><Relationship Id="rId1" Type="http://schemas.openxmlformats.org/officeDocument/2006/relationships/themeOverride" Target="../theme/themeOverride56.xml"/></Relationships>
</file>

<file path=ppt/charts/_rels/chart6.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121.xlsx" TargetMode="External"/><Relationship Id="rId1" Type="http://schemas.openxmlformats.org/officeDocument/2006/relationships/themeOverride" Target="../theme/themeOverride5.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5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4&#21516;&#23621;&#23478;&#26063;&#65289;_260126.xlsx" TargetMode="External"/></Relationships>
</file>

<file path=ppt/charts/_rels/chart61.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301.xlsx" TargetMode="External"/><Relationship Id="rId1" Type="http://schemas.openxmlformats.org/officeDocument/2006/relationships/themeOverride" Target="../theme/themeOverride58.xml"/></Relationships>
</file>

<file path=ppt/charts/_rels/chart62.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1+F2&#24615;&#24180;&#20195;&#65289;_260126.xlsx" TargetMode="External"/><Relationship Id="rId1" Type="http://schemas.openxmlformats.org/officeDocument/2006/relationships/themeOverride" Target="../theme/themeOverride59.xml"/></Relationships>
</file>

<file path=ppt/charts/_rels/chart63.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4&#21516;&#23621;&#23478;&#26063;&#65289;_260126.xlsx" TargetMode="External"/><Relationship Id="rId1" Type="http://schemas.openxmlformats.org/officeDocument/2006/relationships/themeOverride" Target="../theme/themeOverride60.xml"/></Relationships>
</file>

<file path=ppt/charts/_rels/chart64.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301.xlsx" TargetMode="External"/><Relationship Id="rId1" Type="http://schemas.openxmlformats.org/officeDocument/2006/relationships/themeOverride" Target="../theme/themeOverride61.xml"/></Relationships>
</file>

<file path=ppt/charts/_rels/chart65.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1+F2&#24615;&#24180;&#20195;&#65289;_260126.xlsx" TargetMode="External"/><Relationship Id="rId1" Type="http://schemas.openxmlformats.org/officeDocument/2006/relationships/themeOverride" Target="../theme/themeOverride62.xml"/></Relationships>
</file>

<file path=ppt/charts/_rels/chart66.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4&#21516;&#23621;&#23478;&#26063;&#65289;_260126.xlsx" TargetMode="External"/><Relationship Id="rId1" Type="http://schemas.openxmlformats.org/officeDocument/2006/relationships/themeOverride" Target="../theme/themeOverride63.xml"/></Relationships>
</file>

<file path=ppt/charts/_rels/chart7.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1+F2&#24615;&#24180;&#20195;&#65289;_260126.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0196;&#21644;7&#24180;&#24230;&#12288;&#28363;&#36032;&#30476;&#12473;&#12509;&#12540;&#12484;&#23455;&#26045;&#29366;&#27841;&#35519;&#26619;_260121/&#12304;&#32013;&#21697;&#12305;&#20196;&#21644;7&#24180;&#24230;&#12288;&#28363;&#36032;&#30476;&#12473;&#12509;&#12540;&#12484;&#23455;&#26045;&#29366;&#27841;&#35519;&#26619;_260121/&#38598;&#35336;&#12487;&#12540;&#12479;/&#21336;&#32020;&#38598;&#35336;&#12304;&#20196;&#21644;7&#24180;&#24230;&#12288;&#28363;&#36032;&#30476;&#12473;&#12509;&#12540;&#12484;&#23455;&#26045;&#29366;&#27841;&#35519;&#26619;&#12305;260121.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https://beedreamkyoto-my.sharepoint.com/personal/kodama_beedream_co_jp/Documents/2021.2.1&#65374;/013&#20816;&#29577;/&#12463;&#12521;&#12452;&#12450;&#12531;&#12488;/&#28363;&#36032;&#30476;/&#12473;&#12509;&#12540;&#12484;/2025&#28363;&#36032;&#30476;&#12473;&#12509;&#12540;&#12484;&#23455;&#26045;&#29366;&#27841;&#35519;/&#12304;&#32013;&#21697;&#12305;&#28363;&#36032;&#30476;&#12473;&#12509;&#12540;&#12484;&#23455;&#26045;&#29366;&#27841;&#35519;&#26619;&#65288;&#12463;&#12525;&#12473;&#38598;&#35336;&#65289;/&#12304;&#32013;&#21697;&#12305;&#28363;&#36032;&#30476;&#12473;&#12509;&#12540;&#12484;&#23455;&#26045;&#29366;&#27841;&#35519;&#26619;&#65288;&#12463;&#12525;&#12473;&#38598;&#35336;&#65289;/&#12463;&#12525;&#12473;&#38598;&#35336;&#65288;F1+F2&#24615;&#24180;&#20195;&#65289;_260126.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050">
          <a:solidFill>
            <a:schemeClr val="bg1"/>
          </a:solidFill>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7037037037036"/>
          <c:y val="0.21243055555555559"/>
          <c:w val="0.5186574074074074"/>
          <c:h val="0.77798611111111116"/>
        </c:manualLayout>
      </c:layout>
      <c:pie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6-10F6-4E95-8596-AB9186DEF507}"/>
              </c:ext>
            </c:extLst>
          </c:dPt>
          <c:dPt>
            <c:idx val="1"/>
            <c:bubble3D val="0"/>
            <c:spPr>
              <a:solidFill>
                <a:schemeClr val="accent2"/>
              </a:solidFill>
              <a:ln>
                <a:noFill/>
              </a:ln>
              <a:effectLst/>
            </c:spPr>
            <c:extLst>
              <c:ext xmlns:c16="http://schemas.microsoft.com/office/drawing/2014/chart" uri="{C3380CC4-5D6E-409C-BE32-E72D297353CC}">
                <c16:uniqueId val="{00000002-10F6-4E95-8596-AB9186DEF507}"/>
              </c:ext>
            </c:extLst>
          </c:dPt>
          <c:dPt>
            <c:idx val="2"/>
            <c:bubble3D val="0"/>
            <c:spPr>
              <a:solidFill>
                <a:schemeClr val="accent3"/>
              </a:solidFill>
              <a:ln>
                <a:noFill/>
              </a:ln>
              <a:effectLst/>
            </c:spPr>
            <c:extLst>
              <c:ext xmlns:c16="http://schemas.microsoft.com/office/drawing/2014/chart" uri="{C3380CC4-5D6E-409C-BE32-E72D297353CC}">
                <c16:uniqueId val="{00000001-10F6-4E95-8596-AB9186DEF507}"/>
              </c:ext>
            </c:extLst>
          </c:dPt>
          <c:dPt>
            <c:idx val="3"/>
            <c:bubble3D val="0"/>
            <c:spPr>
              <a:solidFill>
                <a:schemeClr val="accent4"/>
              </a:solidFill>
              <a:ln>
                <a:noFill/>
              </a:ln>
              <a:effectLst/>
            </c:spPr>
            <c:extLst>
              <c:ext xmlns:c16="http://schemas.microsoft.com/office/drawing/2014/chart" uri="{C3380CC4-5D6E-409C-BE32-E72D297353CC}">
                <c16:uniqueId val="{00000003-10F6-4E95-8596-AB9186DEF507}"/>
              </c:ext>
            </c:extLst>
          </c:dPt>
          <c:dPt>
            <c:idx val="4"/>
            <c:bubble3D val="0"/>
            <c:spPr>
              <a:solidFill>
                <a:schemeClr val="accent5"/>
              </a:solidFill>
              <a:ln>
                <a:noFill/>
              </a:ln>
              <a:effectLst/>
            </c:spPr>
            <c:extLst>
              <c:ext xmlns:c16="http://schemas.microsoft.com/office/drawing/2014/chart" uri="{C3380CC4-5D6E-409C-BE32-E72D297353CC}">
                <c16:uniqueId val="{00000004-10F6-4E95-8596-AB9186DEF507}"/>
              </c:ext>
            </c:extLst>
          </c:dPt>
          <c:dPt>
            <c:idx val="5"/>
            <c:bubble3D val="0"/>
            <c:spPr>
              <a:solidFill>
                <a:schemeClr val="accent6"/>
              </a:solidFill>
              <a:ln>
                <a:noFill/>
              </a:ln>
              <a:effectLst/>
            </c:spPr>
            <c:extLst>
              <c:ext xmlns:c16="http://schemas.microsoft.com/office/drawing/2014/chart" uri="{C3380CC4-5D6E-409C-BE32-E72D297353CC}">
                <c16:uniqueId val="{00000005-10F6-4E95-8596-AB9186DEF507}"/>
              </c:ext>
            </c:extLst>
          </c:dPt>
          <c:dLbls>
            <c:dLbl>
              <c:idx val="0"/>
              <c:layout>
                <c:manualLayout>
                  <c:x val="-0.13229166666666678"/>
                  <c:y val="0.1896180555555556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10F6-4E95-8596-AB9186DEF507}"/>
                </c:ext>
              </c:extLst>
            </c:dLbl>
            <c:dLbl>
              <c:idx val="1"/>
              <c:layout>
                <c:manualLayout>
                  <c:x val="0.12053240740740746"/>
                  <c:y val="-0.1322916666666668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10F6-4E95-8596-AB9186DEF507}"/>
                </c:ext>
              </c:extLst>
            </c:dLbl>
            <c:dLbl>
              <c:idx val="2"/>
              <c:layout>
                <c:manualLayout>
                  <c:x val="-4.7037037037037037E-2"/>
                  <c:y val="5.85388888888888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10F6-4E95-8596-AB9186DEF507}"/>
                </c:ext>
              </c:extLst>
            </c:dLbl>
            <c:dLbl>
              <c:idx val="3"/>
              <c:layout>
                <c:manualLayout>
                  <c:x val="-1.4699074074074074E-2"/>
                  <c:y val="-4.04986111111111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10F6-4E95-8596-AB9186DEF507}"/>
                </c:ext>
              </c:extLst>
            </c:dLbl>
            <c:dLbl>
              <c:idx val="4"/>
              <c:layout>
                <c:manualLayout>
                  <c:x val="8.2314814814814813E-2"/>
                  <c:y val="-3.968750000000000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10F6-4E95-8596-AB9186DEF507}"/>
                </c:ext>
              </c:extLst>
            </c:dLbl>
            <c:dLbl>
              <c:idx val="5"/>
              <c:layout>
                <c:manualLayout>
                  <c:x val="9.701388888888883E-2"/>
                  <c:y val="0.1675694444444444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10F6-4E95-8596-AB9186DEF507}"/>
                </c:ext>
              </c:extLst>
            </c:dLbl>
            <c:numFmt formatCode="0.0&quot;%&quot;"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'N%表(実数+%表)@グラフ'!$B$121:$B$125</c:f>
              <c:strCache>
                <c:ptCount val="5"/>
                <c:pt idx="0">
                  <c:v>大いに感じる</c:v>
                </c:pt>
                <c:pt idx="1">
                  <c:v>ある程度感じる</c:v>
                </c:pt>
                <c:pt idx="2">
                  <c:v>あまり感じない</c:v>
                </c:pt>
                <c:pt idx="3">
                  <c:v>ほとんど(全く)感じない</c:v>
                </c:pt>
                <c:pt idx="4">
                  <c:v>わからない</c:v>
                </c:pt>
              </c:strCache>
            </c:strRef>
          </c:cat>
          <c:val>
            <c:numRef>
              <c:f>'N%表(実数+%表)@グラフ'!$D$121:$D$125</c:f>
              <c:numCache>
                <c:formatCode>0.0</c:formatCode>
                <c:ptCount val="5"/>
                <c:pt idx="0">
                  <c:v>36.450992953235108</c:v>
                </c:pt>
                <c:pt idx="1">
                  <c:v>44.458680333119794</c:v>
                </c:pt>
                <c:pt idx="2">
                  <c:v>13.645099295323512</c:v>
                </c:pt>
                <c:pt idx="3">
                  <c:v>3.2671364509929535</c:v>
                </c:pt>
                <c:pt idx="4">
                  <c:v>2.1780909673286355</c:v>
                </c:pt>
              </c:numCache>
            </c:numRef>
          </c:val>
          <c:extLst>
            <c:ext xmlns:c16="http://schemas.microsoft.com/office/drawing/2014/chart" uri="{C3380CC4-5D6E-409C-BE32-E72D297353CC}">
              <c16:uniqueId val="{00000000-10F6-4E95-8596-AB9186DEF507}"/>
            </c:ext>
          </c:extLst>
        </c:ser>
        <c:dLbls>
          <c:showLegendKey val="0"/>
          <c:showVal val="0"/>
          <c:showCatName val="0"/>
          <c:showSerName val="0"/>
          <c:showPercent val="0"/>
          <c:showBubbleSize val="0"/>
          <c:showLeaderLines val="1"/>
        </c:dLbls>
        <c:firstSliceAng val="0"/>
      </c:pieChart>
      <c:spPr>
        <a:noFill/>
        <a:ln w="12700">
          <a:noFill/>
        </a:ln>
        <a:effectLst/>
      </c:spPr>
    </c:plotArea>
    <c:plotVisOnly val="1"/>
    <c:dispBlanksAs val="gap"/>
    <c:showDLblsOverMax val="0"/>
  </c:chart>
  <c:spPr>
    <a:noFill/>
    <a:ln w="9525" cap="flat" cmpd="sng" algn="ctr">
      <a:noFill/>
      <a:prstDash val="solid"/>
    </a:ln>
    <a:effectLst/>
  </c:spPr>
  <c:txPr>
    <a:bodyPr/>
    <a:lstStyle/>
    <a:p>
      <a:pPr>
        <a:defRPr sz="900">
          <a:latin typeface="+mn-ea"/>
          <a:ea typeface="+mn-ea"/>
        </a:defRPr>
      </a:pPr>
      <a:endParaRPr lang="ja-JP"/>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799238797604363E-2"/>
          <c:y val="0.17753325433835335"/>
          <c:w val="0.92530052804009133"/>
          <c:h val="0.74965121168106419"/>
        </c:manualLayout>
      </c:layout>
      <c:barChart>
        <c:barDir val="bar"/>
        <c:grouping val="percentStacked"/>
        <c:varyColors val="0"/>
        <c:ser>
          <c:idx val="0"/>
          <c:order val="0"/>
          <c:tx>
            <c:strRef>
              <c:f>'%表@グラフ'!$I$33</c:f>
              <c:strCache>
                <c:ptCount val="1"/>
                <c:pt idx="0">
                  <c:v>大いに感じる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'%表@グラフ'!$O$35:$O$44</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'%表@グラフ'!$I$35:$I$44</c:f>
              <c:numCache>
                <c:formatCode>0.0</c:formatCode>
                <c:ptCount val="10"/>
                <c:pt idx="0">
                  <c:v>36.450992953235108</c:v>
                </c:pt>
                <c:pt idx="1">
                  <c:v>30.842391304347824</c:v>
                </c:pt>
                <c:pt idx="2">
                  <c:v>42.032622333751569</c:v>
                </c:pt>
                <c:pt idx="3">
                  <c:v>25</c:v>
                </c:pt>
                <c:pt idx="4">
                  <c:v>30.952380952380953</c:v>
                </c:pt>
                <c:pt idx="5">
                  <c:v>39.768339768339764</c:v>
                </c:pt>
                <c:pt idx="6">
                  <c:v>44.981412639405207</c:v>
                </c:pt>
                <c:pt idx="7">
                  <c:v>46.296296296296291</c:v>
                </c:pt>
                <c:pt idx="8">
                  <c:v>30.82437275985663</c:v>
                </c:pt>
                <c:pt idx="9">
                  <c:v>25.182481751824817</c:v>
                </c:pt>
              </c:numCache>
            </c:numRef>
          </c:val>
          <c:extLst>
            <c:ext xmlns:c16="http://schemas.microsoft.com/office/drawing/2014/chart" uri="{C3380CC4-5D6E-409C-BE32-E72D297353CC}">
              <c16:uniqueId val="{00000000-00D4-49DA-BBA5-DE246EFAD94C}"/>
            </c:ext>
          </c:extLst>
        </c:ser>
        <c:ser>
          <c:idx val="1"/>
          <c:order val="1"/>
          <c:tx>
            <c:strRef>
              <c:f>'%表@グラフ'!$J$33</c:f>
              <c:strCache>
                <c:ptCount val="1"/>
                <c:pt idx="0">
                  <c:v>ある程度感じる</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'%表@グラフ'!$O$35:$O$44</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'%表@グラフ'!$J$35:$J$44</c:f>
              <c:numCache>
                <c:formatCode>0.0</c:formatCode>
                <c:ptCount val="10"/>
                <c:pt idx="0">
                  <c:v>44.458680333119794</c:v>
                </c:pt>
                <c:pt idx="1">
                  <c:v>47.554347826086961</c:v>
                </c:pt>
                <c:pt idx="2">
                  <c:v>41.530740276035132</c:v>
                </c:pt>
                <c:pt idx="3">
                  <c:v>46.428571428571431</c:v>
                </c:pt>
                <c:pt idx="4">
                  <c:v>44.761904761904759</c:v>
                </c:pt>
                <c:pt idx="5">
                  <c:v>46.332046332046332</c:v>
                </c:pt>
                <c:pt idx="6">
                  <c:v>38.661710037174721</c:v>
                </c:pt>
                <c:pt idx="7">
                  <c:v>37.777777777777779</c:v>
                </c:pt>
                <c:pt idx="8">
                  <c:v>51.612903225806456</c:v>
                </c:pt>
                <c:pt idx="9">
                  <c:v>47.445255474452551</c:v>
                </c:pt>
              </c:numCache>
            </c:numRef>
          </c:val>
          <c:extLst>
            <c:ext xmlns:c16="http://schemas.microsoft.com/office/drawing/2014/chart" uri="{C3380CC4-5D6E-409C-BE32-E72D297353CC}">
              <c16:uniqueId val="{00000001-00D4-49DA-BBA5-DE246EFAD94C}"/>
            </c:ext>
          </c:extLst>
        </c:ser>
        <c:ser>
          <c:idx val="2"/>
          <c:order val="2"/>
          <c:tx>
            <c:strRef>
              <c:f>'%表@グラフ'!$K$33</c:f>
              <c:strCache>
                <c:ptCount val="1"/>
                <c:pt idx="0">
                  <c:v>あまり感じない</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'%表@グラフ'!$O$35:$O$44</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'%表@グラフ'!$K$35:$K$44</c:f>
              <c:numCache>
                <c:formatCode>0.0</c:formatCode>
                <c:ptCount val="10"/>
                <c:pt idx="0">
                  <c:v>13.645099295323512</c:v>
                </c:pt>
                <c:pt idx="1">
                  <c:v>15.081521739130434</c:v>
                </c:pt>
                <c:pt idx="2">
                  <c:v>12.421580928481808</c:v>
                </c:pt>
                <c:pt idx="3">
                  <c:v>10.714285714285715</c:v>
                </c:pt>
                <c:pt idx="4">
                  <c:v>15.238095238095237</c:v>
                </c:pt>
                <c:pt idx="5">
                  <c:v>7.3359073359073363</c:v>
                </c:pt>
                <c:pt idx="6">
                  <c:v>11.524163568773234</c:v>
                </c:pt>
                <c:pt idx="7">
                  <c:v>13.333333333333334</c:v>
                </c:pt>
                <c:pt idx="8">
                  <c:v>15.053763440860216</c:v>
                </c:pt>
                <c:pt idx="9">
                  <c:v>19.343065693430656</c:v>
                </c:pt>
              </c:numCache>
            </c:numRef>
          </c:val>
          <c:extLst>
            <c:ext xmlns:c16="http://schemas.microsoft.com/office/drawing/2014/chart" uri="{C3380CC4-5D6E-409C-BE32-E72D297353CC}">
              <c16:uniqueId val="{00000002-00D4-49DA-BBA5-DE246EFAD94C}"/>
            </c:ext>
          </c:extLst>
        </c:ser>
        <c:ser>
          <c:idx val="3"/>
          <c:order val="3"/>
          <c:tx>
            <c:strRef>
              <c:f>'%表@グラフ'!$L$33</c:f>
              <c:strCache>
                <c:ptCount val="1"/>
                <c:pt idx="0">
                  <c:v>ほとんど(全く)感じない</c:v>
                </c:pt>
              </c:strCache>
            </c:strRef>
          </c:tx>
          <c:spPr>
            <a:solidFill>
              <a:schemeClr val="accent4"/>
            </a:solidFill>
            <a:ln>
              <a:noFill/>
            </a:ln>
            <a:effectLst/>
          </c:spPr>
          <c:invertIfNegative val="0"/>
          <c:dLbls>
            <c:dLbl>
              <c:idx val="6"/>
              <c:layout>
                <c:manualLayout>
                  <c:x val="-4.3100522636258737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D1-4147-8D79-E3AB429C015B}"/>
                </c:ext>
              </c:extLst>
            </c:dLbl>
            <c:dLbl>
              <c:idx val="8"/>
              <c:layout>
                <c:manualLayout>
                  <c:x val="-4.3709151732706491E-3"/>
                  <c:y val="1.3461904796957224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A2-48CB-BD08-FC63F21E7748}"/>
                </c:ext>
              </c:extLst>
            </c:dLbl>
            <c:dLbl>
              <c:idx val="9"/>
              <c:layout>
                <c:manualLayout>
                  <c:x val="-4.3100522636258737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D1-4147-8D79-E3AB429C015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'%表@グラフ'!$O$35:$O$44</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'%表@グラフ'!$L$35:$L$44</c:f>
              <c:numCache>
                <c:formatCode>0.0</c:formatCode>
                <c:ptCount val="10"/>
                <c:pt idx="0">
                  <c:v>3.2671364509929535</c:v>
                </c:pt>
                <c:pt idx="1">
                  <c:v>4.4836956521739131</c:v>
                </c:pt>
                <c:pt idx="2">
                  <c:v>2.2584692597239653</c:v>
                </c:pt>
                <c:pt idx="3">
                  <c:v>0</c:v>
                </c:pt>
                <c:pt idx="4">
                  <c:v>2.8571428571428572</c:v>
                </c:pt>
                <c:pt idx="5">
                  <c:v>3.8610038610038613</c:v>
                </c:pt>
                <c:pt idx="6">
                  <c:v>2.6022304832713754</c:v>
                </c:pt>
                <c:pt idx="7">
                  <c:v>1.1111111111111112</c:v>
                </c:pt>
                <c:pt idx="8">
                  <c:v>2.150537634408602</c:v>
                </c:pt>
                <c:pt idx="9">
                  <c:v>6.9343065693430663</c:v>
                </c:pt>
              </c:numCache>
            </c:numRef>
          </c:val>
          <c:extLst>
            <c:ext xmlns:c16="http://schemas.microsoft.com/office/drawing/2014/chart" uri="{C3380CC4-5D6E-409C-BE32-E72D297353CC}">
              <c16:uniqueId val="{00000003-00D4-49DA-BBA5-DE246EFAD94C}"/>
            </c:ext>
          </c:extLst>
        </c:ser>
        <c:ser>
          <c:idx val="4"/>
          <c:order val="4"/>
          <c:tx>
            <c:strRef>
              <c:f>'%表@グラフ'!$M$33</c:f>
              <c:strCache>
                <c:ptCount val="1"/>
                <c:pt idx="0">
                  <c:v>わからない</c:v>
                </c:pt>
              </c:strCache>
            </c:strRef>
          </c:tx>
          <c:spPr>
            <a:solidFill>
              <a:schemeClr val="accent5"/>
            </a:solidFill>
            <a:ln>
              <a:noFill/>
            </a:ln>
            <a:effectLst/>
          </c:spPr>
          <c:invertIfNegative val="0"/>
          <c:dLbls>
            <c:dLbl>
              <c:idx val="0"/>
              <c:layout>
                <c:manualLayout>
                  <c:x val="1.5298117064810003E-2"/>
                  <c:y val="1.8364582273328585E-3"/>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0944633927250063E-2"/>
                      <c:h val="9.255778374978027E-2"/>
                    </c:manualLayout>
                  </c15:layout>
                </c:ext>
                <c:ext xmlns:c16="http://schemas.microsoft.com/office/drawing/2014/chart" uri="{C3380CC4-5D6E-409C-BE32-E72D297353CC}">
                  <c16:uniqueId val="{00000000-55A2-48CB-BD08-FC63F21E7748}"/>
                </c:ext>
              </c:extLst>
            </c:dLbl>
            <c:dLbl>
              <c:idx val="2"/>
              <c:layout>
                <c:manualLayout>
                  <c:x val="1.5298289148084541E-2"/>
                  <c:y val="2.89092204223984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6.0613752206967984E-2"/>
                      <c:h val="5.9514544806978917E-2"/>
                    </c:manualLayout>
                  </c15:layout>
                </c:ext>
                <c:ext xmlns:c16="http://schemas.microsoft.com/office/drawing/2014/chart" uri="{C3380CC4-5D6E-409C-BE32-E72D297353CC}">
                  <c16:uniqueId val="{00000000-995B-4A68-A889-05ED37B7DDB6}"/>
                </c:ext>
              </c:extLst>
            </c:dLbl>
            <c:dLbl>
              <c:idx val="6"/>
              <c:layout>
                <c:manualLayout>
                  <c:x val="1.1959013205670489E-2"/>
                  <c:y val="3.672627362461493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3130091513885388E-2"/>
                      <c:h val="5.9514544806978917E-2"/>
                    </c:manualLayout>
                  </c15:layout>
                </c:ext>
                <c:ext xmlns:c16="http://schemas.microsoft.com/office/drawing/2014/chart" uri="{C3380CC4-5D6E-409C-BE32-E72D297353CC}">
                  <c16:uniqueId val="{00000001-F4D1-4147-8D79-E3AB429C015B}"/>
                </c:ext>
              </c:extLst>
            </c:dLbl>
            <c:dLbl>
              <c:idx val="7"/>
              <c:layout>
                <c:manualLayout>
                  <c:x val="1.7483660693082596E-2"/>
                  <c:y val="-3.668580071602357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5B-4A68-A889-05ED37B7DDB6}"/>
                </c:ext>
              </c:extLst>
            </c:dLbl>
            <c:dLbl>
              <c:idx val="8"/>
              <c:layout>
                <c:manualLayout>
                  <c:x val="1.3112745519811788E-2"/>
                  <c:y val="1.3461904796957224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5B-4A68-A889-05ED37B7DDB6}"/>
                </c:ext>
              </c:extLst>
            </c:dLbl>
            <c:dLbl>
              <c:idx val="9"/>
              <c:layout>
                <c:manualLayout>
                  <c:x val="8.6809128673547634E-3"/>
                  <c:y val="1.8368918656393304E-3"/>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0944633927250063E-2"/>
                      <c:h val="7.0528957787912711E-2"/>
                    </c:manualLayout>
                  </c15:layout>
                </c:ext>
                <c:ext xmlns:c16="http://schemas.microsoft.com/office/drawing/2014/chart" uri="{C3380CC4-5D6E-409C-BE32-E72D297353CC}">
                  <c16:uniqueId val="{00000002-F4D1-4147-8D79-E3AB429C015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'%表@グラフ'!$O$35:$O$44</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'%表@グラフ'!$M$35:$M$44</c:f>
              <c:numCache>
                <c:formatCode>0.0</c:formatCode>
                <c:ptCount val="10"/>
                <c:pt idx="0">
                  <c:v>2.1780909673286355</c:v>
                </c:pt>
                <c:pt idx="1">
                  <c:v>2.0380434782608696</c:v>
                </c:pt>
                <c:pt idx="2">
                  <c:v>1.7565872020075284</c:v>
                </c:pt>
                <c:pt idx="3">
                  <c:v>17.857142857142858</c:v>
                </c:pt>
                <c:pt idx="4">
                  <c:v>6.1904761904761907</c:v>
                </c:pt>
                <c:pt idx="5">
                  <c:v>2.7027027027027026</c:v>
                </c:pt>
                <c:pt idx="6">
                  <c:v>2.2304832713754648</c:v>
                </c:pt>
                <c:pt idx="7">
                  <c:v>1.4814814814814816</c:v>
                </c:pt>
                <c:pt idx="8">
                  <c:v>0.35842293906810035</c:v>
                </c:pt>
                <c:pt idx="9">
                  <c:v>1.0948905109489051</c:v>
                </c:pt>
              </c:numCache>
            </c:numRef>
          </c:val>
          <c:extLst>
            <c:ext xmlns:c16="http://schemas.microsoft.com/office/drawing/2014/chart" uri="{C3380CC4-5D6E-409C-BE32-E72D297353CC}">
              <c16:uniqueId val="{00000009-D732-43B7-B199-642D63213F17}"/>
            </c:ext>
          </c:extLst>
        </c:ser>
        <c:dLbls>
          <c:dLblPos val="ctr"/>
          <c:showLegendKey val="0"/>
          <c:showVal val="1"/>
          <c:showCatName val="0"/>
          <c:showSerName val="0"/>
          <c:showPercent val="0"/>
          <c:showBubbleSize val="0"/>
        </c:dLbls>
        <c:gapWidth val="150"/>
        <c:overlap val="100"/>
        <c:axId val="260160128"/>
        <c:axId val="260247936"/>
      </c:barChart>
      <c:catAx>
        <c:axId val="260160128"/>
        <c:scaling>
          <c:orientation val="maxMin"/>
        </c:scaling>
        <c:delete val="1"/>
        <c:axPos val="l"/>
        <c:numFmt formatCode="General" sourceLinked="0"/>
        <c:majorTickMark val="out"/>
        <c:minorTickMark val="none"/>
        <c:tickLblPos val="nextTo"/>
        <c:crossAx val="260247936"/>
        <c:crosses val="autoZero"/>
        <c:auto val="1"/>
        <c:lblAlgn val="ctr"/>
        <c:lblOffset val="100"/>
        <c:noMultiLvlLbl val="0"/>
      </c:catAx>
      <c:valAx>
        <c:axId val="260247936"/>
        <c:scaling>
          <c:orientation val="minMax"/>
        </c:scaling>
        <c:delete val="0"/>
        <c:axPos val="t"/>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260160128"/>
        <c:crosses val="autoZero"/>
        <c:crossBetween val="between"/>
      </c:valAx>
      <c:spPr>
        <a:noFill/>
        <a:ln>
          <a:noFill/>
        </a:ln>
        <a:effectLst/>
      </c:spPr>
    </c:plotArea>
    <c:legend>
      <c:legendPos val="t"/>
      <c:layout>
        <c:manualLayout>
          <c:xMode val="edge"/>
          <c:yMode val="edge"/>
          <c:x val="4.2742482238150067E-2"/>
          <c:y val="1.6161826157460344E-2"/>
          <c:w val="0.85550182476332381"/>
          <c:h val="9.327778202481971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prstDash val="solid"/>
    </a:ln>
    <a:effectLst/>
  </c:spPr>
  <c:txPr>
    <a:bodyPr/>
    <a:lstStyle/>
    <a:p>
      <a:pPr>
        <a:defRPr sz="800"/>
      </a:pPr>
      <a:endParaRPr lang="ja-JP"/>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7037037037036"/>
          <c:y val="0.21243055555555559"/>
          <c:w val="0.5186574074074074"/>
          <c:h val="0.77798611111111116"/>
        </c:manualLayout>
      </c:layout>
      <c:pie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6-10F6-4E95-8596-AB9186DEF507}"/>
              </c:ext>
            </c:extLst>
          </c:dPt>
          <c:dPt>
            <c:idx val="1"/>
            <c:bubble3D val="0"/>
            <c:spPr>
              <a:solidFill>
                <a:schemeClr val="accent2"/>
              </a:solidFill>
              <a:ln>
                <a:noFill/>
              </a:ln>
              <a:effectLst/>
            </c:spPr>
            <c:extLst>
              <c:ext xmlns:c16="http://schemas.microsoft.com/office/drawing/2014/chart" uri="{C3380CC4-5D6E-409C-BE32-E72D297353CC}">
                <c16:uniqueId val="{00000002-10F6-4E95-8596-AB9186DEF507}"/>
              </c:ext>
            </c:extLst>
          </c:dPt>
          <c:dPt>
            <c:idx val="2"/>
            <c:bubble3D val="0"/>
            <c:spPr>
              <a:solidFill>
                <a:schemeClr val="accent3"/>
              </a:solidFill>
              <a:ln>
                <a:noFill/>
              </a:ln>
              <a:effectLst/>
            </c:spPr>
            <c:extLst>
              <c:ext xmlns:c16="http://schemas.microsoft.com/office/drawing/2014/chart" uri="{C3380CC4-5D6E-409C-BE32-E72D297353CC}">
                <c16:uniqueId val="{00000001-10F6-4E95-8596-AB9186DEF507}"/>
              </c:ext>
            </c:extLst>
          </c:dPt>
          <c:dPt>
            <c:idx val="3"/>
            <c:bubble3D val="0"/>
            <c:spPr>
              <a:solidFill>
                <a:schemeClr val="accent4"/>
              </a:solidFill>
              <a:ln>
                <a:noFill/>
              </a:ln>
              <a:effectLst/>
            </c:spPr>
            <c:extLst>
              <c:ext xmlns:c16="http://schemas.microsoft.com/office/drawing/2014/chart" uri="{C3380CC4-5D6E-409C-BE32-E72D297353CC}">
                <c16:uniqueId val="{00000003-10F6-4E95-8596-AB9186DEF507}"/>
              </c:ext>
            </c:extLst>
          </c:dPt>
          <c:dPt>
            <c:idx val="4"/>
            <c:bubble3D val="0"/>
            <c:spPr>
              <a:solidFill>
                <a:schemeClr val="accent5"/>
              </a:solidFill>
              <a:ln>
                <a:noFill/>
              </a:ln>
              <a:effectLst/>
            </c:spPr>
            <c:extLst>
              <c:ext xmlns:c16="http://schemas.microsoft.com/office/drawing/2014/chart" uri="{C3380CC4-5D6E-409C-BE32-E72D297353CC}">
                <c16:uniqueId val="{00000004-10F6-4E95-8596-AB9186DEF507}"/>
              </c:ext>
            </c:extLst>
          </c:dPt>
          <c:dPt>
            <c:idx val="5"/>
            <c:bubble3D val="0"/>
            <c:spPr>
              <a:solidFill>
                <a:schemeClr val="accent6"/>
              </a:solidFill>
              <a:ln>
                <a:noFill/>
              </a:ln>
              <a:effectLst/>
            </c:spPr>
            <c:extLst>
              <c:ext xmlns:c16="http://schemas.microsoft.com/office/drawing/2014/chart" uri="{C3380CC4-5D6E-409C-BE32-E72D297353CC}">
                <c16:uniqueId val="{00000005-10F6-4E95-8596-AB9186DEF507}"/>
              </c:ext>
            </c:extLst>
          </c:dPt>
          <c:dLbls>
            <c:dLbl>
              <c:idx val="0"/>
              <c:layout>
                <c:manualLayout>
                  <c:x val="-1.2347222222222223E-2"/>
                  <c:y val="4.409722222222222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10F6-4E95-8596-AB9186DEF507}"/>
                </c:ext>
              </c:extLst>
            </c:dLbl>
            <c:dLbl>
              <c:idx val="1"/>
              <c:layout>
                <c:manualLayout>
                  <c:x val="0.12053240740740746"/>
                  <c:y val="-0.1322916666666668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10F6-4E95-8596-AB9186DEF507}"/>
                </c:ext>
              </c:extLst>
            </c:dLbl>
            <c:dLbl>
              <c:idx val="2"/>
              <c:layout>
                <c:manualLayout>
                  <c:x val="-4.7037037037037037E-2"/>
                  <c:y val="5.85388888888888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10F6-4E95-8596-AB9186DEF507}"/>
                </c:ext>
              </c:extLst>
            </c:dLbl>
            <c:dLbl>
              <c:idx val="3"/>
              <c:layout>
                <c:manualLayout>
                  <c:x val="-1.4699074074074074E-2"/>
                  <c:y val="-4.04986111111111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10F6-4E95-8596-AB9186DEF507}"/>
                </c:ext>
              </c:extLst>
            </c:dLbl>
            <c:dLbl>
              <c:idx val="4"/>
              <c:layout>
                <c:manualLayout>
                  <c:x val="8.2314814814814813E-2"/>
                  <c:y val="-3.968750000000000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10F6-4E95-8596-AB9186DEF507}"/>
                </c:ext>
              </c:extLst>
            </c:dLbl>
            <c:dLbl>
              <c:idx val="5"/>
              <c:layout>
                <c:manualLayout>
                  <c:x val="9.701388888888883E-2"/>
                  <c:y val="0.1675694444444444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10F6-4E95-8596-AB9186DEF507}"/>
                </c:ext>
              </c:extLst>
            </c:dLbl>
            <c:numFmt formatCode="0.0&quot;%&quot;"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'N%表(実数+%表)@グラフ'!$B$130:$B$133</c:f>
              <c:strCache>
                <c:ptCount val="4"/>
                <c:pt idx="0">
                  <c:v>満足している</c:v>
                </c:pt>
                <c:pt idx="1">
                  <c:v>もっとやりたいと思う</c:v>
                </c:pt>
                <c:pt idx="2">
                  <c:v>どちらともいえない</c:v>
                </c:pt>
                <c:pt idx="3">
                  <c:v>わからない</c:v>
                </c:pt>
              </c:strCache>
            </c:strRef>
          </c:cat>
          <c:val>
            <c:numRef>
              <c:f>'N%表(実数+%表)@グラフ'!$D$130:$D$133</c:f>
              <c:numCache>
                <c:formatCode>0.0</c:formatCode>
                <c:ptCount val="4"/>
                <c:pt idx="0">
                  <c:v>10.57014734144779</c:v>
                </c:pt>
                <c:pt idx="1">
                  <c:v>33.055733504163996</c:v>
                </c:pt>
                <c:pt idx="2">
                  <c:v>40.422805893657909</c:v>
                </c:pt>
                <c:pt idx="3">
                  <c:v>15.9513132607303</c:v>
                </c:pt>
              </c:numCache>
            </c:numRef>
          </c:val>
          <c:extLst>
            <c:ext xmlns:c16="http://schemas.microsoft.com/office/drawing/2014/chart" uri="{C3380CC4-5D6E-409C-BE32-E72D297353CC}">
              <c16:uniqueId val="{00000000-10F6-4E95-8596-AB9186DEF507}"/>
            </c:ext>
          </c:extLst>
        </c:ser>
        <c:dLbls>
          <c:showLegendKey val="0"/>
          <c:showVal val="0"/>
          <c:showCatName val="0"/>
          <c:showSerName val="0"/>
          <c:showPercent val="0"/>
          <c:showBubbleSize val="0"/>
          <c:showLeaderLines val="1"/>
        </c:dLbls>
        <c:firstSliceAng val="0"/>
      </c:pieChart>
      <c:spPr>
        <a:noFill/>
        <a:ln w="12700">
          <a:noFill/>
        </a:ln>
        <a:effectLst/>
      </c:spPr>
    </c:plotArea>
    <c:plotVisOnly val="1"/>
    <c:dispBlanksAs val="gap"/>
    <c:showDLblsOverMax val="0"/>
  </c:chart>
  <c:spPr>
    <a:noFill/>
    <a:ln w="9525" cap="flat" cmpd="sng" algn="ctr">
      <a:noFill/>
      <a:prstDash val="solid"/>
    </a:ln>
    <a:effectLst/>
  </c:spPr>
  <c:txPr>
    <a:bodyPr/>
    <a:lstStyle/>
    <a:p>
      <a:pPr>
        <a:defRPr sz="900">
          <a:latin typeface="+mn-ea"/>
          <a:ea typeface="+mn-ea"/>
        </a:defRPr>
      </a:pPr>
      <a:endParaRPr lang="ja-JP"/>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799238797604363E-2"/>
          <c:y val="0.17753325433835335"/>
          <c:w val="0.92530052804009133"/>
          <c:h val="0.74965121168106419"/>
        </c:manualLayout>
      </c:layout>
      <c:barChart>
        <c:barDir val="bar"/>
        <c:grouping val="percentStacked"/>
        <c:varyColors val="0"/>
        <c:ser>
          <c:idx val="0"/>
          <c:order val="0"/>
          <c:tx>
            <c:strRef>
              <c:f>'%表@グラフ'!$I$48</c:f>
              <c:strCache>
                <c:ptCount val="1"/>
                <c:pt idx="0">
                  <c:v>満足している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'%表@グラフ'!$N$50:$N$59</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'%表@グラフ'!$I$50:$I$59</c:f>
              <c:numCache>
                <c:formatCode>0.0</c:formatCode>
                <c:ptCount val="10"/>
                <c:pt idx="0">
                  <c:v>10.57014734144779</c:v>
                </c:pt>
                <c:pt idx="1">
                  <c:v>11.277173913043478</c:v>
                </c:pt>
                <c:pt idx="2">
                  <c:v>10.163111668757841</c:v>
                </c:pt>
                <c:pt idx="3">
                  <c:v>3.5714285714285716</c:v>
                </c:pt>
                <c:pt idx="4">
                  <c:v>14.285714285714285</c:v>
                </c:pt>
                <c:pt idx="5">
                  <c:v>5.019305019305019</c:v>
                </c:pt>
                <c:pt idx="6">
                  <c:v>6.3197026022304836</c:v>
                </c:pt>
                <c:pt idx="7">
                  <c:v>7.4074074074074074</c:v>
                </c:pt>
                <c:pt idx="8">
                  <c:v>10.035842293906809</c:v>
                </c:pt>
                <c:pt idx="9">
                  <c:v>20.802919708029194</c:v>
                </c:pt>
              </c:numCache>
            </c:numRef>
          </c:val>
          <c:extLst>
            <c:ext xmlns:c16="http://schemas.microsoft.com/office/drawing/2014/chart" uri="{C3380CC4-5D6E-409C-BE32-E72D297353CC}">
              <c16:uniqueId val="{00000000-00D4-49DA-BBA5-DE246EFAD94C}"/>
            </c:ext>
          </c:extLst>
        </c:ser>
        <c:ser>
          <c:idx val="1"/>
          <c:order val="1"/>
          <c:tx>
            <c:strRef>
              <c:f>'%表@グラフ'!$J$48</c:f>
              <c:strCache>
                <c:ptCount val="1"/>
                <c:pt idx="0">
                  <c:v>もっとやりたいと思う</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'%表@グラフ'!$N$50:$N$59</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'%表@グラフ'!$J$50:$J$59</c:f>
              <c:numCache>
                <c:formatCode>0.0</c:formatCode>
                <c:ptCount val="10"/>
                <c:pt idx="0">
                  <c:v>33.055733504163996</c:v>
                </c:pt>
                <c:pt idx="1">
                  <c:v>33.559782608695649</c:v>
                </c:pt>
                <c:pt idx="2">
                  <c:v>32.747804265997495</c:v>
                </c:pt>
                <c:pt idx="3">
                  <c:v>28.571428571428569</c:v>
                </c:pt>
                <c:pt idx="4">
                  <c:v>39.047619047619044</c:v>
                </c:pt>
                <c:pt idx="5">
                  <c:v>39.768339768339764</c:v>
                </c:pt>
                <c:pt idx="6">
                  <c:v>35.315985130111521</c:v>
                </c:pt>
                <c:pt idx="7">
                  <c:v>30.37037037037037</c:v>
                </c:pt>
                <c:pt idx="8">
                  <c:v>33.333333333333336</c:v>
                </c:pt>
                <c:pt idx="9">
                  <c:v>22.262773722627735</c:v>
                </c:pt>
              </c:numCache>
            </c:numRef>
          </c:val>
          <c:extLst>
            <c:ext xmlns:c16="http://schemas.microsoft.com/office/drawing/2014/chart" uri="{C3380CC4-5D6E-409C-BE32-E72D297353CC}">
              <c16:uniqueId val="{00000001-00D4-49DA-BBA5-DE246EFAD94C}"/>
            </c:ext>
          </c:extLst>
        </c:ser>
        <c:ser>
          <c:idx val="2"/>
          <c:order val="2"/>
          <c:tx>
            <c:strRef>
              <c:f>'%表@グラフ'!$K$48</c:f>
              <c:strCache>
                <c:ptCount val="1"/>
                <c:pt idx="0">
                  <c:v>どちらともいえない</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'%表@グラフ'!$N$50:$N$59</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'%表@グラフ'!$K$50:$K$59</c:f>
              <c:numCache>
                <c:formatCode>0.0</c:formatCode>
                <c:ptCount val="10"/>
                <c:pt idx="0">
                  <c:v>40.422805893657909</c:v>
                </c:pt>
                <c:pt idx="1">
                  <c:v>40.625</c:v>
                </c:pt>
                <c:pt idx="2">
                  <c:v>40.276035131744038</c:v>
                </c:pt>
                <c:pt idx="3">
                  <c:v>39.285714285714285</c:v>
                </c:pt>
                <c:pt idx="4">
                  <c:v>33.80952380952381</c:v>
                </c:pt>
                <c:pt idx="5">
                  <c:v>41.698841698841697</c:v>
                </c:pt>
                <c:pt idx="6">
                  <c:v>44.609665427509292</c:v>
                </c:pt>
                <c:pt idx="7">
                  <c:v>40.740740740740733</c:v>
                </c:pt>
                <c:pt idx="8">
                  <c:v>40.501792114695341</c:v>
                </c:pt>
                <c:pt idx="9">
                  <c:v>39.78102189781022</c:v>
                </c:pt>
              </c:numCache>
            </c:numRef>
          </c:val>
          <c:extLst>
            <c:ext xmlns:c16="http://schemas.microsoft.com/office/drawing/2014/chart" uri="{C3380CC4-5D6E-409C-BE32-E72D297353CC}">
              <c16:uniqueId val="{00000002-00D4-49DA-BBA5-DE246EFAD94C}"/>
            </c:ext>
          </c:extLst>
        </c:ser>
        <c:ser>
          <c:idx val="3"/>
          <c:order val="3"/>
          <c:tx>
            <c:strRef>
              <c:f>'%表@グラフ'!$L$48</c:f>
              <c:strCache>
                <c:ptCount val="1"/>
                <c:pt idx="0">
                  <c:v>わからない</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'%表@グラフ'!$N$50:$N$59</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'%表@グラフ'!$L$50:$L$59</c:f>
              <c:numCache>
                <c:formatCode>0.0</c:formatCode>
                <c:ptCount val="10"/>
                <c:pt idx="0">
                  <c:v>15.9513132607303</c:v>
                </c:pt>
                <c:pt idx="1">
                  <c:v>14.538043478260869</c:v>
                </c:pt>
                <c:pt idx="2">
                  <c:v>16.813048933500628</c:v>
                </c:pt>
                <c:pt idx="3">
                  <c:v>28.571428571428569</c:v>
                </c:pt>
                <c:pt idx="4">
                  <c:v>12.857142857142858</c:v>
                </c:pt>
                <c:pt idx="5">
                  <c:v>13.513513513513512</c:v>
                </c:pt>
                <c:pt idx="6">
                  <c:v>13.754646840148698</c:v>
                </c:pt>
                <c:pt idx="7">
                  <c:v>21.481481481481481</c:v>
                </c:pt>
                <c:pt idx="8">
                  <c:v>16.129032258064516</c:v>
                </c:pt>
                <c:pt idx="9">
                  <c:v>17.153284671532848</c:v>
                </c:pt>
              </c:numCache>
            </c:numRef>
          </c:val>
          <c:extLst>
            <c:ext xmlns:c16="http://schemas.microsoft.com/office/drawing/2014/chart" uri="{C3380CC4-5D6E-409C-BE32-E72D297353CC}">
              <c16:uniqueId val="{00000003-00D4-49DA-BBA5-DE246EFAD94C}"/>
            </c:ext>
          </c:extLst>
        </c:ser>
        <c:dLbls>
          <c:dLblPos val="ctr"/>
          <c:showLegendKey val="0"/>
          <c:showVal val="1"/>
          <c:showCatName val="0"/>
          <c:showSerName val="0"/>
          <c:showPercent val="0"/>
          <c:showBubbleSize val="0"/>
        </c:dLbls>
        <c:gapWidth val="150"/>
        <c:overlap val="100"/>
        <c:axId val="260160128"/>
        <c:axId val="260247936"/>
      </c:barChart>
      <c:catAx>
        <c:axId val="260160128"/>
        <c:scaling>
          <c:orientation val="maxMin"/>
        </c:scaling>
        <c:delete val="1"/>
        <c:axPos val="l"/>
        <c:numFmt formatCode="General" sourceLinked="0"/>
        <c:majorTickMark val="out"/>
        <c:minorTickMark val="none"/>
        <c:tickLblPos val="nextTo"/>
        <c:crossAx val="260247936"/>
        <c:crosses val="autoZero"/>
        <c:auto val="1"/>
        <c:lblAlgn val="ctr"/>
        <c:lblOffset val="100"/>
        <c:noMultiLvlLbl val="0"/>
      </c:catAx>
      <c:valAx>
        <c:axId val="260247936"/>
        <c:scaling>
          <c:orientation val="minMax"/>
        </c:scaling>
        <c:delete val="0"/>
        <c:axPos val="t"/>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260160128"/>
        <c:crosses val="autoZero"/>
        <c:crossBetween val="between"/>
      </c:valAx>
      <c:spPr>
        <a:noFill/>
        <a:ln>
          <a:noFill/>
        </a:ln>
        <a:effectLst/>
      </c:spPr>
    </c:plotArea>
    <c:legend>
      <c:legendPos val="t"/>
      <c:layout>
        <c:manualLayout>
          <c:xMode val="edge"/>
          <c:yMode val="edge"/>
          <c:x val="4.2742482238150067E-2"/>
          <c:y val="1.6161826157460344E-2"/>
          <c:w val="0.85550182476332381"/>
          <c:h val="9.327778202481971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prstDash val="solid"/>
    </a:ln>
    <a:effectLst/>
  </c:spPr>
  <c:txPr>
    <a:bodyPr/>
    <a:lstStyle/>
    <a:p>
      <a:pPr>
        <a:defRPr sz="800"/>
      </a:pPr>
      <a:endParaRPr lang="ja-JP"/>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519715423315711"/>
          <c:y val="3.9298063860413721E-2"/>
          <c:w val="0.382515451277328"/>
          <c:h val="0.9431632023392913"/>
        </c:manualLayout>
      </c:layout>
      <c:barChart>
        <c:barDir val="bar"/>
        <c:grouping val="clustered"/>
        <c:varyColors val="0"/>
        <c:ser>
          <c:idx val="0"/>
          <c:order val="0"/>
          <c:spPr>
            <a:solidFill>
              <a:schemeClr val="accent1"/>
            </a:solidFill>
            <a:ln>
              <a:noFill/>
            </a:ln>
            <a:effectLst/>
          </c:spPr>
          <c:invertIfNegative val="0"/>
          <c:dLbls>
            <c:dLbl>
              <c:idx val="0"/>
              <c:layout>
                <c:manualLayout>
                  <c:x val="-1.1143697244757554E-2"/>
                  <c:y val="4.462933551766470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3B-4627-848D-3E33343821AB}"/>
                </c:ext>
              </c:extLst>
            </c:dLbl>
            <c:numFmt formatCode="0.0&quot;%&quot;" sourceLinked="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'N%表(実数+%表)@グラフ'!$B$138:$B$168</c:f>
              <c:strCache>
                <c:ptCount val="31"/>
                <c:pt idx="0">
                  <c:v>ウォーキング（散歩・ぶらぶら歩き・一駅歩き・犬の散歩などを含む）</c:v>
                </c:pt>
                <c:pt idx="1">
                  <c:v>ランニング（ジョギング）・マラソン・駅伝</c:v>
                </c:pt>
                <c:pt idx="2">
                  <c:v>トレーニング（動画によるトレーニング・筋力トレーニング・トレッドミル（ランニングマシーン）・室内運動器具を使ってする運動等）</c:v>
                </c:pt>
                <c:pt idx="3">
                  <c:v>体操（動画による体操・ラジオ体操・テレビ体操・職場体操・美容体操等）</c:v>
                </c:pt>
                <c:pt idx="4">
                  <c:v>ヨガ・バレエ・ピラティス・エアロビクス（動画によるものも含む）</c:v>
                </c:pt>
                <c:pt idx="5">
                  <c:v>縄跳び</c:v>
                </c:pt>
                <c:pt idx="6">
                  <c:v>階段昇降（2階以上のフロアには積極的に階段を使う等）</c:v>
                </c:pt>
                <c:pt idx="7">
                  <c:v>陸上競技</c:v>
                </c:pt>
                <c:pt idx="8">
                  <c:v>自転車（BMX含む）・サイクリング</c:v>
                </c:pt>
                <c:pt idx="9">
                  <c:v>スケートボード・インラインスケート・一輪車</c:v>
                </c:pt>
                <c:pt idx="10">
                  <c:v>器械体操・新体操・トランポリン</c:v>
                </c:pt>
                <c:pt idx="11">
                  <c:v>ダンス（ヒップホップダンス・フォークダンス・ジャズダンス・社交ダンス・民謡踊り等）</c:v>
                </c:pt>
                <c:pt idx="12">
                  <c:v>チアリーディング・バトントワリング</c:v>
                </c:pt>
                <c:pt idx="13">
                  <c:v>水泳（競泳・水球・飛び込み・アーティスティックスイミング（シンクロナイズドスイミング）等）</c:v>
                </c:pt>
                <c:pt idx="14">
                  <c:v>アクアエクササイズ・水中ウォーキング</c:v>
                </c:pt>
                <c:pt idx="15">
                  <c:v>野球（硬式・軟式等）</c:v>
                </c:pt>
                <c:pt idx="16">
                  <c:v>ソフトボール</c:v>
                </c:pt>
                <c:pt idx="17">
                  <c:v>キャッチボール</c:v>
                </c:pt>
                <c:pt idx="18">
                  <c:v>テニス・ソフトテニス</c:v>
                </c:pt>
                <c:pt idx="19">
                  <c:v>バドミントン</c:v>
                </c:pt>
                <c:pt idx="20">
                  <c:v>卓球（ラージボール含む）</c:v>
                </c:pt>
                <c:pt idx="21">
                  <c:v>ゴルフ（コースでのラウンド）</c:v>
                </c:pt>
                <c:pt idx="22">
                  <c:v>ゴルフ（練習場・シミュレーションゴルフ）</c:v>
                </c:pt>
                <c:pt idx="23">
                  <c:v>グラウンドゴルフ・パークゴルフ・マレットゴルフ・スナッグゴルフ・ディスクゴルフ・パターゴルフ等</c:v>
                </c:pt>
                <c:pt idx="24">
                  <c:v>バレーボール・ビーチバレー・ソフトバレーボール</c:v>
                </c:pt>
                <c:pt idx="25">
                  <c:v>バスケットボール・ポートボール</c:v>
                </c:pt>
                <c:pt idx="26">
                  <c:v>ドッジボール</c:v>
                </c:pt>
                <c:pt idx="27">
                  <c:v>ハンドボール・その他屋内球技</c:v>
                </c:pt>
                <c:pt idx="28">
                  <c:v>サッカー</c:v>
                </c:pt>
                <c:pt idx="29">
                  <c:v>フットサル</c:v>
                </c:pt>
                <c:pt idx="30">
                  <c:v>ラグビー・アメリカンフットボール・タグラグビー</c:v>
                </c:pt>
              </c:strCache>
            </c:strRef>
          </c:cat>
          <c:val>
            <c:numRef>
              <c:f>'N%表(実数+%表)@グラフ'!$D$138:$D$168</c:f>
              <c:numCache>
                <c:formatCode>0.0</c:formatCode>
                <c:ptCount val="31"/>
                <c:pt idx="0">
                  <c:v>64.061499039077518</c:v>
                </c:pt>
                <c:pt idx="1">
                  <c:v>8.3920563741191536</c:v>
                </c:pt>
                <c:pt idx="2">
                  <c:v>16.655989750160153</c:v>
                </c:pt>
                <c:pt idx="3">
                  <c:v>15.118513773222293</c:v>
                </c:pt>
                <c:pt idx="4">
                  <c:v>6.6623959000640616</c:v>
                </c:pt>
                <c:pt idx="5">
                  <c:v>1.9859064702114029</c:v>
                </c:pt>
                <c:pt idx="6">
                  <c:v>9.9935938500960937</c:v>
                </c:pt>
                <c:pt idx="7">
                  <c:v>0.25624599615631011</c:v>
                </c:pt>
                <c:pt idx="8">
                  <c:v>4.9327354260089686</c:v>
                </c:pt>
                <c:pt idx="9">
                  <c:v>0.19218449711723257</c:v>
                </c:pt>
                <c:pt idx="10">
                  <c:v>0.12812299807815505</c:v>
                </c:pt>
                <c:pt idx="11">
                  <c:v>1.1531069827033953</c:v>
                </c:pt>
                <c:pt idx="12">
                  <c:v>0.12812299807815505</c:v>
                </c:pt>
                <c:pt idx="13">
                  <c:v>2.7546444586803331</c:v>
                </c:pt>
                <c:pt idx="14">
                  <c:v>0.89686098654708524</c:v>
                </c:pt>
                <c:pt idx="15">
                  <c:v>1.3452914798206279</c:v>
                </c:pt>
                <c:pt idx="16">
                  <c:v>0.64061499039077519</c:v>
                </c:pt>
                <c:pt idx="17">
                  <c:v>1.0890454836643177</c:v>
                </c:pt>
                <c:pt idx="18">
                  <c:v>1.6655989750160154</c:v>
                </c:pt>
                <c:pt idx="19">
                  <c:v>1.6655989750160154</c:v>
                </c:pt>
                <c:pt idx="20">
                  <c:v>1.2171684817424728</c:v>
                </c:pt>
                <c:pt idx="21">
                  <c:v>3.6515054452274187</c:v>
                </c:pt>
                <c:pt idx="22">
                  <c:v>3.3952594490711085</c:v>
                </c:pt>
                <c:pt idx="23">
                  <c:v>1.9218449711723256</c:v>
                </c:pt>
                <c:pt idx="24">
                  <c:v>1.3452914798206279</c:v>
                </c:pt>
                <c:pt idx="25">
                  <c:v>0.8327994875080077</c:v>
                </c:pt>
                <c:pt idx="26">
                  <c:v>0.44843049327354262</c:v>
                </c:pt>
                <c:pt idx="27">
                  <c:v>0.12812299807815505</c:v>
                </c:pt>
                <c:pt idx="28">
                  <c:v>1.4093529788597055</c:v>
                </c:pt>
                <c:pt idx="29">
                  <c:v>0.8327994875080077</c:v>
                </c:pt>
                <c:pt idx="30">
                  <c:v>0.25624599615631011</c:v>
                </c:pt>
              </c:numCache>
            </c:numRef>
          </c:val>
          <c:extLst>
            <c:ext xmlns:c16="http://schemas.microsoft.com/office/drawing/2014/chart" uri="{C3380CC4-5D6E-409C-BE32-E72D297353CC}">
              <c16:uniqueId val="{00000000-ED3B-4627-848D-3E33343821AB}"/>
            </c:ext>
          </c:extLst>
        </c:ser>
        <c:dLbls>
          <c:showLegendKey val="0"/>
          <c:showVal val="1"/>
          <c:showCatName val="0"/>
          <c:showSerName val="0"/>
          <c:showPercent val="0"/>
          <c:showBubbleSize val="0"/>
        </c:dLbls>
        <c:gapWidth val="150"/>
        <c:overlap val="-25"/>
        <c:axId val="366488872"/>
        <c:axId val="1"/>
      </c:barChart>
      <c:catAx>
        <c:axId val="366488872"/>
        <c:scaling>
          <c:orientation val="maxMin"/>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ＭＳ ゴシック"/>
                <a:ea typeface="+mn-ea"/>
                <a:cs typeface="+mn-cs"/>
              </a:defRPr>
            </a:pPr>
            <a:endParaRPr lang="ja-JP"/>
          </a:p>
        </c:txPr>
        <c:crossAx val="1"/>
        <c:crosses val="autoZero"/>
        <c:auto val="1"/>
        <c:lblAlgn val="ctr"/>
        <c:lblOffset val="100"/>
        <c:tickLblSkip val="1"/>
        <c:noMultiLvlLbl val="1"/>
      </c:catAx>
      <c:valAx>
        <c:axId val="1"/>
        <c:scaling>
          <c:orientation val="minMax"/>
          <c:max val="65"/>
          <c:min val="0"/>
        </c:scaling>
        <c:delete val="0"/>
        <c:axPos val="t"/>
        <c:majorGridlines>
          <c:spPr>
            <a:ln w="3175" cap="flat" cmpd="sng" algn="ctr">
              <a:solidFill>
                <a:srgbClr val="D3D3D3"/>
              </a:solidFill>
              <a:prstDash val="solid"/>
              <a:round/>
            </a:ln>
            <a:effectLst/>
          </c:spPr>
        </c:majorGridlines>
        <c:numFmt formatCode="0&quot;%&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ＭＳ ゴシック"/>
              </a:defRPr>
            </a:pPr>
            <a:endParaRPr lang="ja-JP"/>
          </a:p>
        </c:txPr>
        <c:crossAx val="366488872"/>
        <c:crossesAt val="1"/>
        <c:crossBetween val="between"/>
        <c:majorUnit val="10"/>
      </c:valAx>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ＭＳ ゴシック"/>
        </a:defRPr>
      </a:pPr>
      <a:endParaRPr lang="ja-JP"/>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519715423315711"/>
          <c:y val="3.9298063860413721E-2"/>
          <c:w val="0.382515451277328"/>
          <c:h val="0.9431632023392913"/>
        </c:manualLayout>
      </c:layout>
      <c:barChart>
        <c:barDir val="bar"/>
        <c:grouping val="clustered"/>
        <c:varyColors val="0"/>
        <c:ser>
          <c:idx val="1"/>
          <c:order val="0"/>
          <c:spPr>
            <a:solidFill>
              <a:schemeClr val="accent1"/>
            </a:solidFill>
            <a:ln>
              <a:noFill/>
            </a:ln>
            <a:effectLst/>
          </c:spPr>
          <c:invertIfNegative val="0"/>
          <c:dLbls>
            <c:numFmt formatCode="0.0&quot;%&quot;"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'N%表(実数+%表)'!$B$169:$B$199</c:f>
              <c:strCache>
                <c:ptCount val="31"/>
                <c:pt idx="0">
                  <c:v>グラウンドホッケー・ラクロス・その他屋外球技</c:v>
                </c:pt>
                <c:pt idx="1">
                  <c:v>ボウリング</c:v>
                </c:pt>
                <c:pt idx="2">
                  <c:v>ゲートボール</c:v>
                </c:pt>
                <c:pt idx="3">
                  <c:v>レクリエーションスポーツ（ティーボール・フライングディスク・インディアカ・スポーツチャンバラ・ユニカール・アルティメット・キンボール・シャフルボード・ペタンク・綱引き・ダーツ・スポーツ吹き矢等）</c:v>
                </c:pt>
                <c:pt idx="4">
                  <c:v>レスリング・相撲・ボクシング</c:v>
                </c:pt>
                <c:pt idx="5">
                  <c:v>テコンドー・太極拳・合気道</c:v>
                </c:pt>
                <c:pt idx="6">
                  <c:v>柔道</c:v>
                </c:pt>
                <c:pt idx="7">
                  <c:v>剣道・居合道・なぎなた・銃剣道</c:v>
                </c:pt>
                <c:pt idx="8">
                  <c:v>空手・少林寺拳法</c:v>
                </c:pt>
                <c:pt idx="9">
                  <c:v>登山・トレッキング・トレイルランニング・ロッククライミング</c:v>
                </c:pt>
                <c:pt idx="10">
                  <c:v>フリークライミング・ボルダリング</c:v>
                </c:pt>
                <c:pt idx="11">
                  <c:v>キャンプ・オートキャンプ</c:v>
                </c:pt>
                <c:pt idx="12">
                  <c:v>ハイキング・ワンダーフォーゲル・オリエンテーリング</c:v>
                </c:pt>
                <c:pt idx="13">
                  <c:v>ボート・漕艇・カヌー・カヤック・ラフティング・ドラゴンボート</c:v>
                </c:pt>
                <c:pt idx="14">
                  <c:v>ヨット・水上スキー・ウェイクボード・水上バイク・ジェットスキー</c:v>
                </c:pt>
                <c:pt idx="15">
                  <c:v>スクーバダイビング・スキンダイビング・フリーダイビング・シュノーケリング</c:v>
                </c:pt>
                <c:pt idx="16">
                  <c:v>サーフィン・ボディボード・ボードセーリング・ウィンドサーフィン・スタンドアップパドルボート（ＳＵＰ）</c:v>
                </c:pt>
                <c:pt idx="17">
                  <c:v>釣り</c:v>
                </c:pt>
                <c:pt idx="18">
                  <c:v>スキー</c:v>
                </c:pt>
                <c:pt idx="19">
                  <c:v>スノーボード</c:v>
                </c:pt>
                <c:pt idx="20">
                  <c:v>クロスカントリースキー・スノーシュー</c:v>
                </c:pt>
                <c:pt idx="21">
                  <c:v>アイススケート・アイスホッケー・カーリング</c:v>
                </c:pt>
                <c:pt idx="22">
                  <c:v>アーチェリー・弓道・射撃・クレー射撃</c:v>
                </c:pt>
                <c:pt idx="23">
                  <c:v>グライダー・ハンググライダー・パラグライダー・スカイダイビング</c:v>
                </c:pt>
                <c:pt idx="24">
                  <c:v>乗馬</c:v>
                </c:pt>
                <c:pt idx="25">
                  <c:v>障害者スポーツ　種目名：</c:v>
                </c:pt>
                <c:pt idx="26">
                  <c:v>その他</c:v>
                </c:pt>
                <c:pt idx="27">
                  <c:v>この１年間、運動することを医師から止められている</c:v>
                </c:pt>
                <c:pt idx="28">
                  <c:v>この１年間、寝たきり等で運動できる状態にない</c:v>
                </c:pt>
                <c:pt idx="29">
                  <c:v>この１年間に運動・スポーツはしなかった</c:v>
                </c:pt>
                <c:pt idx="30">
                  <c:v>わからない</c:v>
                </c:pt>
              </c:strCache>
            </c:strRef>
          </c:cat>
          <c:val>
            <c:numRef>
              <c:f>'N%表(実数+%表)'!$D$169:$D$199</c:f>
              <c:numCache>
                <c:formatCode>0.0</c:formatCode>
                <c:ptCount val="31"/>
                <c:pt idx="0">
                  <c:v>0.70467648942985273</c:v>
                </c:pt>
                <c:pt idx="1">
                  <c:v>3.5874439461883409</c:v>
                </c:pt>
                <c:pt idx="2">
                  <c:v>0.38436899423446508</c:v>
                </c:pt>
                <c:pt idx="3">
                  <c:v>1.2812299807815504</c:v>
                </c:pt>
                <c:pt idx="4">
                  <c:v>0.19218449711723257</c:v>
                </c:pt>
                <c:pt idx="5">
                  <c:v>0.12812299807815505</c:v>
                </c:pt>
                <c:pt idx="6">
                  <c:v>0.12812299807815505</c:v>
                </c:pt>
                <c:pt idx="7">
                  <c:v>0.25624599615631011</c:v>
                </c:pt>
                <c:pt idx="8">
                  <c:v>0.12812299807815505</c:v>
                </c:pt>
                <c:pt idx="9">
                  <c:v>3.0108904548366433</c:v>
                </c:pt>
                <c:pt idx="10">
                  <c:v>6.4061499039077527E-2</c:v>
                </c:pt>
                <c:pt idx="11">
                  <c:v>1.5374759769378605</c:v>
                </c:pt>
                <c:pt idx="12">
                  <c:v>1.5374759769378605</c:v>
                </c:pt>
                <c:pt idx="13">
                  <c:v>0.19218449711723257</c:v>
                </c:pt>
                <c:pt idx="14">
                  <c:v>0.38436899423446508</c:v>
                </c:pt>
                <c:pt idx="15">
                  <c:v>0.25624599615631011</c:v>
                </c:pt>
                <c:pt idx="16">
                  <c:v>0.32030749519538759</c:v>
                </c:pt>
                <c:pt idx="17">
                  <c:v>2.2421524663677133</c:v>
                </c:pt>
                <c:pt idx="18">
                  <c:v>1.3452914798206279</c:v>
                </c:pt>
                <c:pt idx="19">
                  <c:v>0.76873798846893027</c:v>
                </c:pt>
                <c:pt idx="20">
                  <c:v>0</c:v>
                </c:pt>
                <c:pt idx="21">
                  <c:v>0.19218449711723257</c:v>
                </c:pt>
                <c:pt idx="22">
                  <c:v>0.32030749519538759</c:v>
                </c:pt>
                <c:pt idx="23">
                  <c:v>6.4061499039077527E-2</c:v>
                </c:pt>
                <c:pt idx="24">
                  <c:v>0.44843049327354262</c:v>
                </c:pt>
                <c:pt idx="25">
                  <c:v>0</c:v>
                </c:pt>
                <c:pt idx="26">
                  <c:v>0.12812299807815505</c:v>
                </c:pt>
                <c:pt idx="27">
                  <c:v>0.12812299807815505</c:v>
                </c:pt>
                <c:pt idx="28">
                  <c:v>0.19218449711723257</c:v>
                </c:pt>
                <c:pt idx="29">
                  <c:v>16.271620755925689</c:v>
                </c:pt>
                <c:pt idx="30">
                  <c:v>3.3311979500320308</c:v>
                </c:pt>
              </c:numCache>
            </c:numRef>
          </c:val>
          <c:extLst>
            <c:ext xmlns:c16="http://schemas.microsoft.com/office/drawing/2014/chart" uri="{C3380CC4-5D6E-409C-BE32-E72D297353CC}">
              <c16:uniqueId val="{00000000-E563-4060-957F-2C9CC5B0906A}"/>
            </c:ext>
          </c:extLst>
        </c:ser>
        <c:dLbls>
          <c:showLegendKey val="0"/>
          <c:showVal val="1"/>
          <c:showCatName val="0"/>
          <c:showSerName val="0"/>
          <c:showPercent val="0"/>
          <c:showBubbleSize val="0"/>
        </c:dLbls>
        <c:gapWidth val="150"/>
        <c:overlap val="-25"/>
        <c:axId val="366488872"/>
        <c:axId val="1"/>
      </c:barChart>
      <c:catAx>
        <c:axId val="366488872"/>
        <c:scaling>
          <c:orientation val="maxMin"/>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ＭＳ ゴシック"/>
                <a:ea typeface="+mn-ea"/>
                <a:cs typeface="+mn-cs"/>
              </a:defRPr>
            </a:pPr>
            <a:endParaRPr lang="ja-JP"/>
          </a:p>
        </c:txPr>
        <c:crossAx val="1"/>
        <c:crosses val="autoZero"/>
        <c:auto val="1"/>
        <c:lblAlgn val="ctr"/>
        <c:lblOffset val="100"/>
        <c:tickLblSkip val="1"/>
        <c:noMultiLvlLbl val="1"/>
      </c:catAx>
      <c:valAx>
        <c:axId val="1"/>
        <c:scaling>
          <c:orientation val="minMax"/>
          <c:max val="65"/>
          <c:min val="0"/>
        </c:scaling>
        <c:delete val="0"/>
        <c:axPos val="t"/>
        <c:majorGridlines>
          <c:spPr>
            <a:ln w="3175" cap="flat" cmpd="sng" algn="ctr">
              <a:solidFill>
                <a:srgbClr val="D3D3D3"/>
              </a:solidFill>
              <a:prstDash val="solid"/>
              <a:round/>
            </a:ln>
            <a:effectLst/>
          </c:spPr>
        </c:majorGridlines>
        <c:numFmt formatCode="0&quot;%&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ＭＳ ゴシック"/>
              </a:defRPr>
            </a:pPr>
            <a:endParaRPr lang="ja-JP"/>
          </a:p>
        </c:txPr>
        <c:crossAx val="366488872"/>
        <c:crossesAt val="1"/>
        <c:crossBetween val="between"/>
        <c:majorUnit val="10"/>
      </c:valAx>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ＭＳ ゴシック"/>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261744820663843"/>
          <c:y val="2.0014417690147692E-2"/>
          <c:w val="0.75382605524472801"/>
          <c:h val="0.33630423312281549"/>
        </c:manualLayout>
      </c:layout>
      <c:barChart>
        <c:barDir val="col"/>
        <c:grouping val="clustered"/>
        <c:varyColors val="0"/>
        <c:ser>
          <c:idx val="0"/>
          <c:order val="0"/>
          <c:tx>
            <c:strRef>
              <c:f>'%表@グラフ'!$B$66</c:f>
              <c:strCache>
                <c:ptCount val="1"/>
                <c:pt idx="0">
                  <c:v>全体(n=1561)</c:v>
                </c:pt>
              </c:strCache>
            </c:strRef>
          </c:tx>
          <c:spPr>
            <a:solidFill>
              <a:schemeClr val="accent1"/>
            </a:solidFill>
            <a:ln>
              <a:noFill/>
            </a:ln>
            <a:effectLst/>
          </c:spPr>
          <c:invertIfNegative val="0"/>
          <c:cat>
            <c:strRef>
              <c:f>'%表@グラフ'!$I$64:$Q$64</c:f>
              <c:strCache>
                <c:ptCount val="9"/>
                <c:pt idx="0">
                  <c:v>ウォーキング（散歩・ぶらぶら歩き・一駅歩き・犬の散歩などを含む）</c:v>
                </c:pt>
                <c:pt idx="1">
                  <c:v>ランニング（ジョギング）・マラソン・駅伝</c:v>
                </c:pt>
                <c:pt idx="2">
                  <c:v>トレーニング（動画によるトレーニング・筋力トレーニング・トレッドミル（ランニングマシーン）・室内運動器具を使ってする運動等）</c:v>
                </c:pt>
                <c:pt idx="3">
                  <c:v>体操（動画による体操・ラジオ体操・テレビ体操・職場体操・美容体操等）</c:v>
                </c:pt>
                <c:pt idx="4">
                  <c:v>ヨガ・バレエ・ピラティス・エアロビクス（動画によるものも含む）</c:v>
                </c:pt>
                <c:pt idx="5">
                  <c:v>階段昇降（2階以上のフロアには積極的に階段を使う等）</c:v>
                </c:pt>
                <c:pt idx="6">
                  <c:v>自転車（BMX含む）・サイクリング</c:v>
                </c:pt>
                <c:pt idx="7">
                  <c:v>ゴルフ（コースでのラウンド）</c:v>
                </c:pt>
                <c:pt idx="8">
                  <c:v>この１年間に運動・スポーツはしなかった</c:v>
                </c:pt>
              </c:strCache>
            </c:strRef>
          </c:cat>
          <c:val>
            <c:numRef>
              <c:f>'%表@グラフ'!$I$66:$Q$66</c:f>
              <c:numCache>
                <c:formatCode>0.0</c:formatCode>
                <c:ptCount val="9"/>
                <c:pt idx="0">
                  <c:v>64.061499039077518</c:v>
                </c:pt>
                <c:pt idx="1">
                  <c:v>8.3920563741191536</c:v>
                </c:pt>
                <c:pt idx="2">
                  <c:v>16.655989750160153</c:v>
                </c:pt>
                <c:pt idx="3">
                  <c:v>15.118513773222293</c:v>
                </c:pt>
                <c:pt idx="4">
                  <c:v>6.6623959000640616</c:v>
                </c:pt>
                <c:pt idx="5">
                  <c:v>9.9935938500960937</c:v>
                </c:pt>
                <c:pt idx="6">
                  <c:v>4.9327354260089686</c:v>
                </c:pt>
                <c:pt idx="7">
                  <c:v>3.6515054452274187</c:v>
                </c:pt>
                <c:pt idx="8">
                  <c:v>16.271620755925689</c:v>
                </c:pt>
              </c:numCache>
            </c:numRef>
          </c:val>
          <c:extLst>
            <c:ext xmlns:c16="http://schemas.microsoft.com/office/drawing/2014/chart" uri="{C3380CC4-5D6E-409C-BE32-E72D297353CC}">
              <c16:uniqueId val="{00000000-B244-490B-A855-E38CDB10F5AD}"/>
            </c:ext>
          </c:extLst>
        </c:ser>
        <c:ser>
          <c:idx val="1"/>
          <c:order val="1"/>
          <c:tx>
            <c:strRef>
              <c:f>'%表@グラフ'!$B$67</c:f>
              <c:strCache>
                <c:ptCount val="1"/>
                <c:pt idx="0">
                  <c:v>男性(n=736)</c:v>
                </c:pt>
              </c:strCache>
            </c:strRef>
          </c:tx>
          <c:spPr>
            <a:solidFill>
              <a:schemeClr val="accent2"/>
            </a:solidFill>
            <a:ln>
              <a:noFill/>
            </a:ln>
            <a:effectLst/>
          </c:spPr>
          <c:invertIfNegative val="0"/>
          <c:cat>
            <c:strRef>
              <c:f>'%表@グラフ'!$I$64:$Q$64</c:f>
              <c:strCache>
                <c:ptCount val="9"/>
                <c:pt idx="0">
                  <c:v>ウォーキング（散歩・ぶらぶら歩き・一駅歩き・犬の散歩などを含む）</c:v>
                </c:pt>
                <c:pt idx="1">
                  <c:v>ランニング（ジョギング）・マラソン・駅伝</c:v>
                </c:pt>
                <c:pt idx="2">
                  <c:v>トレーニング（動画によるトレーニング・筋力トレーニング・トレッドミル（ランニングマシーン）・室内運動器具を使ってする運動等）</c:v>
                </c:pt>
                <c:pt idx="3">
                  <c:v>体操（動画による体操・ラジオ体操・テレビ体操・職場体操・美容体操等）</c:v>
                </c:pt>
                <c:pt idx="4">
                  <c:v>ヨガ・バレエ・ピラティス・エアロビクス（動画によるものも含む）</c:v>
                </c:pt>
                <c:pt idx="5">
                  <c:v>階段昇降（2階以上のフロアには積極的に階段を使う等）</c:v>
                </c:pt>
                <c:pt idx="6">
                  <c:v>自転車（BMX含む）・サイクリング</c:v>
                </c:pt>
                <c:pt idx="7">
                  <c:v>ゴルフ（コースでのラウンド）</c:v>
                </c:pt>
                <c:pt idx="8">
                  <c:v>この１年間に運動・スポーツはしなかった</c:v>
                </c:pt>
              </c:strCache>
            </c:strRef>
          </c:cat>
          <c:val>
            <c:numRef>
              <c:f>'%表@グラフ'!$I$67:$Q$67</c:f>
              <c:numCache>
                <c:formatCode>0.0</c:formatCode>
                <c:ptCount val="9"/>
                <c:pt idx="0">
                  <c:v>65.081521739130437</c:v>
                </c:pt>
                <c:pt idx="1">
                  <c:v>13.858695652173912</c:v>
                </c:pt>
                <c:pt idx="2">
                  <c:v>18.478260869565219</c:v>
                </c:pt>
                <c:pt idx="3">
                  <c:v>10.461956521739131</c:v>
                </c:pt>
                <c:pt idx="4">
                  <c:v>0.95108695652173914</c:v>
                </c:pt>
                <c:pt idx="5">
                  <c:v>8.695652173913043</c:v>
                </c:pt>
                <c:pt idx="6">
                  <c:v>5.1630434782608701</c:v>
                </c:pt>
                <c:pt idx="7">
                  <c:v>5.8423913043478262</c:v>
                </c:pt>
                <c:pt idx="8">
                  <c:v>13.858695652173912</c:v>
                </c:pt>
              </c:numCache>
            </c:numRef>
          </c:val>
          <c:extLst>
            <c:ext xmlns:c16="http://schemas.microsoft.com/office/drawing/2014/chart" uri="{C3380CC4-5D6E-409C-BE32-E72D297353CC}">
              <c16:uniqueId val="{00000001-B244-490B-A855-E38CDB10F5AD}"/>
            </c:ext>
          </c:extLst>
        </c:ser>
        <c:ser>
          <c:idx val="2"/>
          <c:order val="2"/>
          <c:tx>
            <c:strRef>
              <c:f>'%表@グラフ'!$B$68</c:f>
              <c:strCache>
                <c:ptCount val="1"/>
                <c:pt idx="0">
                  <c:v>女性(n=797)</c:v>
                </c:pt>
              </c:strCache>
            </c:strRef>
          </c:tx>
          <c:spPr>
            <a:solidFill>
              <a:schemeClr val="accent3"/>
            </a:solidFill>
            <a:ln>
              <a:noFill/>
            </a:ln>
            <a:effectLst/>
          </c:spPr>
          <c:invertIfNegative val="0"/>
          <c:cat>
            <c:strRef>
              <c:f>'%表@グラフ'!$I$64:$Q$64</c:f>
              <c:strCache>
                <c:ptCount val="9"/>
                <c:pt idx="0">
                  <c:v>ウォーキング（散歩・ぶらぶら歩き・一駅歩き・犬の散歩などを含む）</c:v>
                </c:pt>
                <c:pt idx="1">
                  <c:v>ランニング（ジョギング）・マラソン・駅伝</c:v>
                </c:pt>
                <c:pt idx="2">
                  <c:v>トレーニング（動画によるトレーニング・筋力トレーニング・トレッドミル（ランニングマシーン）・室内運動器具を使ってする運動等）</c:v>
                </c:pt>
                <c:pt idx="3">
                  <c:v>体操（動画による体操・ラジオ体操・テレビ体操・職場体操・美容体操等）</c:v>
                </c:pt>
                <c:pt idx="4">
                  <c:v>ヨガ・バレエ・ピラティス・エアロビクス（動画によるものも含む）</c:v>
                </c:pt>
                <c:pt idx="5">
                  <c:v>階段昇降（2階以上のフロアには積極的に階段を使う等）</c:v>
                </c:pt>
                <c:pt idx="6">
                  <c:v>自転車（BMX含む）・サイクリング</c:v>
                </c:pt>
                <c:pt idx="7">
                  <c:v>ゴルフ（コースでのラウンド）</c:v>
                </c:pt>
                <c:pt idx="8">
                  <c:v>この１年間に運動・スポーツはしなかった</c:v>
                </c:pt>
              </c:strCache>
            </c:strRef>
          </c:cat>
          <c:val>
            <c:numRef>
              <c:f>'%表@グラフ'!$I$68:$Q$68</c:f>
              <c:numCache>
                <c:formatCode>0.0</c:formatCode>
                <c:ptCount val="9"/>
                <c:pt idx="0">
                  <c:v>63.237139272271015</c:v>
                </c:pt>
                <c:pt idx="1">
                  <c:v>3.3877038895859473</c:v>
                </c:pt>
                <c:pt idx="2">
                  <c:v>14.930991217063989</c:v>
                </c:pt>
                <c:pt idx="3">
                  <c:v>19.573400250941027</c:v>
                </c:pt>
                <c:pt idx="4">
                  <c:v>11.919698870765369</c:v>
                </c:pt>
                <c:pt idx="5">
                  <c:v>11.292346298619826</c:v>
                </c:pt>
                <c:pt idx="6">
                  <c:v>4.6424090338770396</c:v>
                </c:pt>
                <c:pt idx="7">
                  <c:v>1.7565872020075284</c:v>
                </c:pt>
                <c:pt idx="8">
                  <c:v>18.569636135508155</c:v>
                </c:pt>
              </c:numCache>
            </c:numRef>
          </c:val>
          <c:extLst>
            <c:ext xmlns:c16="http://schemas.microsoft.com/office/drawing/2014/chart" uri="{C3380CC4-5D6E-409C-BE32-E72D297353CC}">
              <c16:uniqueId val="{00000002-B244-490B-A855-E38CDB10F5AD}"/>
            </c:ext>
          </c:extLst>
        </c:ser>
        <c:ser>
          <c:idx val="3"/>
          <c:order val="3"/>
          <c:tx>
            <c:strRef>
              <c:f>'%表@グラフ'!$B$69</c:f>
              <c:strCache>
                <c:ptCount val="1"/>
                <c:pt idx="0">
                  <c:v>回答しない(n=28)</c:v>
                </c:pt>
              </c:strCache>
            </c:strRef>
          </c:tx>
          <c:spPr>
            <a:solidFill>
              <a:schemeClr val="accent4"/>
            </a:solidFill>
            <a:ln>
              <a:noFill/>
            </a:ln>
            <a:effectLst/>
          </c:spPr>
          <c:invertIfNegative val="0"/>
          <c:cat>
            <c:strRef>
              <c:f>'%表@グラフ'!$I$64:$Q$64</c:f>
              <c:strCache>
                <c:ptCount val="9"/>
                <c:pt idx="0">
                  <c:v>ウォーキング（散歩・ぶらぶら歩き・一駅歩き・犬の散歩などを含む）</c:v>
                </c:pt>
                <c:pt idx="1">
                  <c:v>ランニング（ジョギング）・マラソン・駅伝</c:v>
                </c:pt>
                <c:pt idx="2">
                  <c:v>トレーニング（動画によるトレーニング・筋力トレーニング・トレッドミル（ランニングマシーン）・室内運動器具を使ってする運動等）</c:v>
                </c:pt>
                <c:pt idx="3">
                  <c:v>体操（動画による体操・ラジオ体操・テレビ体操・職場体操・美容体操等）</c:v>
                </c:pt>
                <c:pt idx="4">
                  <c:v>ヨガ・バレエ・ピラティス・エアロビクス（動画によるものも含む）</c:v>
                </c:pt>
                <c:pt idx="5">
                  <c:v>階段昇降（2階以上のフロアには積極的に階段を使う等）</c:v>
                </c:pt>
                <c:pt idx="6">
                  <c:v>自転車（BMX含む）・サイクリング</c:v>
                </c:pt>
                <c:pt idx="7">
                  <c:v>ゴルフ（コースでのラウンド）</c:v>
                </c:pt>
                <c:pt idx="8">
                  <c:v>この１年間に運動・スポーツはしなかった</c:v>
                </c:pt>
              </c:strCache>
            </c:strRef>
          </c:cat>
          <c:val>
            <c:numRef>
              <c:f>'%表@グラフ'!$I$69:$Q$69</c:f>
              <c:numCache>
                <c:formatCode>0.0</c:formatCode>
                <c:ptCount val="9"/>
                <c:pt idx="0">
                  <c:v>60.714285714285708</c:v>
                </c:pt>
                <c:pt idx="1">
                  <c:v>7.1428571428571432</c:v>
                </c:pt>
                <c:pt idx="2">
                  <c:v>17.857142857142858</c:v>
                </c:pt>
                <c:pt idx="3">
                  <c:v>10.714285714285715</c:v>
                </c:pt>
                <c:pt idx="4">
                  <c:v>7.1428571428571432</c:v>
                </c:pt>
                <c:pt idx="5">
                  <c:v>7.1428571428571432</c:v>
                </c:pt>
                <c:pt idx="6">
                  <c:v>7.1428571428571432</c:v>
                </c:pt>
                <c:pt idx="7">
                  <c:v>0</c:v>
                </c:pt>
                <c:pt idx="8">
                  <c:v>14.285714285714285</c:v>
                </c:pt>
              </c:numCache>
            </c:numRef>
          </c:val>
          <c:extLst>
            <c:ext xmlns:c16="http://schemas.microsoft.com/office/drawing/2014/chart" uri="{C3380CC4-5D6E-409C-BE32-E72D297353CC}">
              <c16:uniqueId val="{00000003-B244-490B-A855-E38CDB10F5AD}"/>
            </c:ext>
          </c:extLst>
        </c:ser>
        <c:ser>
          <c:idx val="4"/>
          <c:order val="4"/>
          <c:tx>
            <c:strRef>
              <c:f>'%表@グラフ'!$B$70</c:f>
              <c:strCache>
                <c:ptCount val="1"/>
                <c:pt idx="0">
                  <c:v>18歳 - 20代(n=210)</c:v>
                </c:pt>
              </c:strCache>
            </c:strRef>
          </c:tx>
          <c:spPr>
            <a:solidFill>
              <a:schemeClr val="accent5"/>
            </a:solidFill>
            <a:ln>
              <a:noFill/>
            </a:ln>
            <a:effectLst/>
          </c:spPr>
          <c:invertIfNegative val="0"/>
          <c:cat>
            <c:strRef>
              <c:f>'%表@グラフ'!$I$64:$Q$64</c:f>
              <c:strCache>
                <c:ptCount val="9"/>
                <c:pt idx="0">
                  <c:v>ウォーキング（散歩・ぶらぶら歩き・一駅歩き・犬の散歩などを含む）</c:v>
                </c:pt>
                <c:pt idx="1">
                  <c:v>ランニング（ジョギング）・マラソン・駅伝</c:v>
                </c:pt>
                <c:pt idx="2">
                  <c:v>トレーニング（動画によるトレーニング・筋力トレーニング・トレッドミル（ランニングマシーン）・室内運動器具を使ってする運動等）</c:v>
                </c:pt>
                <c:pt idx="3">
                  <c:v>体操（動画による体操・ラジオ体操・テレビ体操・職場体操・美容体操等）</c:v>
                </c:pt>
                <c:pt idx="4">
                  <c:v>ヨガ・バレエ・ピラティス・エアロビクス（動画によるものも含む）</c:v>
                </c:pt>
                <c:pt idx="5">
                  <c:v>階段昇降（2階以上のフロアには積極的に階段を使う等）</c:v>
                </c:pt>
                <c:pt idx="6">
                  <c:v>自転車（BMX含む）・サイクリング</c:v>
                </c:pt>
                <c:pt idx="7">
                  <c:v>ゴルフ（コースでのラウンド）</c:v>
                </c:pt>
                <c:pt idx="8">
                  <c:v>この１年間に運動・スポーツはしなかった</c:v>
                </c:pt>
              </c:strCache>
            </c:strRef>
          </c:cat>
          <c:val>
            <c:numRef>
              <c:f>'%表@グラフ'!$I$70:$Q$70</c:f>
              <c:numCache>
                <c:formatCode>0.0</c:formatCode>
                <c:ptCount val="9"/>
                <c:pt idx="0">
                  <c:v>59.523809523809526</c:v>
                </c:pt>
                <c:pt idx="1">
                  <c:v>16.666666666666668</c:v>
                </c:pt>
                <c:pt idx="2">
                  <c:v>25.238095238095237</c:v>
                </c:pt>
                <c:pt idx="3">
                  <c:v>10.476190476190476</c:v>
                </c:pt>
                <c:pt idx="4">
                  <c:v>7.6190476190476195</c:v>
                </c:pt>
                <c:pt idx="5">
                  <c:v>8.0952380952380949</c:v>
                </c:pt>
                <c:pt idx="6">
                  <c:v>5.7142857142857144</c:v>
                </c:pt>
                <c:pt idx="7">
                  <c:v>1.4285714285714286</c:v>
                </c:pt>
                <c:pt idx="8">
                  <c:v>16.666666666666668</c:v>
                </c:pt>
              </c:numCache>
            </c:numRef>
          </c:val>
          <c:extLst>
            <c:ext xmlns:c16="http://schemas.microsoft.com/office/drawing/2014/chart" uri="{C3380CC4-5D6E-409C-BE32-E72D297353CC}">
              <c16:uniqueId val="{00000004-B244-490B-A855-E38CDB10F5AD}"/>
            </c:ext>
          </c:extLst>
        </c:ser>
        <c:ser>
          <c:idx val="5"/>
          <c:order val="5"/>
          <c:tx>
            <c:strRef>
              <c:f>'%表@グラフ'!$B$71</c:f>
              <c:strCache>
                <c:ptCount val="1"/>
                <c:pt idx="0">
                  <c:v>30代(n=259)</c:v>
                </c:pt>
              </c:strCache>
            </c:strRef>
          </c:tx>
          <c:spPr>
            <a:solidFill>
              <a:schemeClr val="accent6"/>
            </a:solidFill>
            <a:ln>
              <a:noFill/>
            </a:ln>
            <a:effectLst/>
          </c:spPr>
          <c:invertIfNegative val="0"/>
          <c:cat>
            <c:strRef>
              <c:f>'%表@グラフ'!$I$64:$Q$64</c:f>
              <c:strCache>
                <c:ptCount val="9"/>
                <c:pt idx="0">
                  <c:v>ウォーキング（散歩・ぶらぶら歩き・一駅歩き・犬の散歩などを含む）</c:v>
                </c:pt>
                <c:pt idx="1">
                  <c:v>ランニング（ジョギング）・マラソン・駅伝</c:v>
                </c:pt>
                <c:pt idx="2">
                  <c:v>トレーニング（動画によるトレーニング・筋力トレーニング・トレッドミル（ランニングマシーン）・室内運動器具を使ってする運動等）</c:v>
                </c:pt>
                <c:pt idx="3">
                  <c:v>体操（動画による体操・ラジオ体操・テレビ体操・職場体操・美容体操等）</c:v>
                </c:pt>
                <c:pt idx="4">
                  <c:v>ヨガ・バレエ・ピラティス・エアロビクス（動画によるものも含む）</c:v>
                </c:pt>
                <c:pt idx="5">
                  <c:v>階段昇降（2階以上のフロアには積極的に階段を使う等）</c:v>
                </c:pt>
                <c:pt idx="6">
                  <c:v>自転車（BMX含む）・サイクリング</c:v>
                </c:pt>
                <c:pt idx="7">
                  <c:v>ゴルフ（コースでのラウンド）</c:v>
                </c:pt>
                <c:pt idx="8">
                  <c:v>この１年間に運動・スポーツはしなかった</c:v>
                </c:pt>
              </c:strCache>
            </c:strRef>
          </c:cat>
          <c:val>
            <c:numRef>
              <c:f>'%表@グラフ'!$I$71:$Q$71</c:f>
              <c:numCache>
                <c:formatCode>0.0</c:formatCode>
                <c:ptCount val="9"/>
                <c:pt idx="0">
                  <c:v>66.023166023166027</c:v>
                </c:pt>
                <c:pt idx="1">
                  <c:v>12.355212355212355</c:v>
                </c:pt>
                <c:pt idx="2">
                  <c:v>20.077220077220076</c:v>
                </c:pt>
                <c:pt idx="3">
                  <c:v>11.583011583011583</c:v>
                </c:pt>
                <c:pt idx="4">
                  <c:v>8.108108108108107</c:v>
                </c:pt>
                <c:pt idx="5">
                  <c:v>12.74131274131274</c:v>
                </c:pt>
                <c:pt idx="6">
                  <c:v>3.0888030888030888</c:v>
                </c:pt>
                <c:pt idx="7">
                  <c:v>3.8610038610038613</c:v>
                </c:pt>
                <c:pt idx="8">
                  <c:v>15.830115830115831</c:v>
                </c:pt>
              </c:numCache>
            </c:numRef>
          </c:val>
          <c:extLst>
            <c:ext xmlns:c16="http://schemas.microsoft.com/office/drawing/2014/chart" uri="{C3380CC4-5D6E-409C-BE32-E72D297353CC}">
              <c16:uniqueId val="{00000005-B244-490B-A855-E38CDB10F5AD}"/>
            </c:ext>
          </c:extLst>
        </c:ser>
        <c:ser>
          <c:idx val="6"/>
          <c:order val="6"/>
          <c:tx>
            <c:strRef>
              <c:f>'%表@グラフ'!$B$72</c:f>
              <c:strCache>
                <c:ptCount val="1"/>
                <c:pt idx="0">
                  <c:v>40代(n=269)</c:v>
                </c:pt>
              </c:strCache>
            </c:strRef>
          </c:tx>
          <c:spPr>
            <a:solidFill>
              <a:schemeClr val="accent1">
                <a:lumMod val="60000"/>
              </a:schemeClr>
            </a:solidFill>
            <a:ln>
              <a:noFill/>
            </a:ln>
            <a:effectLst/>
          </c:spPr>
          <c:invertIfNegative val="0"/>
          <c:cat>
            <c:strRef>
              <c:f>'%表@グラフ'!$I$64:$Q$64</c:f>
              <c:strCache>
                <c:ptCount val="9"/>
                <c:pt idx="0">
                  <c:v>ウォーキング（散歩・ぶらぶら歩き・一駅歩き・犬の散歩などを含む）</c:v>
                </c:pt>
                <c:pt idx="1">
                  <c:v>ランニング（ジョギング）・マラソン・駅伝</c:v>
                </c:pt>
                <c:pt idx="2">
                  <c:v>トレーニング（動画によるトレーニング・筋力トレーニング・トレッドミル（ランニングマシーン）・室内運動器具を使ってする運動等）</c:v>
                </c:pt>
                <c:pt idx="3">
                  <c:v>体操（動画による体操・ラジオ体操・テレビ体操・職場体操・美容体操等）</c:v>
                </c:pt>
                <c:pt idx="4">
                  <c:v>ヨガ・バレエ・ピラティス・エアロビクス（動画によるものも含む）</c:v>
                </c:pt>
                <c:pt idx="5">
                  <c:v>階段昇降（2階以上のフロアには積極的に階段を使う等）</c:v>
                </c:pt>
                <c:pt idx="6">
                  <c:v>自転車（BMX含む）・サイクリング</c:v>
                </c:pt>
                <c:pt idx="7">
                  <c:v>ゴルフ（コースでのラウンド）</c:v>
                </c:pt>
                <c:pt idx="8">
                  <c:v>この１年間に運動・スポーツはしなかった</c:v>
                </c:pt>
              </c:strCache>
            </c:strRef>
          </c:cat>
          <c:val>
            <c:numRef>
              <c:f>'%表@グラフ'!$I$72:$Q$72</c:f>
              <c:numCache>
                <c:formatCode>0.0</c:formatCode>
                <c:ptCount val="9"/>
                <c:pt idx="0">
                  <c:v>59.107806691449809</c:v>
                </c:pt>
                <c:pt idx="1">
                  <c:v>10.408921933085502</c:v>
                </c:pt>
                <c:pt idx="2">
                  <c:v>18.587360594795538</c:v>
                </c:pt>
                <c:pt idx="3">
                  <c:v>14.12639405204461</c:v>
                </c:pt>
                <c:pt idx="4">
                  <c:v>5.5762081784386623</c:v>
                </c:pt>
                <c:pt idx="5">
                  <c:v>12.267657992565054</c:v>
                </c:pt>
                <c:pt idx="6">
                  <c:v>4.0892193308550189</c:v>
                </c:pt>
                <c:pt idx="7">
                  <c:v>1.8587360594795539</c:v>
                </c:pt>
                <c:pt idx="8">
                  <c:v>20.07434944237918</c:v>
                </c:pt>
              </c:numCache>
            </c:numRef>
          </c:val>
          <c:extLst>
            <c:ext xmlns:c16="http://schemas.microsoft.com/office/drawing/2014/chart" uri="{C3380CC4-5D6E-409C-BE32-E72D297353CC}">
              <c16:uniqueId val="{00000006-B244-490B-A855-E38CDB10F5AD}"/>
            </c:ext>
          </c:extLst>
        </c:ser>
        <c:ser>
          <c:idx val="7"/>
          <c:order val="7"/>
          <c:tx>
            <c:strRef>
              <c:f>'%表@グラフ'!$B$73</c:f>
              <c:strCache>
                <c:ptCount val="1"/>
                <c:pt idx="0">
                  <c:v>50代(n=270)</c:v>
                </c:pt>
              </c:strCache>
            </c:strRef>
          </c:tx>
          <c:spPr>
            <a:solidFill>
              <a:schemeClr val="accent2">
                <a:lumMod val="60000"/>
              </a:schemeClr>
            </a:solidFill>
            <a:ln>
              <a:noFill/>
            </a:ln>
            <a:effectLst/>
          </c:spPr>
          <c:invertIfNegative val="0"/>
          <c:cat>
            <c:strRef>
              <c:f>'%表@グラフ'!$I$64:$Q$64</c:f>
              <c:strCache>
                <c:ptCount val="9"/>
                <c:pt idx="0">
                  <c:v>ウォーキング（散歩・ぶらぶら歩き・一駅歩き・犬の散歩などを含む）</c:v>
                </c:pt>
                <c:pt idx="1">
                  <c:v>ランニング（ジョギング）・マラソン・駅伝</c:v>
                </c:pt>
                <c:pt idx="2">
                  <c:v>トレーニング（動画によるトレーニング・筋力トレーニング・トレッドミル（ランニングマシーン）・室内運動器具を使ってする運動等）</c:v>
                </c:pt>
                <c:pt idx="3">
                  <c:v>体操（動画による体操・ラジオ体操・テレビ体操・職場体操・美容体操等）</c:v>
                </c:pt>
                <c:pt idx="4">
                  <c:v>ヨガ・バレエ・ピラティス・エアロビクス（動画によるものも含む）</c:v>
                </c:pt>
                <c:pt idx="5">
                  <c:v>階段昇降（2階以上のフロアには積極的に階段を使う等）</c:v>
                </c:pt>
                <c:pt idx="6">
                  <c:v>自転車（BMX含む）・サイクリング</c:v>
                </c:pt>
                <c:pt idx="7">
                  <c:v>ゴルフ（コースでのラウンド）</c:v>
                </c:pt>
                <c:pt idx="8">
                  <c:v>この１年間に運動・スポーツはしなかった</c:v>
                </c:pt>
              </c:strCache>
            </c:strRef>
          </c:cat>
          <c:val>
            <c:numRef>
              <c:f>'%表@グラフ'!$I$73:$Q$73</c:f>
              <c:numCache>
                <c:formatCode>0.0</c:formatCode>
                <c:ptCount val="9"/>
                <c:pt idx="0">
                  <c:v>60.370370370370374</c:v>
                </c:pt>
                <c:pt idx="1">
                  <c:v>5.1851851851851851</c:v>
                </c:pt>
                <c:pt idx="2">
                  <c:v>11.481481481481481</c:v>
                </c:pt>
                <c:pt idx="3">
                  <c:v>15.185185185185185</c:v>
                </c:pt>
                <c:pt idx="4">
                  <c:v>3.3333333333333335</c:v>
                </c:pt>
                <c:pt idx="5">
                  <c:v>8.148148148148147</c:v>
                </c:pt>
                <c:pt idx="6">
                  <c:v>6.2962962962962967</c:v>
                </c:pt>
                <c:pt idx="7">
                  <c:v>3.7037037037037037</c:v>
                </c:pt>
                <c:pt idx="8">
                  <c:v>18.888888888888889</c:v>
                </c:pt>
              </c:numCache>
            </c:numRef>
          </c:val>
          <c:extLst>
            <c:ext xmlns:c16="http://schemas.microsoft.com/office/drawing/2014/chart" uri="{C3380CC4-5D6E-409C-BE32-E72D297353CC}">
              <c16:uniqueId val="{00000007-B244-490B-A855-E38CDB10F5AD}"/>
            </c:ext>
          </c:extLst>
        </c:ser>
        <c:ser>
          <c:idx val="8"/>
          <c:order val="8"/>
          <c:tx>
            <c:strRef>
              <c:f>'%表@グラフ'!$B$74</c:f>
              <c:strCache>
                <c:ptCount val="1"/>
                <c:pt idx="0">
                  <c:v>60代(n=279)</c:v>
                </c:pt>
              </c:strCache>
            </c:strRef>
          </c:tx>
          <c:spPr>
            <a:solidFill>
              <a:schemeClr val="accent3">
                <a:lumMod val="60000"/>
              </a:schemeClr>
            </a:solidFill>
            <a:ln>
              <a:noFill/>
            </a:ln>
            <a:effectLst/>
          </c:spPr>
          <c:invertIfNegative val="0"/>
          <c:cat>
            <c:strRef>
              <c:f>'%表@グラフ'!$I$64:$Q$64</c:f>
              <c:strCache>
                <c:ptCount val="9"/>
                <c:pt idx="0">
                  <c:v>ウォーキング（散歩・ぶらぶら歩き・一駅歩き・犬の散歩などを含む）</c:v>
                </c:pt>
                <c:pt idx="1">
                  <c:v>ランニング（ジョギング）・マラソン・駅伝</c:v>
                </c:pt>
                <c:pt idx="2">
                  <c:v>トレーニング（動画によるトレーニング・筋力トレーニング・トレッドミル（ランニングマシーン）・室内運動器具を使ってする運動等）</c:v>
                </c:pt>
                <c:pt idx="3">
                  <c:v>体操（動画による体操・ラジオ体操・テレビ体操・職場体操・美容体操等）</c:v>
                </c:pt>
                <c:pt idx="4">
                  <c:v>ヨガ・バレエ・ピラティス・エアロビクス（動画によるものも含む）</c:v>
                </c:pt>
                <c:pt idx="5">
                  <c:v>階段昇降（2階以上のフロアには積極的に階段を使う等）</c:v>
                </c:pt>
                <c:pt idx="6">
                  <c:v>自転車（BMX含む）・サイクリング</c:v>
                </c:pt>
                <c:pt idx="7">
                  <c:v>ゴルフ（コースでのラウンド）</c:v>
                </c:pt>
                <c:pt idx="8">
                  <c:v>この１年間に運動・スポーツはしなかった</c:v>
                </c:pt>
              </c:strCache>
            </c:strRef>
          </c:cat>
          <c:val>
            <c:numRef>
              <c:f>'%表@グラフ'!$I$74:$Q$74</c:f>
              <c:numCache>
                <c:formatCode>0.0</c:formatCode>
                <c:ptCount val="9"/>
                <c:pt idx="0">
                  <c:v>67.025089605734763</c:v>
                </c:pt>
                <c:pt idx="1">
                  <c:v>5.376344086021505</c:v>
                </c:pt>
                <c:pt idx="2">
                  <c:v>13.261648745519715</c:v>
                </c:pt>
                <c:pt idx="3">
                  <c:v>15.053763440860216</c:v>
                </c:pt>
                <c:pt idx="4">
                  <c:v>6.8100358422939067</c:v>
                </c:pt>
                <c:pt idx="5">
                  <c:v>9.67741935483871</c:v>
                </c:pt>
                <c:pt idx="6">
                  <c:v>4.6594982078853047</c:v>
                </c:pt>
                <c:pt idx="7">
                  <c:v>3.9426523297491043</c:v>
                </c:pt>
                <c:pt idx="8">
                  <c:v>17.204301075268816</c:v>
                </c:pt>
              </c:numCache>
            </c:numRef>
          </c:val>
          <c:extLst>
            <c:ext xmlns:c16="http://schemas.microsoft.com/office/drawing/2014/chart" uri="{C3380CC4-5D6E-409C-BE32-E72D297353CC}">
              <c16:uniqueId val="{00000008-B244-490B-A855-E38CDB10F5AD}"/>
            </c:ext>
          </c:extLst>
        </c:ser>
        <c:ser>
          <c:idx val="9"/>
          <c:order val="9"/>
          <c:tx>
            <c:strRef>
              <c:f>'%表@グラフ'!$B$75</c:f>
              <c:strCache>
                <c:ptCount val="1"/>
                <c:pt idx="0">
                  <c:v>70代以上(n=274)</c:v>
                </c:pt>
              </c:strCache>
            </c:strRef>
          </c:tx>
          <c:spPr>
            <a:solidFill>
              <a:schemeClr val="accent4">
                <a:lumMod val="60000"/>
              </a:schemeClr>
            </a:solidFill>
            <a:ln>
              <a:noFill/>
            </a:ln>
            <a:effectLst/>
          </c:spPr>
          <c:invertIfNegative val="0"/>
          <c:cat>
            <c:strRef>
              <c:f>'%表@グラフ'!$I$64:$Q$64</c:f>
              <c:strCache>
                <c:ptCount val="9"/>
                <c:pt idx="0">
                  <c:v>ウォーキング（散歩・ぶらぶら歩き・一駅歩き・犬の散歩などを含む）</c:v>
                </c:pt>
                <c:pt idx="1">
                  <c:v>ランニング（ジョギング）・マラソン・駅伝</c:v>
                </c:pt>
                <c:pt idx="2">
                  <c:v>トレーニング（動画によるトレーニング・筋力トレーニング・トレッドミル（ランニングマシーン）・室内運動器具を使ってする運動等）</c:v>
                </c:pt>
                <c:pt idx="3">
                  <c:v>体操（動画による体操・ラジオ体操・テレビ体操・職場体操・美容体操等）</c:v>
                </c:pt>
                <c:pt idx="4">
                  <c:v>ヨガ・バレエ・ピラティス・エアロビクス（動画によるものも含む）</c:v>
                </c:pt>
                <c:pt idx="5">
                  <c:v>階段昇降（2階以上のフロアには積極的に階段を使う等）</c:v>
                </c:pt>
                <c:pt idx="6">
                  <c:v>自転車（BMX含む）・サイクリング</c:v>
                </c:pt>
                <c:pt idx="7">
                  <c:v>ゴルフ（コースでのラウンド）</c:v>
                </c:pt>
                <c:pt idx="8">
                  <c:v>この１年間に運動・スポーツはしなかった</c:v>
                </c:pt>
              </c:strCache>
            </c:strRef>
          </c:cat>
          <c:val>
            <c:numRef>
              <c:f>'%表@グラフ'!$I$75:$Q$75</c:f>
              <c:numCache>
                <c:formatCode>0.0</c:formatCode>
                <c:ptCount val="9"/>
                <c:pt idx="0">
                  <c:v>71.167883211678827</c:v>
                </c:pt>
                <c:pt idx="1">
                  <c:v>2.5547445255474455</c:v>
                </c:pt>
                <c:pt idx="2">
                  <c:v>13.503649635036497</c:v>
                </c:pt>
                <c:pt idx="3">
                  <c:v>22.992700729927005</c:v>
                </c:pt>
                <c:pt idx="4">
                  <c:v>8.7591240875912408</c:v>
                </c:pt>
                <c:pt idx="5">
                  <c:v>8.7591240875912408</c:v>
                </c:pt>
                <c:pt idx="6">
                  <c:v>5.8394160583941606</c:v>
                </c:pt>
                <c:pt idx="7">
                  <c:v>6.5693430656934311</c:v>
                </c:pt>
                <c:pt idx="8">
                  <c:v>9.1240875912408761</c:v>
                </c:pt>
              </c:numCache>
            </c:numRef>
          </c:val>
          <c:extLst>
            <c:ext xmlns:c16="http://schemas.microsoft.com/office/drawing/2014/chart" uri="{C3380CC4-5D6E-409C-BE32-E72D297353CC}">
              <c16:uniqueId val="{00000009-B244-490B-A855-E38CDB10F5AD}"/>
            </c:ext>
          </c:extLst>
        </c:ser>
        <c:dLbls>
          <c:showLegendKey val="0"/>
          <c:showVal val="0"/>
          <c:showCatName val="0"/>
          <c:showSerName val="0"/>
          <c:showPercent val="0"/>
          <c:showBubbleSize val="0"/>
        </c:dLbls>
        <c:gapWidth val="150"/>
        <c:axId val="363689584"/>
        <c:axId val="1"/>
      </c:barChart>
      <c:catAx>
        <c:axId val="36368958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1"/>
        <c:crosses val="autoZero"/>
        <c:auto val="1"/>
        <c:lblAlgn val="ctr"/>
        <c:lblOffset val="100"/>
        <c:noMultiLvlLbl val="1"/>
      </c:catAx>
      <c:valAx>
        <c:axId val="1"/>
        <c:scaling>
          <c:orientation val="minMax"/>
          <c:max val="100"/>
          <c:min val="0"/>
        </c:scaling>
        <c:delete val="0"/>
        <c:axPos val="l"/>
        <c:majorGridlines>
          <c:spPr>
            <a:ln w="3175" cap="flat" cmpd="sng" algn="ctr">
              <a:solidFill>
                <a:srgbClr val="D3D3D3"/>
              </a:solidFill>
              <a:prstDash val="solid"/>
              <a:round/>
            </a:ln>
            <a:effectLst/>
          </c:spPr>
        </c:majorGridlines>
        <c:numFmt formatCode="0&quot;%&quot;"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363689584"/>
        <c:crossesAt val="1"/>
        <c:crossBetween val="between"/>
        <c:majorUnit val="20"/>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800" b="0" i="0" u="none" strike="noStrike" kern="1200" baseline="0">
                <a:solidFill>
                  <a:schemeClr val="tx1"/>
                </a:solidFill>
                <a:latin typeface="+mn-ea"/>
                <a:ea typeface="+mn-ea"/>
                <a:cs typeface="+mn-cs"/>
              </a:defRPr>
            </a:pPr>
            <a:endParaRPr lang="ja-JP"/>
          </a:p>
        </c:txPr>
      </c:dTable>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mn-ea"/>
          <a:ea typeface="+mn-ea"/>
        </a:defRPr>
      </a:pPr>
      <a:endParaRPr lang="ja-JP"/>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519715423315711"/>
          <c:y val="3.9298063860413721E-2"/>
          <c:w val="0.382515451277328"/>
          <c:h val="0.9431632023392913"/>
        </c:manualLayout>
      </c:layout>
      <c:barChart>
        <c:barDir val="bar"/>
        <c:grouping val="clustered"/>
        <c:varyColors val="0"/>
        <c:ser>
          <c:idx val="0"/>
          <c:order val="0"/>
          <c:spPr>
            <a:solidFill>
              <a:schemeClr val="accent1"/>
            </a:solidFill>
            <a:ln>
              <a:noFill/>
            </a:ln>
            <a:effectLst/>
          </c:spPr>
          <c:invertIfNegative val="0"/>
          <c:dLbls>
            <c:dLbl>
              <c:idx val="0"/>
              <c:layout>
                <c:manualLayout>
                  <c:x val="1.3456332480132726E-3"/>
                  <c:y val="7.742072843340525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3B-4627-848D-3E33343821AB}"/>
                </c:ext>
              </c:extLst>
            </c:dLbl>
            <c:numFmt formatCode="0.0&quot;%&quot;" sourceLinked="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'N%表(実数+%表)@グラフ'!$B$214:$B$227</c:f>
              <c:strCache>
                <c:ptCount val="14"/>
                <c:pt idx="0">
                  <c:v>身体が弱くできないから</c:v>
                </c:pt>
                <c:pt idx="1">
                  <c:v>年をとったから</c:v>
                </c:pt>
                <c:pt idx="2">
                  <c:v>場所・施設がないから</c:v>
                </c:pt>
                <c:pt idx="3">
                  <c:v>仲間がいないから</c:v>
                </c:pt>
                <c:pt idx="4">
                  <c:v>指導者がいないから</c:v>
                </c:pt>
                <c:pt idx="5">
                  <c:v>お金に余裕がないから</c:v>
                </c:pt>
                <c:pt idx="6">
                  <c:v>周囲(家族・職場など)の理解がないから</c:v>
                </c:pt>
                <c:pt idx="7">
                  <c:v>運動・スポーツが嫌いだから </c:v>
                </c:pt>
                <c:pt idx="8">
                  <c:v>運動・スポーツ以上に大切なことがあるから</c:v>
                </c:pt>
                <c:pt idx="9">
                  <c:v>面倒くさいから</c:v>
                </c:pt>
                <c:pt idx="10">
                  <c:v>生活や仕事で体を動かしているから</c:v>
                </c:pt>
                <c:pt idx="11">
                  <c:v>仕事や家事が忙しいから</c:v>
                </c:pt>
                <c:pt idx="12">
                  <c:v>子ども（育児）に手がかかるから</c:v>
                </c:pt>
                <c:pt idx="13">
                  <c:v>その他　具体的に：</c:v>
                </c:pt>
              </c:strCache>
            </c:strRef>
          </c:cat>
          <c:val>
            <c:numRef>
              <c:f>'N%表(実数+%表)@グラフ'!$D$214:$D$227</c:f>
              <c:numCache>
                <c:formatCode>0.0</c:formatCode>
                <c:ptCount val="14"/>
                <c:pt idx="0">
                  <c:v>5.9055118110236222</c:v>
                </c:pt>
                <c:pt idx="1">
                  <c:v>17.322834645669293</c:v>
                </c:pt>
                <c:pt idx="2">
                  <c:v>6.2992125984251972</c:v>
                </c:pt>
                <c:pt idx="3">
                  <c:v>7.0866141732283472</c:v>
                </c:pt>
                <c:pt idx="4">
                  <c:v>1.1811023622047243</c:v>
                </c:pt>
                <c:pt idx="5">
                  <c:v>18.110236220472441</c:v>
                </c:pt>
                <c:pt idx="6">
                  <c:v>0</c:v>
                </c:pt>
                <c:pt idx="7">
                  <c:v>19.291338582677163</c:v>
                </c:pt>
                <c:pt idx="8">
                  <c:v>3.1496062992125986</c:v>
                </c:pt>
                <c:pt idx="9">
                  <c:v>46.8503937007874</c:v>
                </c:pt>
                <c:pt idx="10">
                  <c:v>20.866141732283463</c:v>
                </c:pt>
                <c:pt idx="11">
                  <c:v>34.251968503937007</c:v>
                </c:pt>
                <c:pt idx="12">
                  <c:v>6.6929133858267722</c:v>
                </c:pt>
                <c:pt idx="13">
                  <c:v>2.7559055118110236</c:v>
                </c:pt>
              </c:numCache>
            </c:numRef>
          </c:val>
          <c:extLst>
            <c:ext xmlns:c16="http://schemas.microsoft.com/office/drawing/2014/chart" uri="{C3380CC4-5D6E-409C-BE32-E72D297353CC}">
              <c16:uniqueId val="{00000000-ED3B-4627-848D-3E33343821AB}"/>
            </c:ext>
          </c:extLst>
        </c:ser>
        <c:dLbls>
          <c:showLegendKey val="0"/>
          <c:showVal val="1"/>
          <c:showCatName val="0"/>
          <c:showSerName val="0"/>
          <c:showPercent val="0"/>
          <c:showBubbleSize val="0"/>
        </c:dLbls>
        <c:gapWidth val="150"/>
        <c:overlap val="-25"/>
        <c:axId val="366488872"/>
        <c:axId val="1"/>
      </c:barChart>
      <c:catAx>
        <c:axId val="366488872"/>
        <c:scaling>
          <c:orientation val="maxMin"/>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ＭＳ ゴシック"/>
                <a:ea typeface="+mn-ea"/>
                <a:cs typeface="+mn-cs"/>
              </a:defRPr>
            </a:pPr>
            <a:endParaRPr lang="ja-JP"/>
          </a:p>
        </c:txPr>
        <c:crossAx val="1"/>
        <c:crosses val="autoZero"/>
        <c:auto val="1"/>
        <c:lblAlgn val="ctr"/>
        <c:lblOffset val="100"/>
        <c:tickLblSkip val="1"/>
        <c:noMultiLvlLbl val="1"/>
      </c:catAx>
      <c:valAx>
        <c:axId val="1"/>
        <c:scaling>
          <c:orientation val="minMax"/>
          <c:max val="65"/>
          <c:min val="0"/>
        </c:scaling>
        <c:delete val="0"/>
        <c:axPos val="t"/>
        <c:majorGridlines>
          <c:spPr>
            <a:ln w="3175" cap="flat" cmpd="sng" algn="ctr">
              <a:solidFill>
                <a:srgbClr val="D3D3D3"/>
              </a:solidFill>
              <a:prstDash val="solid"/>
              <a:round/>
            </a:ln>
            <a:effectLst/>
          </c:spPr>
        </c:majorGridlines>
        <c:numFmt formatCode="0&quot;%&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ＭＳ ゴシック"/>
              </a:defRPr>
            </a:pPr>
            <a:endParaRPr lang="ja-JP"/>
          </a:p>
        </c:txPr>
        <c:crossAx val="366488872"/>
        <c:crossesAt val="1"/>
        <c:crossBetween val="between"/>
        <c:majorUnit val="10"/>
      </c:valAx>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ＭＳ ゴシック"/>
        </a:defRPr>
      </a:pPr>
      <a:endParaRPr lang="ja-JP"/>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027462462462463"/>
          <c:y val="2.0014417690147692E-2"/>
          <c:w val="0.7764690690690691"/>
          <c:h val="0.33896936535391159"/>
        </c:manualLayout>
      </c:layout>
      <c:barChart>
        <c:barDir val="col"/>
        <c:grouping val="clustered"/>
        <c:varyColors val="0"/>
        <c:ser>
          <c:idx val="0"/>
          <c:order val="0"/>
          <c:tx>
            <c:strRef>
              <c:f>'%表@グラフ'!$B$82</c:f>
              <c:strCache>
                <c:ptCount val="1"/>
                <c:pt idx="0">
                  <c:v>全体(n=254)</c:v>
                </c:pt>
              </c:strCache>
            </c:strRef>
          </c:tx>
          <c:spPr>
            <a:solidFill>
              <a:schemeClr val="accent1"/>
            </a:solidFill>
            <a:ln>
              <a:noFill/>
            </a:ln>
            <a:effectLst/>
          </c:spPr>
          <c:invertIfNegative val="0"/>
          <c:cat>
            <c:strRef>
              <c:f>'%表@グラフ'!$I$80:$V$80</c:f>
              <c:strCache>
                <c:ptCount val="14"/>
                <c:pt idx="0">
                  <c:v>身体が弱くできないから</c:v>
                </c:pt>
                <c:pt idx="1">
                  <c:v>年をとったから</c:v>
                </c:pt>
                <c:pt idx="2">
                  <c:v>場所・施設がないから</c:v>
                </c:pt>
                <c:pt idx="3">
                  <c:v>仲間がいないから</c:v>
                </c:pt>
                <c:pt idx="4">
                  <c:v>指導者がいないから</c:v>
                </c:pt>
                <c:pt idx="5">
                  <c:v>お金に余裕がないから</c:v>
                </c:pt>
                <c:pt idx="6">
                  <c:v>周囲(家族・職場など)の理解がないから</c:v>
                </c:pt>
                <c:pt idx="7">
                  <c:v>運動・スポーツが嫌いだから </c:v>
                </c:pt>
                <c:pt idx="8">
                  <c:v>運動・スポーツ以上に大切なことがあるから</c:v>
                </c:pt>
                <c:pt idx="9">
                  <c:v>面倒くさいから</c:v>
                </c:pt>
                <c:pt idx="10">
                  <c:v>生活や仕事で体を動かしているから</c:v>
                </c:pt>
                <c:pt idx="11">
                  <c:v>仕事や家事が忙しいから</c:v>
                </c:pt>
                <c:pt idx="12">
                  <c:v>子ども（育児）に手がかかるから</c:v>
                </c:pt>
                <c:pt idx="13">
                  <c:v>その他　具体的に：</c:v>
                </c:pt>
              </c:strCache>
            </c:strRef>
          </c:cat>
          <c:val>
            <c:numRef>
              <c:f>'%表@グラフ'!$I$82:$V$82</c:f>
              <c:numCache>
                <c:formatCode>0.0</c:formatCode>
                <c:ptCount val="14"/>
                <c:pt idx="0">
                  <c:v>5.9055118110236222</c:v>
                </c:pt>
                <c:pt idx="1">
                  <c:v>17.322834645669293</c:v>
                </c:pt>
                <c:pt idx="2">
                  <c:v>6.2992125984251972</c:v>
                </c:pt>
                <c:pt idx="3">
                  <c:v>7.0866141732283472</c:v>
                </c:pt>
                <c:pt idx="4">
                  <c:v>1.1811023622047243</c:v>
                </c:pt>
                <c:pt idx="5">
                  <c:v>18.110236220472441</c:v>
                </c:pt>
                <c:pt idx="6">
                  <c:v>0</c:v>
                </c:pt>
                <c:pt idx="7">
                  <c:v>19.291338582677163</c:v>
                </c:pt>
                <c:pt idx="8">
                  <c:v>3.1496062992125986</c:v>
                </c:pt>
                <c:pt idx="9">
                  <c:v>46.8503937007874</c:v>
                </c:pt>
                <c:pt idx="10">
                  <c:v>20.866141732283463</c:v>
                </c:pt>
                <c:pt idx="11">
                  <c:v>34.251968503937007</c:v>
                </c:pt>
                <c:pt idx="12">
                  <c:v>6.6929133858267722</c:v>
                </c:pt>
                <c:pt idx="13">
                  <c:v>2.7559055118110236</c:v>
                </c:pt>
              </c:numCache>
            </c:numRef>
          </c:val>
          <c:extLst>
            <c:ext xmlns:c16="http://schemas.microsoft.com/office/drawing/2014/chart" uri="{C3380CC4-5D6E-409C-BE32-E72D297353CC}">
              <c16:uniqueId val="{00000000-B244-490B-A855-E38CDB10F5AD}"/>
            </c:ext>
          </c:extLst>
        </c:ser>
        <c:ser>
          <c:idx val="1"/>
          <c:order val="1"/>
          <c:tx>
            <c:strRef>
              <c:f>'%表@グラフ'!$B$83</c:f>
              <c:strCache>
                <c:ptCount val="1"/>
                <c:pt idx="0">
                  <c:v>男性(n=102)</c:v>
                </c:pt>
              </c:strCache>
            </c:strRef>
          </c:tx>
          <c:spPr>
            <a:solidFill>
              <a:schemeClr val="accent2"/>
            </a:solidFill>
            <a:ln>
              <a:noFill/>
            </a:ln>
            <a:effectLst/>
          </c:spPr>
          <c:invertIfNegative val="0"/>
          <c:cat>
            <c:strRef>
              <c:f>'%表@グラフ'!$I$80:$V$80</c:f>
              <c:strCache>
                <c:ptCount val="14"/>
                <c:pt idx="0">
                  <c:v>身体が弱くできないから</c:v>
                </c:pt>
                <c:pt idx="1">
                  <c:v>年をとったから</c:v>
                </c:pt>
                <c:pt idx="2">
                  <c:v>場所・施設がないから</c:v>
                </c:pt>
                <c:pt idx="3">
                  <c:v>仲間がいないから</c:v>
                </c:pt>
                <c:pt idx="4">
                  <c:v>指導者がいないから</c:v>
                </c:pt>
                <c:pt idx="5">
                  <c:v>お金に余裕がないから</c:v>
                </c:pt>
                <c:pt idx="6">
                  <c:v>周囲(家族・職場など)の理解がないから</c:v>
                </c:pt>
                <c:pt idx="7">
                  <c:v>運動・スポーツが嫌いだから </c:v>
                </c:pt>
                <c:pt idx="8">
                  <c:v>運動・スポーツ以上に大切なことがあるから</c:v>
                </c:pt>
                <c:pt idx="9">
                  <c:v>面倒くさいから</c:v>
                </c:pt>
                <c:pt idx="10">
                  <c:v>生活や仕事で体を動かしているから</c:v>
                </c:pt>
                <c:pt idx="11">
                  <c:v>仕事や家事が忙しいから</c:v>
                </c:pt>
                <c:pt idx="12">
                  <c:v>子ども（育児）に手がかかるから</c:v>
                </c:pt>
                <c:pt idx="13">
                  <c:v>その他　具体的に：</c:v>
                </c:pt>
              </c:strCache>
            </c:strRef>
          </c:cat>
          <c:val>
            <c:numRef>
              <c:f>'%表@グラフ'!$I$83:$V$83</c:f>
              <c:numCache>
                <c:formatCode>0.0</c:formatCode>
                <c:ptCount val="14"/>
                <c:pt idx="0">
                  <c:v>4.901960784313725</c:v>
                </c:pt>
                <c:pt idx="1">
                  <c:v>16.666666666666668</c:v>
                </c:pt>
                <c:pt idx="2">
                  <c:v>3.9215686274509802</c:v>
                </c:pt>
                <c:pt idx="3">
                  <c:v>6.8627450980392162</c:v>
                </c:pt>
                <c:pt idx="4">
                  <c:v>1.9607843137254901</c:v>
                </c:pt>
                <c:pt idx="5">
                  <c:v>12.745098039215687</c:v>
                </c:pt>
                <c:pt idx="6">
                  <c:v>0</c:v>
                </c:pt>
                <c:pt idx="7">
                  <c:v>13.725490196078432</c:v>
                </c:pt>
                <c:pt idx="8">
                  <c:v>1.9607843137254901</c:v>
                </c:pt>
                <c:pt idx="9">
                  <c:v>45.098039215686271</c:v>
                </c:pt>
                <c:pt idx="10">
                  <c:v>26.47058823529412</c:v>
                </c:pt>
                <c:pt idx="11">
                  <c:v>31.372549019607842</c:v>
                </c:pt>
                <c:pt idx="12">
                  <c:v>5.882352941176471</c:v>
                </c:pt>
                <c:pt idx="13">
                  <c:v>0.98039215686274506</c:v>
                </c:pt>
              </c:numCache>
            </c:numRef>
          </c:val>
          <c:extLst>
            <c:ext xmlns:c16="http://schemas.microsoft.com/office/drawing/2014/chart" uri="{C3380CC4-5D6E-409C-BE32-E72D297353CC}">
              <c16:uniqueId val="{00000001-B244-490B-A855-E38CDB10F5AD}"/>
            </c:ext>
          </c:extLst>
        </c:ser>
        <c:ser>
          <c:idx val="2"/>
          <c:order val="2"/>
          <c:tx>
            <c:strRef>
              <c:f>'%表@グラフ'!$B$84</c:f>
              <c:strCache>
                <c:ptCount val="1"/>
                <c:pt idx="0">
                  <c:v>女性(n=148)</c:v>
                </c:pt>
              </c:strCache>
            </c:strRef>
          </c:tx>
          <c:spPr>
            <a:solidFill>
              <a:schemeClr val="accent3"/>
            </a:solidFill>
            <a:ln>
              <a:noFill/>
            </a:ln>
            <a:effectLst/>
          </c:spPr>
          <c:invertIfNegative val="0"/>
          <c:cat>
            <c:strRef>
              <c:f>'%表@グラフ'!$I$80:$V$80</c:f>
              <c:strCache>
                <c:ptCount val="14"/>
                <c:pt idx="0">
                  <c:v>身体が弱くできないから</c:v>
                </c:pt>
                <c:pt idx="1">
                  <c:v>年をとったから</c:v>
                </c:pt>
                <c:pt idx="2">
                  <c:v>場所・施設がないから</c:v>
                </c:pt>
                <c:pt idx="3">
                  <c:v>仲間がいないから</c:v>
                </c:pt>
                <c:pt idx="4">
                  <c:v>指導者がいないから</c:v>
                </c:pt>
                <c:pt idx="5">
                  <c:v>お金に余裕がないから</c:v>
                </c:pt>
                <c:pt idx="6">
                  <c:v>周囲(家族・職場など)の理解がないから</c:v>
                </c:pt>
                <c:pt idx="7">
                  <c:v>運動・スポーツが嫌いだから </c:v>
                </c:pt>
                <c:pt idx="8">
                  <c:v>運動・スポーツ以上に大切なことがあるから</c:v>
                </c:pt>
                <c:pt idx="9">
                  <c:v>面倒くさいから</c:v>
                </c:pt>
                <c:pt idx="10">
                  <c:v>生活や仕事で体を動かしているから</c:v>
                </c:pt>
                <c:pt idx="11">
                  <c:v>仕事や家事が忙しいから</c:v>
                </c:pt>
                <c:pt idx="12">
                  <c:v>子ども（育児）に手がかかるから</c:v>
                </c:pt>
                <c:pt idx="13">
                  <c:v>その他　具体的に：</c:v>
                </c:pt>
              </c:strCache>
            </c:strRef>
          </c:cat>
          <c:val>
            <c:numRef>
              <c:f>'%表@グラフ'!$I$84:$V$84</c:f>
              <c:numCache>
                <c:formatCode>0.0</c:formatCode>
                <c:ptCount val="14"/>
                <c:pt idx="0">
                  <c:v>6.756756756756757</c:v>
                </c:pt>
                <c:pt idx="1">
                  <c:v>18.243243243243242</c:v>
                </c:pt>
                <c:pt idx="2">
                  <c:v>8.108108108108107</c:v>
                </c:pt>
                <c:pt idx="3">
                  <c:v>7.4324324324324325</c:v>
                </c:pt>
                <c:pt idx="4">
                  <c:v>0.67567567567567566</c:v>
                </c:pt>
                <c:pt idx="5">
                  <c:v>21.621621621621621</c:v>
                </c:pt>
                <c:pt idx="6">
                  <c:v>0</c:v>
                </c:pt>
                <c:pt idx="7">
                  <c:v>23.648648648648646</c:v>
                </c:pt>
                <c:pt idx="8">
                  <c:v>4.0540540540540544</c:v>
                </c:pt>
                <c:pt idx="9">
                  <c:v>47.297297297297291</c:v>
                </c:pt>
                <c:pt idx="10">
                  <c:v>16.891891891891891</c:v>
                </c:pt>
                <c:pt idx="11">
                  <c:v>35.810810810810807</c:v>
                </c:pt>
                <c:pt idx="12">
                  <c:v>7.4324324324324325</c:v>
                </c:pt>
                <c:pt idx="13">
                  <c:v>4.0540540540540544</c:v>
                </c:pt>
              </c:numCache>
            </c:numRef>
          </c:val>
          <c:extLst>
            <c:ext xmlns:c16="http://schemas.microsoft.com/office/drawing/2014/chart" uri="{C3380CC4-5D6E-409C-BE32-E72D297353CC}">
              <c16:uniqueId val="{00000002-B244-490B-A855-E38CDB10F5AD}"/>
            </c:ext>
          </c:extLst>
        </c:ser>
        <c:ser>
          <c:idx val="3"/>
          <c:order val="3"/>
          <c:tx>
            <c:strRef>
              <c:f>'%表@グラフ'!$B$85</c:f>
              <c:strCache>
                <c:ptCount val="1"/>
                <c:pt idx="0">
                  <c:v>回答しない(n=4)</c:v>
                </c:pt>
              </c:strCache>
            </c:strRef>
          </c:tx>
          <c:spPr>
            <a:solidFill>
              <a:schemeClr val="accent4"/>
            </a:solidFill>
            <a:ln>
              <a:noFill/>
            </a:ln>
            <a:effectLst/>
          </c:spPr>
          <c:invertIfNegative val="0"/>
          <c:cat>
            <c:strRef>
              <c:f>'%表@グラフ'!$I$80:$V$80</c:f>
              <c:strCache>
                <c:ptCount val="14"/>
                <c:pt idx="0">
                  <c:v>身体が弱くできないから</c:v>
                </c:pt>
                <c:pt idx="1">
                  <c:v>年をとったから</c:v>
                </c:pt>
                <c:pt idx="2">
                  <c:v>場所・施設がないから</c:v>
                </c:pt>
                <c:pt idx="3">
                  <c:v>仲間がいないから</c:v>
                </c:pt>
                <c:pt idx="4">
                  <c:v>指導者がいないから</c:v>
                </c:pt>
                <c:pt idx="5">
                  <c:v>お金に余裕がないから</c:v>
                </c:pt>
                <c:pt idx="6">
                  <c:v>周囲(家族・職場など)の理解がないから</c:v>
                </c:pt>
                <c:pt idx="7">
                  <c:v>運動・スポーツが嫌いだから </c:v>
                </c:pt>
                <c:pt idx="8">
                  <c:v>運動・スポーツ以上に大切なことがあるから</c:v>
                </c:pt>
                <c:pt idx="9">
                  <c:v>面倒くさいから</c:v>
                </c:pt>
                <c:pt idx="10">
                  <c:v>生活や仕事で体を動かしているから</c:v>
                </c:pt>
                <c:pt idx="11">
                  <c:v>仕事や家事が忙しいから</c:v>
                </c:pt>
                <c:pt idx="12">
                  <c:v>子ども（育児）に手がかかるから</c:v>
                </c:pt>
                <c:pt idx="13">
                  <c:v>その他　具体的に：</c:v>
                </c:pt>
              </c:strCache>
            </c:strRef>
          </c:cat>
          <c:val>
            <c:numRef>
              <c:f>'%表@グラフ'!$I$85:$V$85</c:f>
              <c:numCache>
                <c:formatCode>0.0</c:formatCode>
                <c:ptCount val="14"/>
                <c:pt idx="0">
                  <c:v>0</c:v>
                </c:pt>
                <c:pt idx="1">
                  <c:v>0</c:v>
                </c:pt>
                <c:pt idx="2">
                  <c:v>0</c:v>
                </c:pt>
                <c:pt idx="3">
                  <c:v>0</c:v>
                </c:pt>
                <c:pt idx="4">
                  <c:v>0</c:v>
                </c:pt>
                <c:pt idx="5">
                  <c:v>25</c:v>
                </c:pt>
                <c:pt idx="6">
                  <c:v>0</c:v>
                </c:pt>
                <c:pt idx="7">
                  <c:v>0</c:v>
                </c:pt>
                <c:pt idx="8">
                  <c:v>0</c:v>
                </c:pt>
                <c:pt idx="9">
                  <c:v>75</c:v>
                </c:pt>
                <c:pt idx="10">
                  <c:v>25</c:v>
                </c:pt>
                <c:pt idx="11">
                  <c:v>50</c:v>
                </c:pt>
                <c:pt idx="12">
                  <c:v>0</c:v>
                </c:pt>
                <c:pt idx="13">
                  <c:v>0</c:v>
                </c:pt>
              </c:numCache>
            </c:numRef>
          </c:val>
          <c:extLst>
            <c:ext xmlns:c16="http://schemas.microsoft.com/office/drawing/2014/chart" uri="{C3380CC4-5D6E-409C-BE32-E72D297353CC}">
              <c16:uniqueId val="{00000003-B244-490B-A855-E38CDB10F5AD}"/>
            </c:ext>
          </c:extLst>
        </c:ser>
        <c:ser>
          <c:idx val="4"/>
          <c:order val="4"/>
          <c:tx>
            <c:strRef>
              <c:f>'%表@グラフ'!$B$86</c:f>
              <c:strCache>
                <c:ptCount val="1"/>
                <c:pt idx="0">
                  <c:v>18歳 - 20代(n=35)</c:v>
                </c:pt>
              </c:strCache>
            </c:strRef>
          </c:tx>
          <c:spPr>
            <a:solidFill>
              <a:schemeClr val="accent5"/>
            </a:solidFill>
            <a:ln>
              <a:noFill/>
            </a:ln>
            <a:effectLst/>
          </c:spPr>
          <c:invertIfNegative val="0"/>
          <c:cat>
            <c:strRef>
              <c:f>'%表@グラフ'!$I$80:$V$80</c:f>
              <c:strCache>
                <c:ptCount val="14"/>
                <c:pt idx="0">
                  <c:v>身体が弱くできないから</c:v>
                </c:pt>
                <c:pt idx="1">
                  <c:v>年をとったから</c:v>
                </c:pt>
                <c:pt idx="2">
                  <c:v>場所・施設がないから</c:v>
                </c:pt>
                <c:pt idx="3">
                  <c:v>仲間がいないから</c:v>
                </c:pt>
                <c:pt idx="4">
                  <c:v>指導者がいないから</c:v>
                </c:pt>
                <c:pt idx="5">
                  <c:v>お金に余裕がないから</c:v>
                </c:pt>
                <c:pt idx="6">
                  <c:v>周囲(家族・職場など)の理解がないから</c:v>
                </c:pt>
                <c:pt idx="7">
                  <c:v>運動・スポーツが嫌いだから </c:v>
                </c:pt>
                <c:pt idx="8">
                  <c:v>運動・スポーツ以上に大切なことがあるから</c:v>
                </c:pt>
                <c:pt idx="9">
                  <c:v>面倒くさいから</c:v>
                </c:pt>
                <c:pt idx="10">
                  <c:v>生活や仕事で体を動かしているから</c:v>
                </c:pt>
                <c:pt idx="11">
                  <c:v>仕事や家事が忙しいから</c:v>
                </c:pt>
                <c:pt idx="12">
                  <c:v>子ども（育児）に手がかかるから</c:v>
                </c:pt>
                <c:pt idx="13">
                  <c:v>その他　具体的に：</c:v>
                </c:pt>
              </c:strCache>
            </c:strRef>
          </c:cat>
          <c:val>
            <c:numRef>
              <c:f>'%表@グラフ'!$I$86:$V$86</c:f>
              <c:numCache>
                <c:formatCode>0.0</c:formatCode>
                <c:ptCount val="14"/>
                <c:pt idx="0">
                  <c:v>5.7142857142857144</c:v>
                </c:pt>
                <c:pt idx="1">
                  <c:v>2.8571428571428572</c:v>
                </c:pt>
                <c:pt idx="2">
                  <c:v>5.7142857142857144</c:v>
                </c:pt>
                <c:pt idx="3">
                  <c:v>2.8571428571428572</c:v>
                </c:pt>
                <c:pt idx="4">
                  <c:v>0</c:v>
                </c:pt>
                <c:pt idx="5">
                  <c:v>17.142857142857142</c:v>
                </c:pt>
                <c:pt idx="6">
                  <c:v>0</c:v>
                </c:pt>
                <c:pt idx="7">
                  <c:v>20</c:v>
                </c:pt>
                <c:pt idx="8">
                  <c:v>0</c:v>
                </c:pt>
                <c:pt idx="9">
                  <c:v>60</c:v>
                </c:pt>
                <c:pt idx="10">
                  <c:v>2.8571428571428572</c:v>
                </c:pt>
                <c:pt idx="11">
                  <c:v>20</c:v>
                </c:pt>
                <c:pt idx="12">
                  <c:v>0</c:v>
                </c:pt>
                <c:pt idx="13">
                  <c:v>5.7142857142857144</c:v>
                </c:pt>
              </c:numCache>
            </c:numRef>
          </c:val>
          <c:extLst>
            <c:ext xmlns:c16="http://schemas.microsoft.com/office/drawing/2014/chart" uri="{C3380CC4-5D6E-409C-BE32-E72D297353CC}">
              <c16:uniqueId val="{00000004-B244-490B-A855-E38CDB10F5AD}"/>
            </c:ext>
          </c:extLst>
        </c:ser>
        <c:ser>
          <c:idx val="5"/>
          <c:order val="5"/>
          <c:tx>
            <c:strRef>
              <c:f>'%表@グラフ'!$B$87</c:f>
              <c:strCache>
                <c:ptCount val="1"/>
                <c:pt idx="0">
                  <c:v>30代(n=41)</c:v>
                </c:pt>
              </c:strCache>
            </c:strRef>
          </c:tx>
          <c:spPr>
            <a:solidFill>
              <a:schemeClr val="accent6"/>
            </a:solidFill>
            <a:ln>
              <a:noFill/>
            </a:ln>
            <a:effectLst/>
          </c:spPr>
          <c:invertIfNegative val="0"/>
          <c:cat>
            <c:strRef>
              <c:f>'%表@グラフ'!$I$80:$V$80</c:f>
              <c:strCache>
                <c:ptCount val="14"/>
                <c:pt idx="0">
                  <c:v>身体が弱くできないから</c:v>
                </c:pt>
                <c:pt idx="1">
                  <c:v>年をとったから</c:v>
                </c:pt>
                <c:pt idx="2">
                  <c:v>場所・施設がないから</c:v>
                </c:pt>
                <c:pt idx="3">
                  <c:v>仲間がいないから</c:v>
                </c:pt>
                <c:pt idx="4">
                  <c:v>指導者がいないから</c:v>
                </c:pt>
                <c:pt idx="5">
                  <c:v>お金に余裕がないから</c:v>
                </c:pt>
                <c:pt idx="6">
                  <c:v>周囲(家族・職場など)の理解がないから</c:v>
                </c:pt>
                <c:pt idx="7">
                  <c:v>運動・スポーツが嫌いだから </c:v>
                </c:pt>
                <c:pt idx="8">
                  <c:v>運動・スポーツ以上に大切なことがあるから</c:v>
                </c:pt>
                <c:pt idx="9">
                  <c:v>面倒くさいから</c:v>
                </c:pt>
                <c:pt idx="10">
                  <c:v>生活や仕事で体を動かしているから</c:v>
                </c:pt>
                <c:pt idx="11">
                  <c:v>仕事や家事が忙しいから</c:v>
                </c:pt>
                <c:pt idx="12">
                  <c:v>子ども（育児）に手がかかるから</c:v>
                </c:pt>
                <c:pt idx="13">
                  <c:v>その他　具体的に：</c:v>
                </c:pt>
              </c:strCache>
            </c:strRef>
          </c:cat>
          <c:val>
            <c:numRef>
              <c:f>'%表@グラフ'!$I$87:$V$87</c:f>
              <c:numCache>
                <c:formatCode>0.0</c:formatCode>
                <c:ptCount val="14"/>
                <c:pt idx="0">
                  <c:v>0</c:v>
                </c:pt>
                <c:pt idx="1">
                  <c:v>4.8780487804878048</c:v>
                </c:pt>
                <c:pt idx="2">
                  <c:v>4.8780487804878048</c:v>
                </c:pt>
                <c:pt idx="3">
                  <c:v>9.7560975609756095</c:v>
                </c:pt>
                <c:pt idx="4">
                  <c:v>0</c:v>
                </c:pt>
                <c:pt idx="5">
                  <c:v>17.073170731707318</c:v>
                </c:pt>
                <c:pt idx="6">
                  <c:v>0</c:v>
                </c:pt>
                <c:pt idx="7">
                  <c:v>21.95121951219512</c:v>
                </c:pt>
                <c:pt idx="8">
                  <c:v>4.8780487804878048</c:v>
                </c:pt>
                <c:pt idx="9">
                  <c:v>56.09756097560976</c:v>
                </c:pt>
                <c:pt idx="10">
                  <c:v>24.390243902439021</c:v>
                </c:pt>
                <c:pt idx="11">
                  <c:v>39.024390243902438</c:v>
                </c:pt>
                <c:pt idx="12">
                  <c:v>29.26829268292683</c:v>
                </c:pt>
                <c:pt idx="13">
                  <c:v>0</c:v>
                </c:pt>
              </c:numCache>
            </c:numRef>
          </c:val>
          <c:extLst>
            <c:ext xmlns:c16="http://schemas.microsoft.com/office/drawing/2014/chart" uri="{C3380CC4-5D6E-409C-BE32-E72D297353CC}">
              <c16:uniqueId val="{00000005-B244-490B-A855-E38CDB10F5AD}"/>
            </c:ext>
          </c:extLst>
        </c:ser>
        <c:ser>
          <c:idx val="6"/>
          <c:order val="6"/>
          <c:tx>
            <c:strRef>
              <c:f>'%表@グラフ'!$B$88</c:f>
              <c:strCache>
                <c:ptCount val="1"/>
                <c:pt idx="0">
                  <c:v>40代(n=54)</c:v>
                </c:pt>
              </c:strCache>
            </c:strRef>
          </c:tx>
          <c:spPr>
            <a:solidFill>
              <a:schemeClr val="accent1">
                <a:lumMod val="60000"/>
              </a:schemeClr>
            </a:solidFill>
            <a:ln>
              <a:noFill/>
            </a:ln>
            <a:effectLst/>
          </c:spPr>
          <c:invertIfNegative val="0"/>
          <c:cat>
            <c:strRef>
              <c:f>'%表@グラフ'!$I$80:$V$80</c:f>
              <c:strCache>
                <c:ptCount val="14"/>
                <c:pt idx="0">
                  <c:v>身体が弱くできないから</c:v>
                </c:pt>
                <c:pt idx="1">
                  <c:v>年をとったから</c:v>
                </c:pt>
                <c:pt idx="2">
                  <c:v>場所・施設がないから</c:v>
                </c:pt>
                <c:pt idx="3">
                  <c:v>仲間がいないから</c:v>
                </c:pt>
                <c:pt idx="4">
                  <c:v>指導者がいないから</c:v>
                </c:pt>
                <c:pt idx="5">
                  <c:v>お金に余裕がないから</c:v>
                </c:pt>
                <c:pt idx="6">
                  <c:v>周囲(家族・職場など)の理解がないから</c:v>
                </c:pt>
                <c:pt idx="7">
                  <c:v>運動・スポーツが嫌いだから </c:v>
                </c:pt>
                <c:pt idx="8">
                  <c:v>運動・スポーツ以上に大切なことがあるから</c:v>
                </c:pt>
                <c:pt idx="9">
                  <c:v>面倒くさいから</c:v>
                </c:pt>
                <c:pt idx="10">
                  <c:v>生活や仕事で体を動かしているから</c:v>
                </c:pt>
                <c:pt idx="11">
                  <c:v>仕事や家事が忙しいから</c:v>
                </c:pt>
                <c:pt idx="12">
                  <c:v>子ども（育児）に手がかかるから</c:v>
                </c:pt>
                <c:pt idx="13">
                  <c:v>その他　具体的に：</c:v>
                </c:pt>
              </c:strCache>
            </c:strRef>
          </c:cat>
          <c:val>
            <c:numRef>
              <c:f>'%表@グラフ'!$I$88:$V$88</c:f>
              <c:numCache>
                <c:formatCode>0.0</c:formatCode>
                <c:ptCount val="14"/>
                <c:pt idx="0">
                  <c:v>5.5555555555555554</c:v>
                </c:pt>
                <c:pt idx="1">
                  <c:v>11.111111111111112</c:v>
                </c:pt>
                <c:pt idx="2">
                  <c:v>9.2592592592592595</c:v>
                </c:pt>
                <c:pt idx="3">
                  <c:v>11.111111111111112</c:v>
                </c:pt>
                <c:pt idx="4">
                  <c:v>0</c:v>
                </c:pt>
                <c:pt idx="5">
                  <c:v>24.074074074074073</c:v>
                </c:pt>
                <c:pt idx="6">
                  <c:v>0</c:v>
                </c:pt>
                <c:pt idx="7">
                  <c:v>25.925925925925924</c:v>
                </c:pt>
                <c:pt idx="8">
                  <c:v>1.8518518518518519</c:v>
                </c:pt>
                <c:pt idx="9">
                  <c:v>53.703703703703702</c:v>
                </c:pt>
                <c:pt idx="10">
                  <c:v>16.666666666666668</c:v>
                </c:pt>
                <c:pt idx="11">
                  <c:v>44.44444444444445</c:v>
                </c:pt>
                <c:pt idx="12">
                  <c:v>9.2592592592592595</c:v>
                </c:pt>
                <c:pt idx="13">
                  <c:v>3.7037037037037037</c:v>
                </c:pt>
              </c:numCache>
            </c:numRef>
          </c:val>
          <c:extLst>
            <c:ext xmlns:c16="http://schemas.microsoft.com/office/drawing/2014/chart" uri="{C3380CC4-5D6E-409C-BE32-E72D297353CC}">
              <c16:uniqueId val="{00000006-B244-490B-A855-E38CDB10F5AD}"/>
            </c:ext>
          </c:extLst>
        </c:ser>
        <c:ser>
          <c:idx val="7"/>
          <c:order val="7"/>
          <c:tx>
            <c:strRef>
              <c:f>'%表@グラフ'!$B$89</c:f>
              <c:strCache>
                <c:ptCount val="1"/>
                <c:pt idx="0">
                  <c:v>50代(n=51)</c:v>
                </c:pt>
              </c:strCache>
            </c:strRef>
          </c:tx>
          <c:spPr>
            <a:solidFill>
              <a:schemeClr val="accent2">
                <a:lumMod val="60000"/>
              </a:schemeClr>
            </a:solidFill>
            <a:ln>
              <a:noFill/>
            </a:ln>
            <a:effectLst/>
          </c:spPr>
          <c:invertIfNegative val="0"/>
          <c:cat>
            <c:strRef>
              <c:f>'%表@グラフ'!$I$80:$V$80</c:f>
              <c:strCache>
                <c:ptCount val="14"/>
                <c:pt idx="0">
                  <c:v>身体が弱くできないから</c:v>
                </c:pt>
                <c:pt idx="1">
                  <c:v>年をとったから</c:v>
                </c:pt>
                <c:pt idx="2">
                  <c:v>場所・施設がないから</c:v>
                </c:pt>
                <c:pt idx="3">
                  <c:v>仲間がいないから</c:v>
                </c:pt>
                <c:pt idx="4">
                  <c:v>指導者がいないから</c:v>
                </c:pt>
                <c:pt idx="5">
                  <c:v>お金に余裕がないから</c:v>
                </c:pt>
                <c:pt idx="6">
                  <c:v>周囲(家族・職場など)の理解がないから</c:v>
                </c:pt>
                <c:pt idx="7">
                  <c:v>運動・スポーツが嫌いだから </c:v>
                </c:pt>
                <c:pt idx="8">
                  <c:v>運動・スポーツ以上に大切なことがあるから</c:v>
                </c:pt>
                <c:pt idx="9">
                  <c:v>面倒くさいから</c:v>
                </c:pt>
                <c:pt idx="10">
                  <c:v>生活や仕事で体を動かしているから</c:v>
                </c:pt>
                <c:pt idx="11">
                  <c:v>仕事や家事が忙しいから</c:v>
                </c:pt>
                <c:pt idx="12">
                  <c:v>子ども（育児）に手がかかるから</c:v>
                </c:pt>
                <c:pt idx="13">
                  <c:v>その他　具体的に：</c:v>
                </c:pt>
              </c:strCache>
            </c:strRef>
          </c:cat>
          <c:val>
            <c:numRef>
              <c:f>'%表@グラフ'!$I$89:$V$89</c:f>
              <c:numCache>
                <c:formatCode>0.0</c:formatCode>
                <c:ptCount val="14"/>
                <c:pt idx="0">
                  <c:v>3.9215686274509802</c:v>
                </c:pt>
                <c:pt idx="1">
                  <c:v>17.647058823529413</c:v>
                </c:pt>
                <c:pt idx="2">
                  <c:v>13.725490196078432</c:v>
                </c:pt>
                <c:pt idx="3">
                  <c:v>9.8039215686274499</c:v>
                </c:pt>
                <c:pt idx="4">
                  <c:v>5.882352941176471</c:v>
                </c:pt>
                <c:pt idx="5">
                  <c:v>19.6078431372549</c:v>
                </c:pt>
                <c:pt idx="6">
                  <c:v>0</c:v>
                </c:pt>
                <c:pt idx="7">
                  <c:v>13.725490196078432</c:v>
                </c:pt>
                <c:pt idx="8">
                  <c:v>1.9607843137254901</c:v>
                </c:pt>
                <c:pt idx="9">
                  <c:v>47.058823529411761</c:v>
                </c:pt>
                <c:pt idx="10">
                  <c:v>17.647058823529413</c:v>
                </c:pt>
                <c:pt idx="11">
                  <c:v>52.941176470588239</c:v>
                </c:pt>
                <c:pt idx="12">
                  <c:v>0</c:v>
                </c:pt>
                <c:pt idx="13">
                  <c:v>1.9607843137254901</c:v>
                </c:pt>
              </c:numCache>
            </c:numRef>
          </c:val>
          <c:extLst>
            <c:ext xmlns:c16="http://schemas.microsoft.com/office/drawing/2014/chart" uri="{C3380CC4-5D6E-409C-BE32-E72D297353CC}">
              <c16:uniqueId val="{00000007-B244-490B-A855-E38CDB10F5AD}"/>
            </c:ext>
          </c:extLst>
        </c:ser>
        <c:ser>
          <c:idx val="8"/>
          <c:order val="8"/>
          <c:tx>
            <c:strRef>
              <c:f>'%表@グラフ'!$B$90</c:f>
              <c:strCache>
                <c:ptCount val="1"/>
                <c:pt idx="0">
                  <c:v>60代(n=48)</c:v>
                </c:pt>
              </c:strCache>
            </c:strRef>
          </c:tx>
          <c:spPr>
            <a:solidFill>
              <a:schemeClr val="accent3">
                <a:lumMod val="60000"/>
              </a:schemeClr>
            </a:solidFill>
            <a:ln>
              <a:noFill/>
            </a:ln>
            <a:effectLst/>
          </c:spPr>
          <c:invertIfNegative val="0"/>
          <c:cat>
            <c:strRef>
              <c:f>'%表@グラフ'!$I$80:$V$80</c:f>
              <c:strCache>
                <c:ptCount val="14"/>
                <c:pt idx="0">
                  <c:v>身体が弱くできないから</c:v>
                </c:pt>
                <c:pt idx="1">
                  <c:v>年をとったから</c:v>
                </c:pt>
                <c:pt idx="2">
                  <c:v>場所・施設がないから</c:v>
                </c:pt>
                <c:pt idx="3">
                  <c:v>仲間がいないから</c:v>
                </c:pt>
                <c:pt idx="4">
                  <c:v>指導者がいないから</c:v>
                </c:pt>
                <c:pt idx="5">
                  <c:v>お金に余裕がないから</c:v>
                </c:pt>
                <c:pt idx="6">
                  <c:v>周囲(家族・職場など)の理解がないから</c:v>
                </c:pt>
                <c:pt idx="7">
                  <c:v>運動・スポーツが嫌いだから </c:v>
                </c:pt>
                <c:pt idx="8">
                  <c:v>運動・スポーツ以上に大切なことがあるから</c:v>
                </c:pt>
                <c:pt idx="9">
                  <c:v>面倒くさいから</c:v>
                </c:pt>
                <c:pt idx="10">
                  <c:v>生活や仕事で体を動かしているから</c:v>
                </c:pt>
                <c:pt idx="11">
                  <c:v>仕事や家事が忙しいから</c:v>
                </c:pt>
                <c:pt idx="12">
                  <c:v>子ども（育児）に手がかかるから</c:v>
                </c:pt>
                <c:pt idx="13">
                  <c:v>その他　具体的に：</c:v>
                </c:pt>
              </c:strCache>
            </c:strRef>
          </c:cat>
          <c:val>
            <c:numRef>
              <c:f>'%表@グラフ'!$I$90:$V$90</c:f>
              <c:numCache>
                <c:formatCode>0.0</c:formatCode>
                <c:ptCount val="14"/>
                <c:pt idx="0">
                  <c:v>6.25</c:v>
                </c:pt>
                <c:pt idx="1">
                  <c:v>29.166666666666668</c:v>
                </c:pt>
                <c:pt idx="2">
                  <c:v>0</c:v>
                </c:pt>
                <c:pt idx="3">
                  <c:v>4.166666666666667</c:v>
                </c:pt>
                <c:pt idx="4">
                  <c:v>0</c:v>
                </c:pt>
                <c:pt idx="5">
                  <c:v>18.75</c:v>
                </c:pt>
                <c:pt idx="6">
                  <c:v>0</c:v>
                </c:pt>
                <c:pt idx="7">
                  <c:v>16.666666666666668</c:v>
                </c:pt>
                <c:pt idx="8">
                  <c:v>8.3333333333333339</c:v>
                </c:pt>
                <c:pt idx="9">
                  <c:v>29.166666666666668</c:v>
                </c:pt>
                <c:pt idx="10">
                  <c:v>35.416666666666664</c:v>
                </c:pt>
                <c:pt idx="11">
                  <c:v>20.833333333333332</c:v>
                </c:pt>
                <c:pt idx="12">
                  <c:v>0</c:v>
                </c:pt>
                <c:pt idx="13">
                  <c:v>4.166666666666667</c:v>
                </c:pt>
              </c:numCache>
            </c:numRef>
          </c:val>
          <c:extLst>
            <c:ext xmlns:c16="http://schemas.microsoft.com/office/drawing/2014/chart" uri="{C3380CC4-5D6E-409C-BE32-E72D297353CC}">
              <c16:uniqueId val="{00000008-B244-490B-A855-E38CDB10F5AD}"/>
            </c:ext>
          </c:extLst>
        </c:ser>
        <c:ser>
          <c:idx val="9"/>
          <c:order val="9"/>
          <c:tx>
            <c:strRef>
              <c:f>'%表@グラフ'!$B$91</c:f>
              <c:strCache>
                <c:ptCount val="1"/>
                <c:pt idx="0">
                  <c:v>70代以上(n=25)</c:v>
                </c:pt>
              </c:strCache>
            </c:strRef>
          </c:tx>
          <c:spPr>
            <a:solidFill>
              <a:schemeClr val="accent4">
                <a:lumMod val="60000"/>
              </a:schemeClr>
            </a:solidFill>
            <a:ln>
              <a:noFill/>
            </a:ln>
            <a:effectLst/>
          </c:spPr>
          <c:invertIfNegative val="0"/>
          <c:cat>
            <c:strRef>
              <c:f>'%表@グラフ'!$I$80:$V$80</c:f>
              <c:strCache>
                <c:ptCount val="14"/>
                <c:pt idx="0">
                  <c:v>身体が弱くできないから</c:v>
                </c:pt>
                <c:pt idx="1">
                  <c:v>年をとったから</c:v>
                </c:pt>
                <c:pt idx="2">
                  <c:v>場所・施設がないから</c:v>
                </c:pt>
                <c:pt idx="3">
                  <c:v>仲間がいないから</c:v>
                </c:pt>
                <c:pt idx="4">
                  <c:v>指導者がいないから</c:v>
                </c:pt>
                <c:pt idx="5">
                  <c:v>お金に余裕がないから</c:v>
                </c:pt>
                <c:pt idx="6">
                  <c:v>周囲(家族・職場など)の理解がないから</c:v>
                </c:pt>
                <c:pt idx="7">
                  <c:v>運動・スポーツが嫌いだから </c:v>
                </c:pt>
                <c:pt idx="8">
                  <c:v>運動・スポーツ以上に大切なことがあるから</c:v>
                </c:pt>
                <c:pt idx="9">
                  <c:v>面倒くさいから</c:v>
                </c:pt>
                <c:pt idx="10">
                  <c:v>生活や仕事で体を動かしているから</c:v>
                </c:pt>
                <c:pt idx="11">
                  <c:v>仕事や家事が忙しいから</c:v>
                </c:pt>
                <c:pt idx="12">
                  <c:v>子ども（育児）に手がかかるから</c:v>
                </c:pt>
                <c:pt idx="13">
                  <c:v>その他　具体的に：</c:v>
                </c:pt>
              </c:strCache>
            </c:strRef>
          </c:cat>
          <c:val>
            <c:numRef>
              <c:f>'%表@グラフ'!$I$91:$V$91</c:f>
              <c:numCache>
                <c:formatCode>0.0</c:formatCode>
                <c:ptCount val="14"/>
                <c:pt idx="0">
                  <c:v>20</c:v>
                </c:pt>
                <c:pt idx="1">
                  <c:v>48</c:v>
                </c:pt>
                <c:pt idx="2">
                  <c:v>0</c:v>
                </c:pt>
                <c:pt idx="3">
                  <c:v>0</c:v>
                </c:pt>
                <c:pt idx="4">
                  <c:v>0</c:v>
                </c:pt>
                <c:pt idx="5">
                  <c:v>4</c:v>
                </c:pt>
                <c:pt idx="6">
                  <c:v>0</c:v>
                </c:pt>
                <c:pt idx="7">
                  <c:v>16</c:v>
                </c:pt>
                <c:pt idx="8">
                  <c:v>0</c:v>
                </c:pt>
                <c:pt idx="9">
                  <c:v>32</c:v>
                </c:pt>
                <c:pt idx="10">
                  <c:v>28</c:v>
                </c:pt>
                <c:pt idx="11">
                  <c:v>12</c:v>
                </c:pt>
                <c:pt idx="12">
                  <c:v>0</c:v>
                </c:pt>
                <c:pt idx="13">
                  <c:v>0</c:v>
                </c:pt>
              </c:numCache>
            </c:numRef>
          </c:val>
          <c:extLst>
            <c:ext xmlns:c16="http://schemas.microsoft.com/office/drawing/2014/chart" uri="{C3380CC4-5D6E-409C-BE32-E72D297353CC}">
              <c16:uniqueId val="{00000009-B244-490B-A855-E38CDB10F5AD}"/>
            </c:ext>
          </c:extLst>
        </c:ser>
        <c:dLbls>
          <c:showLegendKey val="0"/>
          <c:showVal val="0"/>
          <c:showCatName val="0"/>
          <c:showSerName val="0"/>
          <c:showPercent val="0"/>
          <c:showBubbleSize val="0"/>
        </c:dLbls>
        <c:gapWidth val="150"/>
        <c:axId val="363689584"/>
        <c:axId val="1"/>
      </c:barChart>
      <c:catAx>
        <c:axId val="36368958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1"/>
        <c:crosses val="autoZero"/>
        <c:auto val="1"/>
        <c:lblAlgn val="ctr"/>
        <c:lblOffset val="100"/>
        <c:noMultiLvlLbl val="1"/>
      </c:catAx>
      <c:valAx>
        <c:axId val="1"/>
        <c:scaling>
          <c:orientation val="minMax"/>
          <c:max val="100"/>
          <c:min val="0"/>
        </c:scaling>
        <c:delete val="0"/>
        <c:axPos val="l"/>
        <c:majorGridlines>
          <c:spPr>
            <a:ln w="3175" cap="flat" cmpd="sng" algn="ctr">
              <a:solidFill>
                <a:srgbClr val="D3D3D3"/>
              </a:solidFill>
              <a:prstDash val="solid"/>
              <a:round/>
            </a:ln>
            <a:effectLst/>
          </c:spPr>
        </c:majorGridlines>
        <c:numFmt formatCode="0&quot;%&quot;"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363689584"/>
        <c:crossesAt val="1"/>
        <c:crossBetween val="between"/>
        <c:majorUnit val="20"/>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800" b="0" i="0" u="none" strike="noStrike" kern="1200" baseline="0">
                <a:solidFill>
                  <a:schemeClr val="tx1"/>
                </a:solidFill>
                <a:latin typeface="+mn-ea"/>
                <a:ea typeface="+mn-ea"/>
                <a:cs typeface="+mn-cs"/>
              </a:defRPr>
            </a:pPr>
            <a:endParaRPr lang="ja-JP"/>
          </a:p>
        </c:txPr>
      </c:dTable>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mn-ea"/>
          <a:ea typeface="+mn-ea"/>
        </a:defRPr>
      </a:pPr>
      <a:endParaRPr lang="ja-JP"/>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34286591357728"/>
          <c:y val="2.0014417690147692E-2"/>
          <c:w val="0.78500079917416743"/>
          <c:h val="0.34695267437086497"/>
        </c:manualLayout>
      </c:layout>
      <c:barChart>
        <c:barDir val="col"/>
        <c:grouping val="clustered"/>
        <c:varyColors val="0"/>
        <c:ser>
          <c:idx val="0"/>
          <c:order val="0"/>
          <c:tx>
            <c:strRef>
              <c:f>'%表@グラフ'!$B$6</c:f>
              <c:strCache>
                <c:ptCount val="1"/>
                <c:pt idx="0">
                  <c:v>全体(n=254)</c:v>
                </c:pt>
              </c:strCache>
            </c:strRef>
          </c:tx>
          <c:spPr>
            <a:solidFill>
              <a:schemeClr val="accent1"/>
            </a:solidFill>
            <a:ln>
              <a:noFill/>
            </a:ln>
            <a:effectLst/>
          </c:spPr>
          <c:invertIfNegative val="0"/>
          <c:cat>
            <c:strRef>
              <c:f>'%表@グラフ'!$I$4:$V$4</c:f>
              <c:strCache>
                <c:ptCount val="14"/>
                <c:pt idx="0">
                  <c:v>身体が弱くできないから</c:v>
                </c:pt>
                <c:pt idx="1">
                  <c:v>年をとったから</c:v>
                </c:pt>
                <c:pt idx="2">
                  <c:v>場所・施設がないから</c:v>
                </c:pt>
                <c:pt idx="3">
                  <c:v>仲間がいないから</c:v>
                </c:pt>
                <c:pt idx="4">
                  <c:v>指導者がいないから</c:v>
                </c:pt>
                <c:pt idx="5">
                  <c:v>お金に余裕がないから</c:v>
                </c:pt>
                <c:pt idx="6">
                  <c:v>周囲(家族・職場など)の理解がないから</c:v>
                </c:pt>
                <c:pt idx="7">
                  <c:v>運動・スポーツが嫌いだから </c:v>
                </c:pt>
                <c:pt idx="8">
                  <c:v>運動・スポーツ以上に大切なことがあるから</c:v>
                </c:pt>
                <c:pt idx="9">
                  <c:v>面倒くさいから</c:v>
                </c:pt>
                <c:pt idx="10">
                  <c:v>生活や仕事で体を動かしているから</c:v>
                </c:pt>
                <c:pt idx="11">
                  <c:v>仕事や家事が忙しいから</c:v>
                </c:pt>
                <c:pt idx="12">
                  <c:v>子ども（育児）に手がかかるから</c:v>
                </c:pt>
                <c:pt idx="13">
                  <c:v>その他　具体的に：</c:v>
                </c:pt>
              </c:strCache>
            </c:strRef>
          </c:cat>
          <c:val>
            <c:numRef>
              <c:f>'%表@グラフ'!$I$6:$V$6</c:f>
              <c:numCache>
                <c:formatCode>0.0</c:formatCode>
                <c:ptCount val="14"/>
                <c:pt idx="0">
                  <c:v>5.9055118110236222</c:v>
                </c:pt>
                <c:pt idx="1">
                  <c:v>17.322834645669293</c:v>
                </c:pt>
                <c:pt idx="2">
                  <c:v>6.2992125984251972</c:v>
                </c:pt>
                <c:pt idx="3">
                  <c:v>7.0866141732283472</c:v>
                </c:pt>
                <c:pt idx="4">
                  <c:v>1.1811023622047243</c:v>
                </c:pt>
                <c:pt idx="5">
                  <c:v>18.110236220472441</c:v>
                </c:pt>
                <c:pt idx="6">
                  <c:v>0</c:v>
                </c:pt>
                <c:pt idx="7">
                  <c:v>19.291338582677163</c:v>
                </c:pt>
                <c:pt idx="8">
                  <c:v>3.1496062992125986</c:v>
                </c:pt>
                <c:pt idx="9">
                  <c:v>46.8503937007874</c:v>
                </c:pt>
                <c:pt idx="10">
                  <c:v>20.866141732283463</c:v>
                </c:pt>
                <c:pt idx="11">
                  <c:v>34.251968503937007</c:v>
                </c:pt>
                <c:pt idx="12">
                  <c:v>6.6929133858267722</c:v>
                </c:pt>
                <c:pt idx="13">
                  <c:v>2.7559055118110236</c:v>
                </c:pt>
              </c:numCache>
            </c:numRef>
          </c:val>
          <c:extLst>
            <c:ext xmlns:c16="http://schemas.microsoft.com/office/drawing/2014/chart" uri="{C3380CC4-5D6E-409C-BE32-E72D297353CC}">
              <c16:uniqueId val="{00000000-2AF7-4956-82DD-480ADAA8940E}"/>
            </c:ext>
          </c:extLst>
        </c:ser>
        <c:ser>
          <c:idx val="1"/>
          <c:order val="1"/>
          <c:tx>
            <c:strRef>
              <c:f>'%表@グラフ'!$B$7</c:f>
              <c:strCache>
                <c:ptCount val="1"/>
                <c:pt idx="0">
                  <c:v>一人暮らし(n=37)</c:v>
                </c:pt>
              </c:strCache>
            </c:strRef>
          </c:tx>
          <c:spPr>
            <a:solidFill>
              <a:schemeClr val="accent2"/>
            </a:solidFill>
            <a:ln>
              <a:noFill/>
            </a:ln>
            <a:effectLst/>
          </c:spPr>
          <c:invertIfNegative val="0"/>
          <c:cat>
            <c:strRef>
              <c:f>'%表@グラフ'!$I$4:$V$4</c:f>
              <c:strCache>
                <c:ptCount val="14"/>
                <c:pt idx="0">
                  <c:v>身体が弱くできないから</c:v>
                </c:pt>
                <c:pt idx="1">
                  <c:v>年をとったから</c:v>
                </c:pt>
                <c:pt idx="2">
                  <c:v>場所・施設がないから</c:v>
                </c:pt>
                <c:pt idx="3">
                  <c:v>仲間がいないから</c:v>
                </c:pt>
                <c:pt idx="4">
                  <c:v>指導者がいないから</c:v>
                </c:pt>
                <c:pt idx="5">
                  <c:v>お金に余裕がないから</c:v>
                </c:pt>
                <c:pt idx="6">
                  <c:v>周囲(家族・職場など)の理解がないから</c:v>
                </c:pt>
                <c:pt idx="7">
                  <c:v>運動・スポーツが嫌いだから </c:v>
                </c:pt>
                <c:pt idx="8">
                  <c:v>運動・スポーツ以上に大切なことがあるから</c:v>
                </c:pt>
                <c:pt idx="9">
                  <c:v>面倒くさいから</c:v>
                </c:pt>
                <c:pt idx="10">
                  <c:v>生活や仕事で体を動かしているから</c:v>
                </c:pt>
                <c:pt idx="11">
                  <c:v>仕事や家事が忙しいから</c:v>
                </c:pt>
                <c:pt idx="12">
                  <c:v>子ども（育児）に手がかかるから</c:v>
                </c:pt>
                <c:pt idx="13">
                  <c:v>その他　具体的に：</c:v>
                </c:pt>
              </c:strCache>
            </c:strRef>
          </c:cat>
          <c:val>
            <c:numRef>
              <c:f>'%表@グラフ'!$I$7:$V$7</c:f>
              <c:numCache>
                <c:formatCode>0.0</c:formatCode>
                <c:ptCount val="14"/>
                <c:pt idx="0">
                  <c:v>0</c:v>
                </c:pt>
                <c:pt idx="1">
                  <c:v>13.513513513513512</c:v>
                </c:pt>
                <c:pt idx="2">
                  <c:v>8.108108108108107</c:v>
                </c:pt>
                <c:pt idx="3">
                  <c:v>10.810810810810811</c:v>
                </c:pt>
                <c:pt idx="4">
                  <c:v>2.7027027027027026</c:v>
                </c:pt>
                <c:pt idx="5">
                  <c:v>13.513513513513512</c:v>
                </c:pt>
                <c:pt idx="6">
                  <c:v>0</c:v>
                </c:pt>
                <c:pt idx="7">
                  <c:v>13.513513513513512</c:v>
                </c:pt>
                <c:pt idx="8">
                  <c:v>0</c:v>
                </c:pt>
                <c:pt idx="9">
                  <c:v>56.756756756756758</c:v>
                </c:pt>
                <c:pt idx="10">
                  <c:v>18.918918918918919</c:v>
                </c:pt>
                <c:pt idx="11">
                  <c:v>29.72972972972973</c:v>
                </c:pt>
                <c:pt idx="12">
                  <c:v>0</c:v>
                </c:pt>
                <c:pt idx="13">
                  <c:v>2.7027027027027026</c:v>
                </c:pt>
              </c:numCache>
            </c:numRef>
          </c:val>
          <c:extLst>
            <c:ext xmlns:c16="http://schemas.microsoft.com/office/drawing/2014/chart" uri="{C3380CC4-5D6E-409C-BE32-E72D297353CC}">
              <c16:uniqueId val="{00000001-2AF7-4956-82DD-480ADAA8940E}"/>
            </c:ext>
          </c:extLst>
        </c:ser>
        <c:ser>
          <c:idx val="2"/>
          <c:order val="2"/>
          <c:tx>
            <c:strRef>
              <c:f>'%表@グラフ'!$B$8</c:f>
              <c:strCache>
                <c:ptCount val="1"/>
                <c:pt idx="0">
                  <c:v>親と同居（未婚）(n=66)</c:v>
                </c:pt>
              </c:strCache>
            </c:strRef>
          </c:tx>
          <c:spPr>
            <a:solidFill>
              <a:schemeClr val="accent3"/>
            </a:solidFill>
            <a:ln>
              <a:noFill/>
            </a:ln>
            <a:effectLst/>
          </c:spPr>
          <c:invertIfNegative val="0"/>
          <c:cat>
            <c:strRef>
              <c:f>'%表@グラフ'!$I$4:$V$4</c:f>
              <c:strCache>
                <c:ptCount val="14"/>
                <c:pt idx="0">
                  <c:v>身体が弱くできないから</c:v>
                </c:pt>
                <c:pt idx="1">
                  <c:v>年をとったから</c:v>
                </c:pt>
                <c:pt idx="2">
                  <c:v>場所・施設がないから</c:v>
                </c:pt>
                <c:pt idx="3">
                  <c:v>仲間がいないから</c:v>
                </c:pt>
                <c:pt idx="4">
                  <c:v>指導者がいないから</c:v>
                </c:pt>
                <c:pt idx="5">
                  <c:v>お金に余裕がないから</c:v>
                </c:pt>
                <c:pt idx="6">
                  <c:v>周囲(家族・職場など)の理解がないから</c:v>
                </c:pt>
                <c:pt idx="7">
                  <c:v>運動・スポーツが嫌いだから </c:v>
                </c:pt>
                <c:pt idx="8">
                  <c:v>運動・スポーツ以上に大切なことがあるから</c:v>
                </c:pt>
                <c:pt idx="9">
                  <c:v>面倒くさいから</c:v>
                </c:pt>
                <c:pt idx="10">
                  <c:v>生活や仕事で体を動かしているから</c:v>
                </c:pt>
                <c:pt idx="11">
                  <c:v>仕事や家事が忙しいから</c:v>
                </c:pt>
                <c:pt idx="12">
                  <c:v>子ども（育児）に手がかかるから</c:v>
                </c:pt>
                <c:pt idx="13">
                  <c:v>その他　具体的に：</c:v>
                </c:pt>
              </c:strCache>
            </c:strRef>
          </c:cat>
          <c:val>
            <c:numRef>
              <c:f>'%表@グラフ'!$I$8:$V$8</c:f>
              <c:numCache>
                <c:formatCode>0.0</c:formatCode>
                <c:ptCount val="14"/>
                <c:pt idx="0">
                  <c:v>6.0606060606060606</c:v>
                </c:pt>
                <c:pt idx="1">
                  <c:v>9.0909090909090917</c:v>
                </c:pt>
                <c:pt idx="2">
                  <c:v>4.5454545454545459</c:v>
                </c:pt>
                <c:pt idx="3">
                  <c:v>1.5151515151515151</c:v>
                </c:pt>
                <c:pt idx="4">
                  <c:v>0</c:v>
                </c:pt>
                <c:pt idx="5">
                  <c:v>21.212121212121215</c:v>
                </c:pt>
                <c:pt idx="6">
                  <c:v>0</c:v>
                </c:pt>
                <c:pt idx="7">
                  <c:v>25.757575757575754</c:v>
                </c:pt>
                <c:pt idx="8">
                  <c:v>0</c:v>
                </c:pt>
                <c:pt idx="9">
                  <c:v>66.666666666666671</c:v>
                </c:pt>
                <c:pt idx="10">
                  <c:v>9.0909090909090917</c:v>
                </c:pt>
                <c:pt idx="11">
                  <c:v>24.242424242424246</c:v>
                </c:pt>
                <c:pt idx="12">
                  <c:v>0</c:v>
                </c:pt>
                <c:pt idx="13">
                  <c:v>4.5454545454545459</c:v>
                </c:pt>
              </c:numCache>
            </c:numRef>
          </c:val>
          <c:extLst>
            <c:ext xmlns:c16="http://schemas.microsoft.com/office/drawing/2014/chart" uri="{C3380CC4-5D6E-409C-BE32-E72D297353CC}">
              <c16:uniqueId val="{00000002-2AF7-4956-82DD-480ADAA8940E}"/>
            </c:ext>
          </c:extLst>
        </c:ser>
        <c:ser>
          <c:idx val="3"/>
          <c:order val="3"/>
          <c:tx>
            <c:strRef>
              <c:f>'%表@グラフ'!$B$9</c:f>
              <c:strCache>
                <c:ptCount val="1"/>
                <c:pt idx="0">
                  <c:v>夫婦のみ(n=48)</c:v>
                </c:pt>
              </c:strCache>
            </c:strRef>
          </c:tx>
          <c:spPr>
            <a:solidFill>
              <a:schemeClr val="accent4"/>
            </a:solidFill>
            <a:ln>
              <a:noFill/>
            </a:ln>
            <a:effectLst/>
          </c:spPr>
          <c:invertIfNegative val="0"/>
          <c:cat>
            <c:strRef>
              <c:f>'%表@グラフ'!$I$4:$V$4</c:f>
              <c:strCache>
                <c:ptCount val="14"/>
                <c:pt idx="0">
                  <c:v>身体が弱くできないから</c:v>
                </c:pt>
                <c:pt idx="1">
                  <c:v>年をとったから</c:v>
                </c:pt>
                <c:pt idx="2">
                  <c:v>場所・施設がないから</c:v>
                </c:pt>
                <c:pt idx="3">
                  <c:v>仲間がいないから</c:v>
                </c:pt>
                <c:pt idx="4">
                  <c:v>指導者がいないから</c:v>
                </c:pt>
                <c:pt idx="5">
                  <c:v>お金に余裕がないから</c:v>
                </c:pt>
                <c:pt idx="6">
                  <c:v>周囲(家族・職場など)の理解がないから</c:v>
                </c:pt>
                <c:pt idx="7">
                  <c:v>運動・スポーツが嫌いだから </c:v>
                </c:pt>
                <c:pt idx="8">
                  <c:v>運動・スポーツ以上に大切なことがあるから</c:v>
                </c:pt>
                <c:pt idx="9">
                  <c:v>面倒くさいから</c:v>
                </c:pt>
                <c:pt idx="10">
                  <c:v>生活や仕事で体を動かしているから</c:v>
                </c:pt>
                <c:pt idx="11">
                  <c:v>仕事や家事が忙しいから</c:v>
                </c:pt>
                <c:pt idx="12">
                  <c:v>子ども（育児）に手がかかるから</c:v>
                </c:pt>
                <c:pt idx="13">
                  <c:v>その他　具体的に：</c:v>
                </c:pt>
              </c:strCache>
            </c:strRef>
          </c:cat>
          <c:val>
            <c:numRef>
              <c:f>'%表@グラフ'!$I$9:$V$9</c:f>
              <c:numCache>
                <c:formatCode>0.0</c:formatCode>
                <c:ptCount val="14"/>
                <c:pt idx="0">
                  <c:v>12.5</c:v>
                </c:pt>
                <c:pt idx="1">
                  <c:v>27.083333333333336</c:v>
                </c:pt>
                <c:pt idx="2">
                  <c:v>0</c:v>
                </c:pt>
                <c:pt idx="3">
                  <c:v>2.0833333333333335</c:v>
                </c:pt>
                <c:pt idx="4">
                  <c:v>0</c:v>
                </c:pt>
                <c:pt idx="5">
                  <c:v>8.3333333333333339</c:v>
                </c:pt>
                <c:pt idx="6">
                  <c:v>0</c:v>
                </c:pt>
                <c:pt idx="7">
                  <c:v>16.666666666666668</c:v>
                </c:pt>
                <c:pt idx="8">
                  <c:v>6.25</c:v>
                </c:pt>
                <c:pt idx="9">
                  <c:v>37.5</c:v>
                </c:pt>
                <c:pt idx="10">
                  <c:v>29.166666666666668</c:v>
                </c:pt>
                <c:pt idx="11">
                  <c:v>20.833333333333332</c:v>
                </c:pt>
                <c:pt idx="12">
                  <c:v>0</c:v>
                </c:pt>
                <c:pt idx="13">
                  <c:v>2.0833333333333335</c:v>
                </c:pt>
              </c:numCache>
            </c:numRef>
          </c:val>
          <c:extLst>
            <c:ext xmlns:c16="http://schemas.microsoft.com/office/drawing/2014/chart" uri="{C3380CC4-5D6E-409C-BE32-E72D297353CC}">
              <c16:uniqueId val="{00000003-2AF7-4956-82DD-480ADAA8940E}"/>
            </c:ext>
          </c:extLst>
        </c:ser>
        <c:ser>
          <c:idx val="4"/>
          <c:order val="4"/>
          <c:tx>
            <c:strRef>
              <c:f>'%表@グラフ'!$B$10</c:f>
              <c:strCache>
                <c:ptCount val="1"/>
                <c:pt idx="0">
                  <c:v>夫婦と子供(n=67)</c:v>
                </c:pt>
              </c:strCache>
            </c:strRef>
          </c:tx>
          <c:spPr>
            <a:solidFill>
              <a:schemeClr val="accent5"/>
            </a:solidFill>
            <a:ln>
              <a:noFill/>
            </a:ln>
            <a:effectLst/>
          </c:spPr>
          <c:invertIfNegative val="0"/>
          <c:cat>
            <c:strRef>
              <c:f>'%表@グラフ'!$I$4:$V$4</c:f>
              <c:strCache>
                <c:ptCount val="14"/>
                <c:pt idx="0">
                  <c:v>身体が弱くできないから</c:v>
                </c:pt>
                <c:pt idx="1">
                  <c:v>年をとったから</c:v>
                </c:pt>
                <c:pt idx="2">
                  <c:v>場所・施設がないから</c:v>
                </c:pt>
                <c:pt idx="3">
                  <c:v>仲間がいないから</c:v>
                </c:pt>
                <c:pt idx="4">
                  <c:v>指導者がいないから</c:v>
                </c:pt>
                <c:pt idx="5">
                  <c:v>お金に余裕がないから</c:v>
                </c:pt>
                <c:pt idx="6">
                  <c:v>周囲(家族・職場など)の理解がないから</c:v>
                </c:pt>
                <c:pt idx="7">
                  <c:v>運動・スポーツが嫌いだから </c:v>
                </c:pt>
                <c:pt idx="8">
                  <c:v>運動・スポーツ以上に大切なことがあるから</c:v>
                </c:pt>
                <c:pt idx="9">
                  <c:v>面倒くさいから</c:v>
                </c:pt>
                <c:pt idx="10">
                  <c:v>生活や仕事で体を動かしているから</c:v>
                </c:pt>
                <c:pt idx="11">
                  <c:v>仕事や家事が忙しいから</c:v>
                </c:pt>
                <c:pt idx="12">
                  <c:v>子ども（育児）に手がかかるから</c:v>
                </c:pt>
                <c:pt idx="13">
                  <c:v>その他　具体的に：</c:v>
                </c:pt>
              </c:strCache>
            </c:strRef>
          </c:cat>
          <c:val>
            <c:numRef>
              <c:f>'%表@グラフ'!$I$10:$V$10</c:f>
              <c:numCache>
                <c:formatCode>0.0</c:formatCode>
                <c:ptCount val="14"/>
                <c:pt idx="0">
                  <c:v>5.9701492537313436</c:v>
                </c:pt>
                <c:pt idx="1">
                  <c:v>22.388059701492537</c:v>
                </c:pt>
                <c:pt idx="2">
                  <c:v>7.4626865671641793</c:v>
                </c:pt>
                <c:pt idx="3">
                  <c:v>10.447761194029852</c:v>
                </c:pt>
                <c:pt idx="4">
                  <c:v>0</c:v>
                </c:pt>
                <c:pt idx="5">
                  <c:v>20.895522388059703</c:v>
                </c:pt>
                <c:pt idx="6">
                  <c:v>0</c:v>
                </c:pt>
                <c:pt idx="7">
                  <c:v>13.432835820895521</c:v>
                </c:pt>
                <c:pt idx="8">
                  <c:v>2.9850746268656718</c:v>
                </c:pt>
                <c:pt idx="9">
                  <c:v>31.343283582089551</c:v>
                </c:pt>
                <c:pt idx="10">
                  <c:v>25.373134328358208</c:v>
                </c:pt>
                <c:pt idx="11">
                  <c:v>49.253731343283583</c:v>
                </c:pt>
                <c:pt idx="12">
                  <c:v>25.373134328358208</c:v>
                </c:pt>
                <c:pt idx="13">
                  <c:v>0</c:v>
                </c:pt>
              </c:numCache>
            </c:numRef>
          </c:val>
          <c:extLst>
            <c:ext xmlns:c16="http://schemas.microsoft.com/office/drawing/2014/chart" uri="{C3380CC4-5D6E-409C-BE32-E72D297353CC}">
              <c16:uniqueId val="{00000004-2AF7-4956-82DD-480ADAA8940E}"/>
            </c:ext>
          </c:extLst>
        </c:ser>
        <c:ser>
          <c:idx val="5"/>
          <c:order val="5"/>
          <c:tx>
            <c:strRef>
              <c:f>'%表@グラフ'!$B$11</c:f>
              <c:strCache>
                <c:ptCount val="1"/>
                <c:pt idx="0">
                  <c:v>２世帯以上同居（例：夫婦世帯と親世帯の同居等）(n=20)</c:v>
                </c:pt>
              </c:strCache>
            </c:strRef>
          </c:tx>
          <c:spPr>
            <a:solidFill>
              <a:schemeClr val="accent6"/>
            </a:solidFill>
            <a:ln>
              <a:noFill/>
            </a:ln>
            <a:effectLst/>
          </c:spPr>
          <c:invertIfNegative val="0"/>
          <c:cat>
            <c:strRef>
              <c:f>'%表@グラフ'!$I$4:$V$4</c:f>
              <c:strCache>
                <c:ptCount val="14"/>
                <c:pt idx="0">
                  <c:v>身体が弱くできないから</c:v>
                </c:pt>
                <c:pt idx="1">
                  <c:v>年をとったから</c:v>
                </c:pt>
                <c:pt idx="2">
                  <c:v>場所・施設がないから</c:v>
                </c:pt>
                <c:pt idx="3">
                  <c:v>仲間がいないから</c:v>
                </c:pt>
                <c:pt idx="4">
                  <c:v>指導者がいないから</c:v>
                </c:pt>
                <c:pt idx="5">
                  <c:v>お金に余裕がないから</c:v>
                </c:pt>
                <c:pt idx="6">
                  <c:v>周囲(家族・職場など)の理解がないから</c:v>
                </c:pt>
                <c:pt idx="7">
                  <c:v>運動・スポーツが嫌いだから </c:v>
                </c:pt>
                <c:pt idx="8">
                  <c:v>運動・スポーツ以上に大切なことがあるから</c:v>
                </c:pt>
                <c:pt idx="9">
                  <c:v>面倒くさいから</c:v>
                </c:pt>
                <c:pt idx="10">
                  <c:v>生活や仕事で体を動かしているから</c:v>
                </c:pt>
                <c:pt idx="11">
                  <c:v>仕事や家事が忙しいから</c:v>
                </c:pt>
                <c:pt idx="12">
                  <c:v>子ども（育児）に手がかかるから</c:v>
                </c:pt>
                <c:pt idx="13">
                  <c:v>その他　具体的に：</c:v>
                </c:pt>
              </c:strCache>
            </c:strRef>
          </c:cat>
          <c:val>
            <c:numRef>
              <c:f>'%表@グラフ'!$I$11:$V$11</c:f>
              <c:numCache>
                <c:formatCode>0.0</c:formatCode>
                <c:ptCount val="14"/>
                <c:pt idx="0">
                  <c:v>5</c:v>
                </c:pt>
                <c:pt idx="1">
                  <c:v>10</c:v>
                </c:pt>
                <c:pt idx="2">
                  <c:v>15</c:v>
                </c:pt>
                <c:pt idx="3">
                  <c:v>15</c:v>
                </c:pt>
                <c:pt idx="4">
                  <c:v>5</c:v>
                </c:pt>
                <c:pt idx="5">
                  <c:v>20</c:v>
                </c:pt>
                <c:pt idx="6">
                  <c:v>0</c:v>
                </c:pt>
                <c:pt idx="7">
                  <c:v>30</c:v>
                </c:pt>
                <c:pt idx="8">
                  <c:v>10</c:v>
                </c:pt>
                <c:pt idx="9">
                  <c:v>40</c:v>
                </c:pt>
                <c:pt idx="10">
                  <c:v>30</c:v>
                </c:pt>
                <c:pt idx="11">
                  <c:v>40</c:v>
                </c:pt>
                <c:pt idx="12">
                  <c:v>0</c:v>
                </c:pt>
                <c:pt idx="13">
                  <c:v>0</c:v>
                </c:pt>
              </c:numCache>
            </c:numRef>
          </c:val>
          <c:extLst>
            <c:ext xmlns:c16="http://schemas.microsoft.com/office/drawing/2014/chart" uri="{C3380CC4-5D6E-409C-BE32-E72D297353CC}">
              <c16:uniqueId val="{00000005-2AF7-4956-82DD-480ADAA8940E}"/>
            </c:ext>
          </c:extLst>
        </c:ser>
        <c:ser>
          <c:idx val="6"/>
          <c:order val="6"/>
          <c:tx>
            <c:strRef>
              <c:f>'%表@グラフ'!$B$12</c:f>
              <c:strCache>
                <c:ptCount val="1"/>
                <c:pt idx="0">
                  <c:v>答えたくない(n=9)</c:v>
                </c:pt>
              </c:strCache>
            </c:strRef>
          </c:tx>
          <c:spPr>
            <a:solidFill>
              <a:schemeClr val="accent1">
                <a:lumMod val="60000"/>
              </a:schemeClr>
            </a:solidFill>
            <a:ln>
              <a:noFill/>
            </a:ln>
            <a:effectLst/>
          </c:spPr>
          <c:invertIfNegative val="0"/>
          <c:cat>
            <c:strRef>
              <c:f>'%表@グラフ'!$I$4:$V$4</c:f>
              <c:strCache>
                <c:ptCount val="14"/>
                <c:pt idx="0">
                  <c:v>身体が弱くできないから</c:v>
                </c:pt>
                <c:pt idx="1">
                  <c:v>年をとったから</c:v>
                </c:pt>
                <c:pt idx="2">
                  <c:v>場所・施設がないから</c:v>
                </c:pt>
                <c:pt idx="3">
                  <c:v>仲間がいないから</c:v>
                </c:pt>
                <c:pt idx="4">
                  <c:v>指導者がいないから</c:v>
                </c:pt>
                <c:pt idx="5">
                  <c:v>お金に余裕がないから</c:v>
                </c:pt>
                <c:pt idx="6">
                  <c:v>周囲(家族・職場など)の理解がないから</c:v>
                </c:pt>
                <c:pt idx="7">
                  <c:v>運動・スポーツが嫌いだから </c:v>
                </c:pt>
                <c:pt idx="8">
                  <c:v>運動・スポーツ以上に大切なことがあるから</c:v>
                </c:pt>
                <c:pt idx="9">
                  <c:v>面倒くさいから</c:v>
                </c:pt>
                <c:pt idx="10">
                  <c:v>生活や仕事で体を動かしているから</c:v>
                </c:pt>
                <c:pt idx="11">
                  <c:v>仕事や家事が忙しいから</c:v>
                </c:pt>
                <c:pt idx="12">
                  <c:v>子ども（育児）に手がかかるから</c:v>
                </c:pt>
                <c:pt idx="13">
                  <c:v>その他　具体的に：</c:v>
                </c:pt>
              </c:strCache>
            </c:strRef>
          </c:cat>
          <c:val>
            <c:numRef>
              <c:f>'%表@グラフ'!$I$12:$V$12</c:f>
              <c:numCache>
                <c:formatCode>0.0</c:formatCode>
                <c:ptCount val="14"/>
                <c:pt idx="0">
                  <c:v>0</c:v>
                </c:pt>
                <c:pt idx="1">
                  <c:v>0</c:v>
                </c:pt>
                <c:pt idx="2">
                  <c:v>0</c:v>
                </c:pt>
                <c:pt idx="3">
                  <c:v>0</c:v>
                </c:pt>
                <c:pt idx="4">
                  <c:v>0</c:v>
                </c:pt>
                <c:pt idx="5">
                  <c:v>11.111111111111112</c:v>
                </c:pt>
                <c:pt idx="6">
                  <c:v>0</c:v>
                </c:pt>
                <c:pt idx="7">
                  <c:v>33.333333333333336</c:v>
                </c:pt>
                <c:pt idx="8">
                  <c:v>11.111111111111112</c:v>
                </c:pt>
                <c:pt idx="9">
                  <c:v>55.55555555555555</c:v>
                </c:pt>
                <c:pt idx="10">
                  <c:v>22.222222222222225</c:v>
                </c:pt>
                <c:pt idx="11">
                  <c:v>66.666666666666671</c:v>
                </c:pt>
                <c:pt idx="12">
                  <c:v>0</c:v>
                </c:pt>
                <c:pt idx="13">
                  <c:v>0</c:v>
                </c:pt>
              </c:numCache>
            </c:numRef>
          </c:val>
          <c:extLst>
            <c:ext xmlns:c16="http://schemas.microsoft.com/office/drawing/2014/chart" uri="{C3380CC4-5D6E-409C-BE32-E72D297353CC}">
              <c16:uniqueId val="{00000006-2AF7-4956-82DD-480ADAA8940E}"/>
            </c:ext>
          </c:extLst>
        </c:ser>
        <c:ser>
          <c:idx val="7"/>
          <c:order val="7"/>
          <c:tx>
            <c:strRef>
              <c:f>'%表@グラフ'!$B$13</c:f>
              <c:strCache>
                <c:ptCount val="1"/>
                <c:pt idx="0">
                  <c:v>その他(n=7)</c:v>
                </c:pt>
              </c:strCache>
            </c:strRef>
          </c:tx>
          <c:spPr>
            <a:solidFill>
              <a:schemeClr val="accent2">
                <a:lumMod val="60000"/>
              </a:schemeClr>
            </a:solidFill>
            <a:ln>
              <a:noFill/>
            </a:ln>
            <a:effectLst/>
          </c:spPr>
          <c:invertIfNegative val="0"/>
          <c:cat>
            <c:strRef>
              <c:f>'%表@グラフ'!$I$4:$V$4</c:f>
              <c:strCache>
                <c:ptCount val="14"/>
                <c:pt idx="0">
                  <c:v>身体が弱くできないから</c:v>
                </c:pt>
                <c:pt idx="1">
                  <c:v>年をとったから</c:v>
                </c:pt>
                <c:pt idx="2">
                  <c:v>場所・施設がないから</c:v>
                </c:pt>
                <c:pt idx="3">
                  <c:v>仲間がいないから</c:v>
                </c:pt>
                <c:pt idx="4">
                  <c:v>指導者がいないから</c:v>
                </c:pt>
                <c:pt idx="5">
                  <c:v>お金に余裕がないから</c:v>
                </c:pt>
                <c:pt idx="6">
                  <c:v>周囲(家族・職場など)の理解がないから</c:v>
                </c:pt>
                <c:pt idx="7">
                  <c:v>運動・スポーツが嫌いだから </c:v>
                </c:pt>
                <c:pt idx="8">
                  <c:v>運動・スポーツ以上に大切なことがあるから</c:v>
                </c:pt>
                <c:pt idx="9">
                  <c:v>面倒くさいから</c:v>
                </c:pt>
                <c:pt idx="10">
                  <c:v>生活や仕事で体を動かしているから</c:v>
                </c:pt>
                <c:pt idx="11">
                  <c:v>仕事や家事が忙しいから</c:v>
                </c:pt>
                <c:pt idx="12">
                  <c:v>子ども（育児）に手がかかるから</c:v>
                </c:pt>
                <c:pt idx="13">
                  <c:v>その他　具体的に：</c:v>
                </c:pt>
              </c:strCache>
            </c:strRef>
          </c:cat>
          <c:val>
            <c:numRef>
              <c:f>'%表@グラフ'!$I$13:$V$13</c:f>
              <c:numCache>
                <c:formatCode>0.0</c:formatCode>
                <c:ptCount val="14"/>
                <c:pt idx="0">
                  <c:v>0</c:v>
                </c:pt>
                <c:pt idx="1">
                  <c:v>42.857142857142861</c:v>
                </c:pt>
                <c:pt idx="2">
                  <c:v>28.571428571428569</c:v>
                </c:pt>
                <c:pt idx="3">
                  <c:v>28.571428571428569</c:v>
                </c:pt>
                <c:pt idx="4">
                  <c:v>14.285714285714285</c:v>
                </c:pt>
                <c:pt idx="5">
                  <c:v>57.142857142857139</c:v>
                </c:pt>
                <c:pt idx="6">
                  <c:v>0</c:v>
                </c:pt>
                <c:pt idx="7">
                  <c:v>14.285714285714285</c:v>
                </c:pt>
                <c:pt idx="8">
                  <c:v>0</c:v>
                </c:pt>
                <c:pt idx="9">
                  <c:v>28.571428571428569</c:v>
                </c:pt>
                <c:pt idx="10">
                  <c:v>14.285714285714285</c:v>
                </c:pt>
                <c:pt idx="11">
                  <c:v>42.857142857142861</c:v>
                </c:pt>
                <c:pt idx="12">
                  <c:v>0</c:v>
                </c:pt>
                <c:pt idx="13">
                  <c:v>28.571428571428569</c:v>
                </c:pt>
              </c:numCache>
            </c:numRef>
          </c:val>
          <c:extLst>
            <c:ext xmlns:c16="http://schemas.microsoft.com/office/drawing/2014/chart" uri="{C3380CC4-5D6E-409C-BE32-E72D297353CC}">
              <c16:uniqueId val="{00000007-2AF7-4956-82DD-480ADAA8940E}"/>
            </c:ext>
          </c:extLst>
        </c:ser>
        <c:dLbls>
          <c:showLegendKey val="0"/>
          <c:showVal val="0"/>
          <c:showCatName val="0"/>
          <c:showSerName val="0"/>
          <c:showPercent val="0"/>
          <c:showBubbleSize val="0"/>
        </c:dLbls>
        <c:gapWidth val="150"/>
        <c:axId val="363689584"/>
        <c:axId val="1"/>
      </c:barChart>
      <c:catAx>
        <c:axId val="36368958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1"/>
        <c:crosses val="autoZero"/>
        <c:auto val="1"/>
        <c:lblAlgn val="ctr"/>
        <c:lblOffset val="100"/>
        <c:noMultiLvlLbl val="1"/>
      </c:catAx>
      <c:valAx>
        <c:axId val="1"/>
        <c:scaling>
          <c:orientation val="minMax"/>
          <c:max val="100"/>
          <c:min val="0"/>
        </c:scaling>
        <c:delete val="0"/>
        <c:axPos val="l"/>
        <c:majorGridlines>
          <c:spPr>
            <a:ln w="3175" cap="flat" cmpd="sng" algn="ctr">
              <a:solidFill>
                <a:srgbClr val="D3D3D3"/>
              </a:solidFill>
              <a:prstDash val="solid"/>
              <a:round/>
            </a:ln>
            <a:effectLst/>
          </c:spPr>
        </c:majorGridlines>
        <c:numFmt formatCode="0&quot;%&quot;"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363689584"/>
        <c:crossesAt val="1"/>
        <c:crossBetween val="between"/>
        <c:majorUnit val="20"/>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800" b="0" i="0" u="none" strike="noStrike" kern="1200" baseline="0">
                <a:solidFill>
                  <a:schemeClr val="tx1"/>
                </a:solidFill>
                <a:latin typeface="+mn-ea"/>
                <a:ea typeface="+mn-ea"/>
                <a:cs typeface="+mn-cs"/>
              </a:defRPr>
            </a:pPr>
            <a:endParaRPr lang="ja-JP"/>
          </a:p>
        </c:txPr>
      </c:dTable>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mn-ea"/>
          <a:ea typeface="+mn-ea"/>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7037037037036"/>
          <c:y val="0.21243055555555559"/>
          <c:w val="0.5186574074074074"/>
          <c:h val="0.77798611111111116"/>
        </c:manualLayout>
      </c:layout>
      <c:pie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6-10F6-4E95-8596-AB9186DEF507}"/>
              </c:ext>
            </c:extLst>
          </c:dPt>
          <c:dPt>
            <c:idx val="1"/>
            <c:bubble3D val="0"/>
            <c:spPr>
              <a:solidFill>
                <a:schemeClr val="accent2"/>
              </a:solidFill>
              <a:ln>
                <a:noFill/>
              </a:ln>
              <a:effectLst/>
            </c:spPr>
            <c:extLst>
              <c:ext xmlns:c16="http://schemas.microsoft.com/office/drawing/2014/chart" uri="{C3380CC4-5D6E-409C-BE32-E72D297353CC}">
                <c16:uniqueId val="{00000002-10F6-4E95-8596-AB9186DEF507}"/>
              </c:ext>
            </c:extLst>
          </c:dPt>
          <c:dPt>
            <c:idx val="2"/>
            <c:bubble3D val="0"/>
            <c:spPr>
              <a:solidFill>
                <a:schemeClr val="accent3"/>
              </a:solidFill>
              <a:ln>
                <a:noFill/>
              </a:ln>
              <a:effectLst/>
            </c:spPr>
            <c:extLst>
              <c:ext xmlns:c16="http://schemas.microsoft.com/office/drawing/2014/chart" uri="{C3380CC4-5D6E-409C-BE32-E72D297353CC}">
                <c16:uniqueId val="{00000001-10F6-4E95-8596-AB9186DEF507}"/>
              </c:ext>
            </c:extLst>
          </c:dPt>
          <c:dPt>
            <c:idx val="3"/>
            <c:bubble3D val="0"/>
            <c:spPr>
              <a:solidFill>
                <a:schemeClr val="accent4"/>
              </a:solidFill>
              <a:ln>
                <a:noFill/>
              </a:ln>
              <a:effectLst/>
            </c:spPr>
            <c:extLst>
              <c:ext xmlns:c16="http://schemas.microsoft.com/office/drawing/2014/chart" uri="{C3380CC4-5D6E-409C-BE32-E72D297353CC}">
                <c16:uniqueId val="{00000003-10F6-4E95-8596-AB9186DEF507}"/>
              </c:ext>
            </c:extLst>
          </c:dPt>
          <c:dPt>
            <c:idx val="4"/>
            <c:bubble3D val="0"/>
            <c:spPr>
              <a:solidFill>
                <a:schemeClr val="accent5"/>
              </a:solidFill>
              <a:ln>
                <a:noFill/>
              </a:ln>
              <a:effectLst/>
            </c:spPr>
            <c:extLst>
              <c:ext xmlns:c16="http://schemas.microsoft.com/office/drawing/2014/chart" uri="{C3380CC4-5D6E-409C-BE32-E72D297353CC}">
                <c16:uniqueId val="{00000004-10F6-4E95-8596-AB9186DEF507}"/>
              </c:ext>
            </c:extLst>
          </c:dPt>
          <c:dPt>
            <c:idx val="5"/>
            <c:bubble3D val="0"/>
            <c:spPr>
              <a:solidFill>
                <a:schemeClr val="accent6"/>
              </a:solidFill>
              <a:ln>
                <a:noFill/>
              </a:ln>
              <a:effectLst/>
            </c:spPr>
            <c:extLst>
              <c:ext xmlns:c16="http://schemas.microsoft.com/office/drawing/2014/chart" uri="{C3380CC4-5D6E-409C-BE32-E72D297353CC}">
                <c16:uniqueId val="{00000005-10F6-4E95-8596-AB9186DEF507}"/>
              </c:ext>
            </c:extLst>
          </c:dPt>
          <c:dLbls>
            <c:dLbl>
              <c:idx val="0"/>
              <c:layout>
                <c:manualLayout>
                  <c:x val="-0.13229166666666678"/>
                  <c:y val="0.1896180555555556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10F6-4E95-8596-AB9186DEF507}"/>
                </c:ext>
              </c:extLst>
            </c:dLbl>
            <c:dLbl>
              <c:idx val="1"/>
              <c:layout>
                <c:manualLayout>
                  <c:x val="0.12053240740740746"/>
                  <c:y val="-0.1322916666666668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10F6-4E95-8596-AB9186DEF507}"/>
                </c:ext>
              </c:extLst>
            </c:dLbl>
            <c:dLbl>
              <c:idx val="2"/>
              <c:layout>
                <c:manualLayout>
                  <c:x val="-4.7037037037037037E-2"/>
                  <c:y val="5.85388888888888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10F6-4E95-8596-AB9186DEF507}"/>
                </c:ext>
              </c:extLst>
            </c:dLbl>
            <c:dLbl>
              <c:idx val="3"/>
              <c:layout>
                <c:manualLayout>
                  <c:x val="-1.4699074074074074E-2"/>
                  <c:y val="-4.04986111111111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10F6-4E95-8596-AB9186DEF507}"/>
                </c:ext>
              </c:extLst>
            </c:dLbl>
            <c:dLbl>
              <c:idx val="4"/>
              <c:layout>
                <c:manualLayout>
                  <c:x val="8.2314814814814813E-2"/>
                  <c:y val="-3.968750000000000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10F6-4E95-8596-AB9186DEF507}"/>
                </c:ext>
              </c:extLst>
            </c:dLbl>
            <c:dLbl>
              <c:idx val="5"/>
              <c:layout>
                <c:manualLayout>
                  <c:x val="9.701388888888883E-2"/>
                  <c:y val="0.1675694444444444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10F6-4E95-8596-AB9186DEF507}"/>
                </c:ext>
              </c:extLst>
            </c:dLbl>
            <c:numFmt formatCode="0.0&quot;%&quot;"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'N%表(実数+%表)@グラフ'!$B$4:$B$6</c:f>
              <c:strCache>
                <c:ptCount val="3"/>
                <c:pt idx="0">
                  <c:v>男性</c:v>
                </c:pt>
                <c:pt idx="1">
                  <c:v>女性</c:v>
                </c:pt>
                <c:pt idx="2">
                  <c:v>回答しない</c:v>
                </c:pt>
              </c:strCache>
            </c:strRef>
          </c:cat>
          <c:val>
            <c:numRef>
              <c:f>'N%表(実数+%表)@グラフ'!$D$4:$D$6</c:f>
              <c:numCache>
                <c:formatCode>0.0</c:formatCode>
                <c:ptCount val="3"/>
                <c:pt idx="0">
                  <c:v>47.149263292761049</c:v>
                </c:pt>
                <c:pt idx="1">
                  <c:v>51.057014734144779</c:v>
                </c:pt>
                <c:pt idx="2">
                  <c:v>1.7937219730941705</c:v>
                </c:pt>
              </c:numCache>
            </c:numRef>
          </c:val>
          <c:extLst>
            <c:ext xmlns:c16="http://schemas.microsoft.com/office/drawing/2014/chart" uri="{C3380CC4-5D6E-409C-BE32-E72D297353CC}">
              <c16:uniqueId val="{00000000-10F6-4E95-8596-AB9186DEF507}"/>
            </c:ext>
          </c:extLst>
        </c:ser>
        <c:dLbls>
          <c:showLegendKey val="0"/>
          <c:showVal val="0"/>
          <c:showCatName val="0"/>
          <c:showSerName val="0"/>
          <c:showPercent val="0"/>
          <c:showBubbleSize val="0"/>
          <c:showLeaderLines val="1"/>
        </c:dLbls>
        <c:firstSliceAng val="0"/>
      </c:pieChart>
      <c:spPr>
        <a:noFill/>
        <a:ln w="12700">
          <a:noFill/>
        </a:ln>
        <a:effectLst/>
      </c:spPr>
    </c:plotArea>
    <c:plotVisOnly val="1"/>
    <c:dispBlanksAs val="gap"/>
    <c:showDLblsOverMax val="0"/>
  </c:chart>
  <c:spPr>
    <a:noFill/>
    <a:ln w="9525" cap="flat" cmpd="sng" algn="ctr">
      <a:noFill/>
      <a:prstDash val="solid"/>
    </a:ln>
    <a:effectLst/>
  </c:spPr>
  <c:txPr>
    <a:bodyPr/>
    <a:lstStyle/>
    <a:p>
      <a:pPr>
        <a:defRPr sz="900">
          <a:latin typeface="+mn-ea"/>
          <a:ea typeface="+mn-ea"/>
        </a:defRPr>
      </a:pPr>
      <a:endParaRPr lang="ja-JP"/>
    </a:p>
  </c:txPr>
  <c:externalData r:id="rId2">
    <c:autoUpdate val="1"/>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37037037037036"/>
          <c:y val="0.21243055555555559"/>
          <c:w val="0.5186574074074074"/>
          <c:h val="0.77798611111111116"/>
        </c:manualLayout>
      </c:layout>
      <c:pie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6-10F6-4E95-8596-AB9186DEF507}"/>
              </c:ext>
            </c:extLst>
          </c:dPt>
          <c:dPt>
            <c:idx val="1"/>
            <c:bubble3D val="0"/>
            <c:spPr>
              <a:solidFill>
                <a:schemeClr val="accent2"/>
              </a:solidFill>
              <a:ln>
                <a:noFill/>
              </a:ln>
              <a:effectLst/>
            </c:spPr>
            <c:extLst>
              <c:ext xmlns:c16="http://schemas.microsoft.com/office/drawing/2014/chart" uri="{C3380CC4-5D6E-409C-BE32-E72D297353CC}">
                <c16:uniqueId val="{00000002-10F6-4E95-8596-AB9186DEF507}"/>
              </c:ext>
            </c:extLst>
          </c:dPt>
          <c:dPt>
            <c:idx val="2"/>
            <c:bubble3D val="0"/>
            <c:spPr>
              <a:solidFill>
                <a:schemeClr val="accent3"/>
              </a:solidFill>
              <a:ln>
                <a:noFill/>
              </a:ln>
              <a:effectLst/>
            </c:spPr>
            <c:extLst>
              <c:ext xmlns:c16="http://schemas.microsoft.com/office/drawing/2014/chart" uri="{C3380CC4-5D6E-409C-BE32-E72D297353CC}">
                <c16:uniqueId val="{00000001-10F6-4E95-8596-AB9186DEF507}"/>
              </c:ext>
            </c:extLst>
          </c:dPt>
          <c:dPt>
            <c:idx val="3"/>
            <c:bubble3D val="0"/>
            <c:spPr>
              <a:solidFill>
                <a:schemeClr val="accent4"/>
              </a:solidFill>
              <a:ln>
                <a:noFill/>
              </a:ln>
              <a:effectLst/>
            </c:spPr>
            <c:extLst>
              <c:ext xmlns:c16="http://schemas.microsoft.com/office/drawing/2014/chart" uri="{C3380CC4-5D6E-409C-BE32-E72D297353CC}">
                <c16:uniqueId val="{00000003-10F6-4E95-8596-AB9186DEF507}"/>
              </c:ext>
            </c:extLst>
          </c:dPt>
          <c:dPt>
            <c:idx val="4"/>
            <c:bubble3D val="0"/>
            <c:spPr>
              <a:solidFill>
                <a:schemeClr val="accent5"/>
              </a:solidFill>
              <a:ln>
                <a:noFill/>
              </a:ln>
              <a:effectLst/>
            </c:spPr>
            <c:extLst>
              <c:ext xmlns:c16="http://schemas.microsoft.com/office/drawing/2014/chart" uri="{C3380CC4-5D6E-409C-BE32-E72D297353CC}">
                <c16:uniqueId val="{00000004-10F6-4E95-8596-AB9186DEF507}"/>
              </c:ext>
            </c:extLst>
          </c:dPt>
          <c:dPt>
            <c:idx val="5"/>
            <c:bubble3D val="0"/>
            <c:spPr>
              <a:solidFill>
                <a:schemeClr val="accent6"/>
              </a:solidFill>
              <a:ln>
                <a:noFill/>
              </a:ln>
              <a:effectLst/>
            </c:spPr>
            <c:extLst>
              <c:ext xmlns:c16="http://schemas.microsoft.com/office/drawing/2014/chart" uri="{C3380CC4-5D6E-409C-BE32-E72D297353CC}">
                <c16:uniqueId val="{00000005-10F6-4E95-8596-AB9186DEF507}"/>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C-0559-4A33-B760-8909AB8F96DA}"/>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D-6F95-4E5A-9C31-AC3470953D85}"/>
              </c:ext>
            </c:extLst>
          </c:dPt>
          <c:dLbls>
            <c:dLbl>
              <c:idx val="0"/>
              <c:layout>
                <c:manualLayout>
                  <c:x val="-0.16168990740740749"/>
                  <c:y val="0.18961797385620915"/>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8198629629629628"/>
                      <c:h val="0.19747254901960784"/>
                    </c:manualLayout>
                  </c15:layout>
                </c:ext>
                <c:ext xmlns:c16="http://schemas.microsoft.com/office/drawing/2014/chart" uri="{C3380CC4-5D6E-409C-BE32-E72D297353CC}">
                  <c16:uniqueId val="{00000006-10F6-4E95-8596-AB9186DEF507}"/>
                </c:ext>
              </c:extLst>
            </c:dLbl>
            <c:dLbl>
              <c:idx val="1"/>
              <c:layout>
                <c:manualLayout>
                  <c:x val="7.7023240740740739E-2"/>
                  <c:y val="-0.12814150326797394"/>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5611592592592591"/>
                      <c:h val="0.19747254901960784"/>
                    </c:manualLayout>
                  </c15:layout>
                </c:ext>
                <c:ext xmlns:c16="http://schemas.microsoft.com/office/drawing/2014/chart" uri="{C3380CC4-5D6E-409C-BE32-E72D297353CC}">
                  <c16:uniqueId val="{00000002-10F6-4E95-8596-AB9186DEF507}"/>
                </c:ext>
              </c:extLst>
            </c:dLbl>
            <c:dLbl>
              <c:idx val="2"/>
              <c:layout>
                <c:manualLayout>
                  <c:x val="-5.8796296296296298E-2"/>
                  <c:y val="-4.1503267973856213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10F6-4E95-8596-AB9186DEF507}"/>
                </c:ext>
              </c:extLst>
            </c:dLbl>
            <c:dLbl>
              <c:idx val="3"/>
              <c:layout>
                <c:manualLayout>
                  <c:x val="9.5838055555555593E-2"/>
                  <c:y val="-2.804771241830065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6081962962962962"/>
                      <c:h val="0.19747254901960784"/>
                    </c:manualLayout>
                  </c15:layout>
                </c:ext>
                <c:ext xmlns:c16="http://schemas.microsoft.com/office/drawing/2014/chart" uri="{C3380CC4-5D6E-409C-BE32-E72D297353CC}">
                  <c16:uniqueId val="{00000003-10F6-4E95-8596-AB9186DEF507}"/>
                </c:ext>
              </c:extLst>
            </c:dLbl>
            <c:dLbl>
              <c:idx val="4"/>
              <c:layout>
                <c:manualLayout>
                  <c:x val="-3.6453611111111124E-2"/>
                  <c:y val="7.237124183006535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639946296296296"/>
                      <c:h val="0.19747254901960784"/>
                    </c:manualLayout>
                  </c15:layout>
                </c:ext>
                <c:ext xmlns:c16="http://schemas.microsoft.com/office/drawing/2014/chart" uri="{C3380CC4-5D6E-409C-BE32-E72D297353CC}">
                  <c16:uniqueId val="{00000004-10F6-4E95-8596-AB9186DEF507}"/>
                </c:ext>
              </c:extLst>
            </c:dLbl>
            <c:dLbl>
              <c:idx val="5"/>
              <c:layout>
                <c:manualLayout>
                  <c:x val="-8.819444444444444E-3"/>
                  <c:y val="2.230816993464052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10F6-4E95-8596-AB9186DEF507}"/>
                </c:ext>
              </c:extLst>
            </c:dLbl>
            <c:dLbl>
              <c:idx val="6"/>
              <c:layout>
                <c:manualLayout>
                  <c:x val="-3.7629629629629631E-2"/>
                  <c:y val="4.565359477124183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C-0559-4A33-B760-8909AB8F96DA}"/>
                </c:ext>
              </c:extLst>
            </c:dLbl>
            <c:dLbl>
              <c:idx val="7"/>
              <c:layout>
                <c:manualLayout>
                  <c:x val="1.6462962962962919E-2"/>
                  <c:y val="4.980392156862745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6F95-4E5A-9C31-AC3470953D85}"/>
                </c:ext>
              </c:extLst>
            </c:dLbl>
            <c:numFmt formatCode="0.0&quot;%&quot;"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'N%表(実数+%表)@グラフ'!$B$237:$B$244</c:f>
              <c:strCache>
                <c:ptCount val="8"/>
                <c:pt idx="0">
                  <c:v>週に3日以上(年151日以上)</c:v>
                </c:pt>
                <c:pt idx="1">
                  <c:v>週に2日(年101～150日)</c:v>
                </c:pt>
                <c:pt idx="2">
                  <c:v>週に1日(年51～100日)</c:v>
                </c:pt>
                <c:pt idx="3">
                  <c:v>月に1～3日(年12～50日)</c:v>
                </c:pt>
                <c:pt idx="4">
                  <c:v>3か月に1～3日(年4～11日)</c:v>
                </c:pt>
                <c:pt idx="5">
                  <c:v>年に1～3日</c:v>
                </c:pt>
                <c:pt idx="6">
                  <c:v>わからない</c:v>
                </c:pt>
                <c:pt idx="7">
                  <c:v>この１年間に運動・スポーツはしなかった</c:v>
                </c:pt>
              </c:strCache>
            </c:strRef>
          </c:cat>
          <c:val>
            <c:numRef>
              <c:f>'N%表(実数+%表)@グラフ'!$D$237:$D$244</c:f>
              <c:numCache>
                <c:formatCode>0.0</c:formatCode>
                <c:ptCount val="8"/>
                <c:pt idx="0">
                  <c:v>24.9</c:v>
                </c:pt>
                <c:pt idx="1">
                  <c:v>13.7</c:v>
                </c:pt>
                <c:pt idx="2">
                  <c:v>13.8</c:v>
                </c:pt>
                <c:pt idx="3">
                  <c:v>13.2</c:v>
                </c:pt>
                <c:pt idx="4">
                  <c:v>7.2</c:v>
                </c:pt>
                <c:pt idx="5">
                  <c:v>4.5</c:v>
                </c:pt>
                <c:pt idx="6">
                  <c:v>5.9</c:v>
                </c:pt>
                <c:pt idx="7">
                  <c:v>16.899999999999999</c:v>
                </c:pt>
              </c:numCache>
            </c:numRef>
          </c:val>
          <c:extLst>
            <c:ext xmlns:c16="http://schemas.microsoft.com/office/drawing/2014/chart" uri="{C3380CC4-5D6E-409C-BE32-E72D297353CC}">
              <c16:uniqueId val="{00000000-10F6-4E95-8596-AB9186DEF507}"/>
            </c:ext>
          </c:extLst>
        </c:ser>
        <c:dLbls>
          <c:showLegendKey val="0"/>
          <c:showVal val="0"/>
          <c:showCatName val="0"/>
          <c:showSerName val="0"/>
          <c:showPercent val="0"/>
          <c:showBubbleSize val="0"/>
          <c:showLeaderLines val="1"/>
        </c:dLbls>
        <c:firstSliceAng val="0"/>
      </c:pieChart>
      <c:spPr>
        <a:noFill/>
        <a:ln w="12700">
          <a:noFill/>
        </a:ln>
        <a:effectLst/>
      </c:spPr>
    </c:plotArea>
    <c:plotVisOnly val="1"/>
    <c:dispBlanksAs val="gap"/>
    <c:showDLblsOverMax val="0"/>
  </c:chart>
  <c:spPr>
    <a:noFill/>
    <a:ln w="9525" cap="flat" cmpd="sng" algn="ctr">
      <a:noFill/>
      <a:prstDash val="solid"/>
    </a:ln>
    <a:effectLst/>
  </c:spPr>
  <c:txPr>
    <a:bodyPr/>
    <a:lstStyle/>
    <a:p>
      <a:pPr>
        <a:defRPr sz="900">
          <a:latin typeface="+mn-ea"/>
          <a:ea typeface="+mn-ea"/>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799238797604363E-2"/>
          <c:y val="0.25134535972084682"/>
          <c:w val="0.92506030302140163"/>
          <c:h val="0.67583926492466873"/>
        </c:manualLayout>
      </c:layout>
      <c:barChart>
        <c:barDir val="bar"/>
        <c:grouping val="percentStacked"/>
        <c:varyColors val="0"/>
        <c:ser>
          <c:idx val="0"/>
          <c:order val="0"/>
          <c:tx>
            <c:strRef>
              <c:f>'%表@グラフ'!$I$96</c:f>
              <c:strCache>
                <c:ptCount val="1"/>
                <c:pt idx="0">
                  <c:v>週に3日以上(年151日以上)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'%表@グラフ'!$B$98:$B$107</c:f>
              <c:strCache>
                <c:ptCount val="10"/>
                <c:pt idx="0">
                  <c:v>全体(n=1504)</c:v>
                </c:pt>
                <c:pt idx="1">
                  <c:v>男性(n=713)</c:v>
                </c:pt>
                <c:pt idx="2">
                  <c:v>女性(n=766)</c:v>
                </c:pt>
                <c:pt idx="3">
                  <c:v>回答しない(n=25)</c:v>
                </c:pt>
                <c:pt idx="4">
                  <c:v>18歳 - 20代(n=196)</c:v>
                </c:pt>
                <c:pt idx="5">
                  <c:v>30代(n=247)</c:v>
                </c:pt>
                <c:pt idx="6">
                  <c:v>40代(n=258)</c:v>
                </c:pt>
                <c:pt idx="7">
                  <c:v>50代(n=258)</c:v>
                </c:pt>
                <c:pt idx="8">
                  <c:v>60代(n=275)</c:v>
                </c:pt>
                <c:pt idx="9">
                  <c:v>70代以上(n=270)</c:v>
                </c:pt>
              </c:strCache>
            </c:strRef>
          </c:cat>
          <c:val>
            <c:numRef>
              <c:f>'%表@グラフ'!$I$98:$I$107</c:f>
              <c:numCache>
                <c:formatCode>0.0</c:formatCode>
                <c:ptCount val="10"/>
                <c:pt idx="0">
                  <c:v>24.933510638297872</c:v>
                </c:pt>
                <c:pt idx="1">
                  <c:v>26.928471248246844</c:v>
                </c:pt>
                <c:pt idx="2">
                  <c:v>23.629242819843345</c:v>
                </c:pt>
                <c:pt idx="3">
                  <c:v>8</c:v>
                </c:pt>
                <c:pt idx="4">
                  <c:v>19.387755102040817</c:v>
                </c:pt>
                <c:pt idx="5">
                  <c:v>21.052631578947366</c:v>
                </c:pt>
                <c:pt idx="6">
                  <c:v>17.441860465116278</c:v>
                </c:pt>
                <c:pt idx="7">
                  <c:v>20.155038759689923</c:v>
                </c:pt>
                <c:pt idx="8">
                  <c:v>26.90909090909091</c:v>
                </c:pt>
                <c:pt idx="9">
                  <c:v>42.222222222222221</c:v>
                </c:pt>
              </c:numCache>
            </c:numRef>
          </c:val>
          <c:extLst>
            <c:ext xmlns:c16="http://schemas.microsoft.com/office/drawing/2014/chart" uri="{C3380CC4-5D6E-409C-BE32-E72D297353CC}">
              <c16:uniqueId val="{00000000-FEC8-48BD-85CD-2BD7A81774C4}"/>
            </c:ext>
          </c:extLst>
        </c:ser>
        <c:ser>
          <c:idx val="1"/>
          <c:order val="1"/>
          <c:tx>
            <c:strRef>
              <c:f>'%表@グラフ'!$J$96</c:f>
              <c:strCache>
                <c:ptCount val="1"/>
                <c:pt idx="0">
                  <c:v>週に2日(年101～150日)</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'%表@グラフ'!$B$98:$B$107</c:f>
              <c:strCache>
                <c:ptCount val="10"/>
                <c:pt idx="0">
                  <c:v>全体(n=1504)</c:v>
                </c:pt>
                <c:pt idx="1">
                  <c:v>男性(n=713)</c:v>
                </c:pt>
                <c:pt idx="2">
                  <c:v>女性(n=766)</c:v>
                </c:pt>
                <c:pt idx="3">
                  <c:v>回答しない(n=25)</c:v>
                </c:pt>
                <c:pt idx="4">
                  <c:v>18歳 - 20代(n=196)</c:v>
                </c:pt>
                <c:pt idx="5">
                  <c:v>30代(n=247)</c:v>
                </c:pt>
                <c:pt idx="6">
                  <c:v>40代(n=258)</c:v>
                </c:pt>
                <c:pt idx="7">
                  <c:v>50代(n=258)</c:v>
                </c:pt>
                <c:pt idx="8">
                  <c:v>60代(n=275)</c:v>
                </c:pt>
                <c:pt idx="9">
                  <c:v>70代以上(n=270)</c:v>
                </c:pt>
              </c:strCache>
            </c:strRef>
          </c:cat>
          <c:val>
            <c:numRef>
              <c:f>'%表@グラフ'!$J$98:$J$107</c:f>
              <c:numCache>
                <c:formatCode>0.0</c:formatCode>
                <c:ptCount val="10"/>
                <c:pt idx="0">
                  <c:v>13.696808510638297</c:v>
                </c:pt>
                <c:pt idx="1">
                  <c:v>13.323983169705471</c:v>
                </c:pt>
                <c:pt idx="2">
                  <c:v>13.968668407310705</c:v>
                </c:pt>
                <c:pt idx="3">
                  <c:v>16</c:v>
                </c:pt>
                <c:pt idx="4">
                  <c:v>16.836734693877553</c:v>
                </c:pt>
                <c:pt idx="5">
                  <c:v>11.336032388663966</c:v>
                </c:pt>
                <c:pt idx="6">
                  <c:v>13.178294573643409</c:v>
                </c:pt>
                <c:pt idx="7">
                  <c:v>12.403100775193797</c:v>
                </c:pt>
                <c:pt idx="8">
                  <c:v>13.818181818181818</c:v>
                </c:pt>
                <c:pt idx="9">
                  <c:v>15.185185185185185</c:v>
                </c:pt>
              </c:numCache>
            </c:numRef>
          </c:val>
          <c:extLst>
            <c:ext xmlns:c16="http://schemas.microsoft.com/office/drawing/2014/chart" uri="{C3380CC4-5D6E-409C-BE32-E72D297353CC}">
              <c16:uniqueId val="{00000001-FEC8-48BD-85CD-2BD7A81774C4}"/>
            </c:ext>
          </c:extLst>
        </c:ser>
        <c:ser>
          <c:idx val="2"/>
          <c:order val="2"/>
          <c:tx>
            <c:strRef>
              <c:f>'%表@グラフ'!$K$96</c:f>
              <c:strCache>
                <c:ptCount val="1"/>
                <c:pt idx="0">
                  <c:v>週に1日(年51～100日)</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'%表@グラフ'!$B$98:$B$107</c:f>
              <c:strCache>
                <c:ptCount val="10"/>
                <c:pt idx="0">
                  <c:v>全体(n=1504)</c:v>
                </c:pt>
                <c:pt idx="1">
                  <c:v>男性(n=713)</c:v>
                </c:pt>
                <c:pt idx="2">
                  <c:v>女性(n=766)</c:v>
                </c:pt>
                <c:pt idx="3">
                  <c:v>回答しない(n=25)</c:v>
                </c:pt>
                <c:pt idx="4">
                  <c:v>18歳 - 20代(n=196)</c:v>
                </c:pt>
                <c:pt idx="5">
                  <c:v>30代(n=247)</c:v>
                </c:pt>
                <c:pt idx="6">
                  <c:v>40代(n=258)</c:v>
                </c:pt>
                <c:pt idx="7">
                  <c:v>50代(n=258)</c:v>
                </c:pt>
                <c:pt idx="8">
                  <c:v>60代(n=275)</c:v>
                </c:pt>
                <c:pt idx="9">
                  <c:v>70代以上(n=270)</c:v>
                </c:pt>
              </c:strCache>
            </c:strRef>
          </c:cat>
          <c:val>
            <c:numRef>
              <c:f>'%表@グラフ'!$K$98:$K$107</c:f>
              <c:numCache>
                <c:formatCode>0.0</c:formatCode>
                <c:ptCount val="10"/>
                <c:pt idx="0">
                  <c:v>13.829787234042554</c:v>
                </c:pt>
                <c:pt idx="1">
                  <c:v>14.305750350631135</c:v>
                </c:pt>
                <c:pt idx="2">
                  <c:v>13.446475195822455</c:v>
                </c:pt>
                <c:pt idx="3">
                  <c:v>12</c:v>
                </c:pt>
                <c:pt idx="4">
                  <c:v>14.795918367346939</c:v>
                </c:pt>
                <c:pt idx="5">
                  <c:v>14.979757085020243</c:v>
                </c:pt>
                <c:pt idx="6">
                  <c:v>14.341085271317828</c:v>
                </c:pt>
                <c:pt idx="7">
                  <c:v>12.790697674418604</c:v>
                </c:pt>
                <c:pt idx="8">
                  <c:v>14.545454545454547</c:v>
                </c:pt>
                <c:pt idx="9">
                  <c:v>11.851851851851853</c:v>
                </c:pt>
              </c:numCache>
            </c:numRef>
          </c:val>
          <c:extLst>
            <c:ext xmlns:c16="http://schemas.microsoft.com/office/drawing/2014/chart" uri="{C3380CC4-5D6E-409C-BE32-E72D297353CC}">
              <c16:uniqueId val="{00000002-FEC8-48BD-85CD-2BD7A81774C4}"/>
            </c:ext>
          </c:extLst>
        </c:ser>
        <c:ser>
          <c:idx val="3"/>
          <c:order val="3"/>
          <c:tx>
            <c:strRef>
              <c:f>'%表@グラフ'!$L$96</c:f>
              <c:strCache>
                <c:ptCount val="1"/>
                <c:pt idx="0">
                  <c:v>月に1～3日(年12～50日)</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'%表@グラフ'!$B$98:$B$107</c:f>
              <c:strCache>
                <c:ptCount val="10"/>
                <c:pt idx="0">
                  <c:v>全体(n=1504)</c:v>
                </c:pt>
                <c:pt idx="1">
                  <c:v>男性(n=713)</c:v>
                </c:pt>
                <c:pt idx="2">
                  <c:v>女性(n=766)</c:v>
                </c:pt>
                <c:pt idx="3">
                  <c:v>回答しない(n=25)</c:v>
                </c:pt>
                <c:pt idx="4">
                  <c:v>18歳 - 20代(n=196)</c:v>
                </c:pt>
                <c:pt idx="5">
                  <c:v>30代(n=247)</c:v>
                </c:pt>
                <c:pt idx="6">
                  <c:v>40代(n=258)</c:v>
                </c:pt>
                <c:pt idx="7">
                  <c:v>50代(n=258)</c:v>
                </c:pt>
                <c:pt idx="8">
                  <c:v>60代(n=275)</c:v>
                </c:pt>
                <c:pt idx="9">
                  <c:v>70代以上(n=270)</c:v>
                </c:pt>
              </c:strCache>
            </c:strRef>
          </c:cat>
          <c:val>
            <c:numRef>
              <c:f>'%表@グラフ'!$L$98:$L$107</c:f>
              <c:numCache>
                <c:formatCode>0.0</c:formatCode>
                <c:ptCount val="10"/>
                <c:pt idx="0">
                  <c:v>13.164893617021276</c:v>
                </c:pt>
                <c:pt idx="1">
                  <c:v>14.025245441795231</c:v>
                </c:pt>
                <c:pt idx="2">
                  <c:v>12.532637075718016</c:v>
                </c:pt>
                <c:pt idx="3">
                  <c:v>8</c:v>
                </c:pt>
                <c:pt idx="4">
                  <c:v>14.795918367346939</c:v>
                </c:pt>
                <c:pt idx="5">
                  <c:v>14.17004048582996</c:v>
                </c:pt>
                <c:pt idx="6">
                  <c:v>15.503875968992249</c:v>
                </c:pt>
                <c:pt idx="7">
                  <c:v>15.11627906976744</c:v>
                </c:pt>
                <c:pt idx="8">
                  <c:v>13.09090909090909</c:v>
                </c:pt>
                <c:pt idx="9">
                  <c:v>7.0370370370370372</c:v>
                </c:pt>
              </c:numCache>
            </c:numRef>
          </c:val>
          <c:extLst>
            <c:ext xmlns:c16="http://schemas.microsoft.com/office/drawing/2014/chart" uri="{C3380CC4-5D6E-409C-BE32-E72D297353CC}">
              <c16:uniqueId val="{00000003-FEC8-48BD-85CD-2BD7A81774C4}"/>
            </c:ext>
          </c:extLst>
        </c:ser>
        <c:ser>
          <c:idx val="4"/>
          <c:order val="4"/>
          <c:tx>
            <c:strRef>
              <c:f>'%表@グラフ'!$M$96</c:f>
              <c:strCache>
                <c:ptCount val="1"/>
                <c:pt idx="0">
                  <c:v>3か月に1～3日(年4～11日)</c:v>
                </c:pt>
              </c:strCache>
            </c:strRef>
          </c:tx>
          <c:spPr>
            <a:solidFill>
              <a:schemeClr val="accent5"/>
            </a:solidFill>
            <a:ln>
              <a:noFill/>
            </a:ln>
            <a:effectLst/>
          </c:spPr>
          <c:invertIfNegative val="0"/>
          <c:dLbls>
            <c:dLbl>
              <c:idx val="9"/>
              <c:layout>
                <c:manualLayout>
                  <c:x val="-6.5192829610069879E-3"/>
                  <c:y val="8.101729638260472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A4-4E16-A5D3-C31B38C8C90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'%表@グラフ'!$B$98:$B$107</c:f>
              <c:strCache>
                <c:ptCount val="10"/>
                <c:pt idx="0">
                  <c:v>全体(n=1504)</c:v>
                </c:pt>
                <c:pt idx="1">
                  <c:v>男性(n=713)</c:v>
                </c:pt>
                <c:pt idx="2">
                  <c:v>女性(n=766)</c:v>
                </c:pt>
                <c:pt idx="3">
                  <c:v>回答しない(n=25)</c:v>
                </c:pt>
                <c:pt idx="4">
                  <c:v>18歳 - 20代(n=196)</c:v>
                </c:pt>
                <c:pt idx="5">
                  <c:v>30代(n=247)</c:v>
                </c:pt>
                <c:pt idx="6">
                  <c:v>40代(n=258)</c:v>
                </c:pt>
                <c:pt idx="7">
                  <c:v>50代(n=258)</c:v>
                </c:pt>
                <c:pt idx="8">
                  <c:v>60代(n=275)</c:v>
                </c:pt>
                <c:pt idx="9">
                  <c:v>70代以上(n=270)</c:v>
                </c:pt>
              </c:strCache>
            </c:strRef>
          </c:cat>
          <c:val>
            <c:numRef>
              <c:f>'%表@グラフ'!$M$98:$M$107</c:f>
              <c:numCache>
                <c:formatCode>0.0</c:formatCode>
                <c:ptCount val="10"/>
                <c:pt idx="0">
                  <c:v>7.1808510638297882</c:v>
                </c:pt>
                <c:pt idx="1">
                  <c:v>7.5736325385694254</c:v>
                </c:pt>
                <c:pt idx="2">
                  <c:v>6.9190600522193213</c:v>
                </c:pt>
                <c:pt idx="3">
                  <c:v>4</c:v>
                </c:pt>
                <c:pt idx="4">
                  <c:v>5.6122448979591839</c:v>
                </c:pt>
                <c:pt idx="5">
                  <c:v>8.5020242914979764</c:v>
                </c:pt>
                <c:pt idx="6">
                  <c:v>8.5271317829457356</c:v>
                </c:pt>
                <c:pt idx="7">
                  <c:v>9.6899224806201545</c:v>
                </c:pt>
                <c:pt idx="8">
                  <c:v>6.1818181818181825</c:v>
                </c:pt>
                <c:pt idx="9">
                  <c:v>4.4444444444444446</c:v>
                </c:pt>
              </c:numCache>
            </c:numRef>
          </c:val>
          <c:extLst>
            <c:ext xmlns:c16="http://schemas.microsoft.com/office/drawing/2014/chart" uri="{C3380CC4-5D6E-409C-BE32-E72D297353CC}">
              <c16:uniqueId val="{00000004-FEC8-48BD-85CD-2BD7A81774C4}"/>
            </c:ext>
          </c:extLst>
        </c:ser>
        <c:ser>
          <c:idx val="5"/>
          <c:order val="5"/>
          <c:tx>
            <c:strRef>
              <c:f>'%表@グラフ'!$N$96</c:f>
              <c:strCache>
                <c:ptCount val="1"/>
                <c:pt idx="0">
                  <c:v>年に1～3日</c:v>
                </c:pt>
              </c:strCache>
            </c:strRef>
          </c:tx>
          <c:spPr>
            <a:solidFill>
              <a:schemeClr val="accent6"/>
            </a:solidFill>
            <a:ln>
              <a:noFill/>
            </a:ln>
            <a:effectLst/>
          </c:spPr>
          <c:invertIfNegative val="0"/>
          <c:dLbls>
            <c:dLbl>
              <c:idx val="9"/>
              <c:layout>
                <c:manualLayout>
                  <c:x val="-2.1730943203356625E-3"/>
                  <c:y val="-1.37186587964664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A4-4E16-A5D3-C31B38C8C90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'%表@グラフ'!$B$98:$B$107</c:f>
              <c:strCache>
                <c:ptCount val="10"/>
                <c:pt idx="0">
                  <c:v>全体(n=1504)</c:v>
                </c:pt>
                <c:pt idx="1">
                  <c:v>男性(n=713)</c:v>
                </c:pt>
                <c:pt idx="2">
                  <c:v>女性(n=766)</c:v>
                </c:pt>
                <c:pt idx="3">
                  <c:v>回答しない(n=25)</c:v>
                </c:pt>
                <c:pt idx="4">
                  <c:v>18歳 - 20代(n=196)</c:v>
                </c:pt>
                <c:pt idx="5">
                  <c:v>30代(n=247)</c:v>
                </c:pt>
                <c:pt idx="6">
                  <c:v>40代(n=258)</c:v>
                </c:pt>
                <c:pt idx="7">
                  <c:v>50代(n=258)</c:v>
                </c:pt>
                <c:pt idx="8">
                  <c:v>60代(n=275)</c:v>
                </c:pt>
                <c:pt idx="9">
                  <c:v>70代以上(n=270)</c:v>
                </c:pt>
              </c:strCache>
            </c:strRef>
          </c:cat>
          <c:val>
            <c:numRef>
              <c:f>'%表@グラフ'!$N$98:$N$107</c:f>
              <c:numCache>
                <c:formatCode>0.0</c:formatCode>
                <c:ptCount val="10"/>
                <c:pt idx="0">
                  <c:v>4.4547872340425529</c:v>
                </c:pt>
                <c:pt idx="1">
                  <c:v>5.0490883590462836</c:v>
                </c:pt>
                <c:pt idx="2">
                  <c:v>3.6553524804177546</c:v>
                </c:pt>
                <c:pt idx="3">
                  <c:v>12</c:v>
                </c:pt>
                <c:pt idx="4">
                  <c:v>4.0816326530612246</c:v>
                </c:pt>
                <c:pt idx="5">
                  <c:v>6.4777327935222679</c:v>
                </c:pt>
                <c:pt idx="6">
                  <c:v>3.8759689922480622</c:v>
                </c:pt>
                <c:pt idx="7">
                  <c:v>5.4263565891472876</c:v>
                </c:pt>
                <c:pt idx="8">
                  <c:v>4.3636363636363633</c:v>
                </c:pt>
                <c:pt idx="9">
                  <c:v>2.5925925925925926</c:v>
                </c:pt>
              </c:numCache>
            </c:numRef>
          </c:val>
          <c:extLst>
            <c:ext xmlns:c16="http://schemas.microsoft.com/office/drawing/2014/chart" uri="{C3380CC4-5D6E-409C-BE32-E72D297353CC}">
              <c16:uniqueId val="{00000005-FEC8-48BD-85CD-2BD7A81774C4}"/>
            </c:ext>
          </c:extLst>
        </c:ser>
        <c:ser>
          <c:idx val="6"/>
          <c:order val="6"/>
          <c:tx>
            <c:strRef>
              <c:f>'%表@グラフ'!$O$96</c:f>
              <c:strCache>
                <c:ptCount val="1"/>
                <c:pt idx="0">
                  <c:v>わからない</c:v>
                </c:pt>
              </c:strCache>
            </c:strRef>
          </c:tx>
          <c:spPr>
            <a:solidFill>
              <a:schemeClr val="accent1">
                <a:lumMod val="60000"/>
              </a:schemeClr>
            </a:solidFill>
            <a:ln>
              <a:noFill/>
            </a:ln>
            <a:effectLst/>
          </c:spPr>
          <c:invertIfNegative val="0"/>
          <c:dLbls>
            <c:dLbl>
              <c:idx val="9"/>
              <c:layout>
                <c:manualLayout>
                  <c:x val="2.1730943203356625E-3"/>
                  <c:y val="2.05789333964909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A4-4E16-A5D3-C31B38C8C90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'%表@グラフ'!$B$98:$B$107</c:f>
              <c:strCache>
                <c:ptCount val="10"/>
                <c:pt idx="0">
                  <c:v>全体(n=1504)</c:v>
                </c:pt>
                <c:pt idx="1">
                  <c:v>男性(n=713)</c:v>
                </c:pt>
                <c:pt idx="2">
                  <c:v>女性(n=766)</c:v>
                </c:pt>
                <c:pt idx="3">
                  <c:v>回答しない(n=25)</c:v>
                </c:pt>
                <c:pt idx="4">
                  <c:v>18歳 - 20代(n=196)</c:v>
                </c:pt>
                <c:pt idx="5">
                  <c:v>30代(n=247)</c:v>
                </c:pt>
                <c:pt idx="6">
                  <c:v>40代(n=258)</c:v>
                </c:pt>
                <c:pt idx="7">
                  <c:v>50代(n=258)</c:v>
                </c:pt>
                <c:pt idx="8">
                  <c:v>60代(n=275)</c:v>
                </c:pt>
                <c:pt idx="9">
                  <c:v>70代以上(n=270)</c:v>
                </c:pt>
              </c:strCache>
            </c:strRef>
          </c:cat>
          <c:val>
            <c:numRef>
              <c:f>'%表@グラフ'!$O$98:$O$107</c:f>
              <c:numCache>
                <c:formatCode>0.0</c:formatCode>
                <c:ptCount val="10"/>
                <c:pt idx="0">
                  <c:v>5.8510638297872344</c:v>
                </c:pt>
                <c:pt idx="1">
                  <c:v>4.4880785413744739</c:v>
                </c:pt>
                <c:pt idx="2">
                  <c:v>6.5274151436031334</c:v>
                </c:pt>
                <c:pt idx="3">
                  <c:v>24</c:v>
                </c:pt>
                <c:pt idx="4">
                  <c:v>6.6326530612244907</c:v>
                </c:pt>
                <c:pt idx="5">
                  <c:v>6.8825910931174086</c:v>
                </c:pt>
                <c:pt idx="6">
                  <c:v>6.2015503875968996</c:v>
                </c:pt>
                <c:pt idx="7">
                  <c:v>4.6511627906976747</c:v>
                </c:pt>
                <c:pt idx="8">
                  <c:v>3.6363636363636367</c:v>
                </c:pt>
                <c:pt idx="9">
                  <c:v>7.4074074074074074</c:v>
                </c:pt>
              </c:numCache>
            </c:numRef>
          </c:val>
          <c:extLst>
            <c:ext xmlns:c16="http://schemas.microsoft.com/office/drawing/2014/chart" uri="{C3380CC4-5D6E-409C-BE32-E72D297353CC}">
              <c16:uniqueId val="{00000006-FEC8-48BD-85CD-2BD7A81774C4}"/>
            </c:ext>
          </c:extLst>
        </c:ser>
        <c:ser>
          <c:idx val="7"/>
          <c:order val="7"/>
          <c:tx>
            <c:strRef>
              <c:f>'%表@グラフ'!$P$96</c:f>
              <c:strCache>
                <c:ptCount val="1"/>
                <c:pt idx="0">
                  <c:v>この１年間に運動・スポーツはしなかった</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'%表@グラフ'!$B$98:$B$107</c:f>
              <c:strCache>
                <c:ptCount val="10"/>
                <c:pt idx="0">
                  <c:v>全体(n=1504)</c:v>
                </c:pt>
                <c:pt idx="1">
                  <c:v>男性(n=713)</c:v>
                </c:pt>
                <c:pt idx="2">
                  <c:v>女性(n=766)</c:v>
                </c:pt>
                <c:pt idx="3">
                  <c:v>回答しない(n=25)</c:v>
                </c:pt>
                <c:pt idx="4">
                  <c:v>18歳 - 20代(n=196)</c:v>
                </c:pt>
                <c:pt idx="5">
                  <c:v>30代(n=247)</c:v>
                </c:pt>
                <c:pt idx="6">
                  <c:v>40代(n=258)</c:v>
                </c:pt>
                <c:pt idx="7">
                  <c:v>50代(n=258)</c:v>
                </c:pt>
                <c:pt idx="8">
                  <c:v>60代(n=275)</c:v>
                </c:pt>
                <c:pt idx="9">
                  <c:v>70代以上(n=270)</c:v>
                </c:pt>
              </c:strCache>
            </c:strRef>
          </c:cat>
          <c:val>
            <c:numRef>
              <c:f>'%表@グラフ'!$P$98:$P$107</c:f>
              <c:numCache>
                <c:formatCode>0.0</c:formatCode>
                <c:ptCount val="10"/>
                <c:pt idx="0">
                  <c:v>16.888297872340427</c:v>
                </c:pt>
                <c:pt idx="1">
                  <c:v>14.305750350631135</c:v>
                </c:pt>
                <c:pt idx="2">
                  <c:v>19.321148825065272</c:v>
                </c:pt>
                <c:pt idx="3">
                  <c:v>16</c:v>
                </c:pt>
                <c:pt idx="4">
                  <c:v>17.857142857142858</c:v>
                </c:pt>
                <c:pt idx="5">
                  <c:v>16.599190283400809</c:v>
                </c:pt>
                <c:pt idx="6">
                  <c:v>20.930232558139533</c:v>
                </c:pt>
                <c:pt idx="7">
                  <c:v>19.767441860465116</c:v>
                </c:pt>
                <c:pt idx="8">
                  <c:v>17.454545454545453</c:v>
                </c:pt>
                <c:pt idx="9">
                  <c:v>9.2592592592592595</c:v>
                </c:pt>
              </c:numCache>
            </c:numRef>
          </c:val>
          <c:extLst>
            <c:ext xmlns:c16="http://schemas.microsoft.com/office/drawing/2014/chart" uri="{C3380CC4-5D6E-409C-BE32-E72D297353CC}">
              <c16:uniqueId val="{00000007-FEC8-48BD-85CD-2BD7A81774C4}"/>
            </c:ext>
          </c:extLst>
        </c:ser>
        <c:dLbls>
          <c:dLblPos val="ctr"/>
          <c:showLegendKey val="0"/>
          <c:showVal val="1"/>
          <c:showCatName val="0"/>
          <c:showSerName val="0"/>
          <c:showPercent val="0"/>
          <c:showBubbleSize val="0"/>
        </c:dLbls>
        <c:gapWidth val="150"/>
        <c:overlap val="100"/>
        <c:axId val="260160128"/>
        <c:axId val="260247936"/>
      </c:barChart>
      <c:catAx>
        <c:axId val="260160128"/>
        <c:scaling>
          <c:orientation val="maxMin"/>
        </c:scaling>
        <c:delete val="1"/>
        <c:axPos val="l"/>
        <c:numFmt formatCode="General" sourceLinked="0"/>
        <c:majorTickMark val="out"/>
        <c:minorTickMark val="none"/>
        <c:tickLblPos val="nextTo"/>
        <c:crossAx val="260247936"/>
        <c:crosses val="autoZero"/>
        <c:auto val="1"/>
        <c:lblAlgn val="ctr"/>
        <c:lblOffset val="100"/>
        <c:noMultiLvlLbl val="0"/>
      </c:catAx>
      <c:valAx>
        <c:axId val="260247936"/>
        <c:scaling>
          <c:orientation val="minMax"/>
        </c:scaling>
        <c:delete val="0"/>
        <c:axPos val="t"/>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260160128"/>
        <c:crosses val="autoZero"/>
        <c:crossBetween val="between"/>
      </c:valAx>
      <c:spPr>
        <a:noFill/>
        <a:ln>
          <a:noFill/>
        </a:ln>
        <a:effectLst/>
      </c:spPr>
    </c:plotArea>
    <c:legend>
      <c:legendPos val="t"/>
      <c:layout>
        <c:manualLayout>
          <c:xMode val="edge"/>
          <c:yMode val="edge"/>
          <c:x val="0"/>
          <c:y val="6.2667661300110061E-2"/>
          <c:w val="0.99924208468252984"/>
          <c:h val="0.1264506233547744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prstDash val="solid"/>
    </a:ln>
    <a:effectLst/>
  </c:spPr>
  <c:txPr>
    <a:bodyPr/>
    <a:lstStyle/>
    <a:p>
      <a:pPr>
        <a:defRPr sz="800"/>
      </a:pPr>
      <a:endParaRPr lang="ja-JP"/>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799238797604363E-2"/>
          <c:y val="0.26849400918187566"/>
          <c:w val="0.9228111088757095"/>
          <c:h val="0.65869050508685956"/>
        </c:manualLayout>
      </c:layout>
      <c:barChart>
        <c:barDir val="bar"/>
        <c:grouping val="percentStacked"/>
        <c:varyColors val="0"/>
        <c:ser>
          <c:idx val="0"/>
          <c:order val="0"/>
          <c:tx>
            <c:strRef>
              <c:f>'%表@グラフ'!$I$18</c:f>
              <c:strCache>
                <c:ptCount val="1"/>
                <c:pt idx="0">
                  <c:v>週に3日以上(年151日以上)</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'%表@グラフ'!$B$20:$B$27</c:f>
              <c:strCache>
                <c:ptCount val="8"/>
                <c:pt idx="0">
                  <c:v>全体(n=1504)</c:v>
                </c:pt>
                <c:pt idx="1">
                  <c:v>一人暮らし(n=205)</c:v>
                </c:pt>
                <c:pt idx="2">
                  <c:v>親と同居（未婚）(n=283)</c:v>
                </c:pt>
                <c:pt idx="3">
                  <c:v>夫婦のみ(n=430)</c:v>
                </c:pt>
                <c:pt idx="4">
                  <c:v>夫婦と子供(n=393)</c:v>
                </c:pt>
                <c:pt idx="5">
                  <c:v>２世帯以上同居（例：夫婦世帯と親世帯の同居等）(n=109)</c:v>
                </c:pt>
                <c:pt idx="6">
                  <c:v>答えたくない(n=46)</c:v>
                </c:pt>
                <c:pt idx="7">
                  <c:v>その他(n=38)</c:v>
                </c:pt>
              </c:strCache>
            </c:strRef>
          </c:cat>
          <c:val>
            <c:numRef>
              <c:f>'%表@グラフ'!$I$20:$I$27</c:f>
              <c:numCache>
                <c:formatCode>0.0</c:formatCode>
                <c:ptCount val="8"/>
                <c:pt idx="0">
                  <c:v>24.933510638297872</c:v>
                </c:pt>
                <c:pt idx="1">
                  <c:v>27.804878048780488</c:v>
                </c:pt>
                <c:pt idx="2">
                  <c:v>21.201413427561835</c:v>
                </c:pt>
                <c:pt idx="3">
                  <c:v>34.186046511627907</c:v>
                </c:pt>
                <c:pt idx="4">
                  <c:v>17.811704834605596</c:v>
                </c:pt>
                <c:pt idx="5">
                  <c:v>23.853211009174313</c:v>
                </c:pt>
                <c:pt idx="6">
                  <c:v>17.391304347826086</c:v>
                </c:pt>
                <c:pt idx="7">
                  <c:v>18.421052631578949</c:v>
                </c:pt>
              </c:numCache>
            </c:numRef>
          </c:val>
          <c:extLst>
            <c:ext xmlns:c16="http://schemas.microsoft.com/office/drawing/2014/chart" uri="{C3380CC4-5D6E-409C-BE32-E72D297353CC}">
              <c16:uniqueId val="{00000000-FEC8-48BD-85CD-2BD7A81774C4}"/>
            </c:ext>
          </c:extLst>
        </c:ser>
        <c:ser>
          <c:idx val="1"/>
          <c:order val="1"/>
          <c:tx>
            <c:strRef>
              <c:f>'%表@グラフ'!$J$18</c:f>
              <c:strCache>
                <c:ptCount val="1"/>
                <c:pt idx="0">
                  <c:v>週に2日(年101～150日)</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'%表@グラフ'!$B$20:$B$27</c:f>
              <c:strCache>
                <c:ptCount val="8"/>
                <c:pt idx="0">
                  <c:v>全体(n=1504)</c:v>
                </c:pt>
                <c:pt idx="1">
                  <c:v>一人暮らし(n=205)</c:v>
                </c:pt>
                <c:pt idx="2">
                  <c:v>親と同居（未婚）(n=283)</c:v>
                </c:pt>
                <c:pt idx="3">
                  <c:v>夫婦のみ(n=430)</c:v>
                </c:pt>
                <c:pt idx="4">
                  <c:v>夫婦と子供(n=393)</c:v>
                </c:pt>
                <c:pt idx="5">
                  <c:v>２世帯以上同居（例：夫婦世帯と親世帯の同居等）(n=109)</c:v>
                </c:pt>
                <c:pt idx="6">
                  <c:v>答えたくない(n=46)</c:v>
                </c:pt>
                <c:pt idx="7">
                  <c:v>その他(n=38)</c:v>
                </c:pt>
              </c:strCache>
            </c:strRef>
          </c:cat>
          <c:val>
            <c:numRef>
              <c:f>'%表@グラフ'!$J$20:$J$27</c:f>
              <c:numCache>
                <c:formatCode>0.0</c:formatCode>
                <c:ptCount val="8"/>
                <c:pt idx="0">
                  <c:v>13.696808510638297</c:v>
                </c:pt>
                <c:pt idx="1">
                  <c:v>16.097560975609756</c:v>
                </c:pt>
                <c:pt idx="2">
                  <c:v>10.247349823321555</c:v>
                </c:pt>
                <c:pt idx="3">
                  <c:v>15.11627906976744</c:v>
                </c:pt>
                <c:pt idx="4">
                  <c:v>13.231552162849871</c:v>
                </c:pt>
                <c:pt idx="5">
                  <c:v>11.926605504587156</c:v>
                </c:pt>
                <c:pt idx="6">
                  <c:v>13.043478260869565</c:v>
                </c:pt>
                <c:pt idx="7">
                  <c:v>21.052631578947366</c:v>
                </c:pt>
              </c:numCache>
            </c:numRef>
          </c:val>
          <c:extLst>
            <c:ext xmlns:c16="http://schemas.microsoft.com/office/drawing/2014/chart" uri="{C3380CC4-5D6E-409C-BE32-E72D297353CC}">
              <c16:uniqueId val="{00000001-FEC8-48BD-85CD-2BD7A81774C4}"/>
            </c:ext>
          </c:extLst>
        </c:ser>
        <c:ser>
          <c:idx val="2"/>
          <c:order val="2"/>
          <c:tx>
            <c:strRef>
              <c:f>'%表@グラフ'!$K$18</c:f>
              <c:strCache>
                <c:ptCount val="1"/>
                <c:pt idx="0">
                  <c:v>週に1日(年51～100日)</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'%表@グラフ'!$B$20:$B$27</c:f>
              <c:strCache>
                <c:ptCount val="8"/>
                <c:pt idx="0">
                  <c:v>全体(n=1504)</c:v>
                </c:pt>
                <c:pt idx="1">
                  <c:v>一人暮らし(n=205)</c:v>
                </c:pt>
                <c:pt idx="2">
                  <c:v>親と同居（未婚）(n=283)</c:v>
                </c:pt>
                <c:pt idx="3">
                  <c:v>夫婦のみ(n=430)</c:v>
                </c:pt>
                <c:pt idx="4">
                  <c:v>夫婦と子供(n=393)</c:v>
                </c:pt>
                <c:pt idx="5">
                  <c:v>２世帯以上同居（例：夫婦世帯と親世帯の同居等）(n=109)</c:v>
                </c:pt>
                <c:pt idx="6">
                  <c:v>答えたくない(n=46)</c:v>
                </c:pt>
                <c:pt idx="7">
                  <c:v>その他(n=38)</c:v>
                </c:pt>
              </c:strCache>
            </c:strRef>
          </c:cat>
          <c:val>
            <c:numRef>
              <c:f>'%表@グラフ'!$K$20:$K$27</c:f>
              <c:numCache>
                <c:formatCode>0.0</c:formatCode>
                <c:ptCount val="8"/>
                <c:pt idx="0">
                  <c:v>13.829787234042554</c:v>
                </c:pt>
                <c:pt idx="1">
                  <c:v>11.219512195121951</c:v>
                </c:pt>
                <c:pt idx="2">
                  <c:v>14.840989399293285</c:v>
                </c:pt>
                <c:pt idx="3">
                  <c:v>12.558139534883722</c:v>
                </c:pt>
                <c:pt idx="4">
                  <c:v>15.776081424936386</c:v>
                </c:pt>
                <c:pt idx="5">
                  <c:v>12.844036697247706</c:v>
                </c:pt>
                <c:pt idx="6">
                  <c:v>10.869565217391305</c:v>
                </c:pt>
                <c:pt idx="7">
                  <c:v>21.052631578947366</c:v>
                </c:pt>
              </c:numCache>
            </c:numRef>
          </c:val>
          <c:extLst>
            <c:ext xmlns:c16="http://schemas.microsoft.com/office/drawing/2014/chart" uri="{C3380CC4-5D6E-409C-BE32-E72D297353CC}">
              <c16:uniqueId val="{00000002-FEC8-48BD-85CD-2BD7A81774C4}"/>
            </c:ext>
          </c:extLst>
        </c:ser>
        <c:ser>
          <c:idx val="3"/>
          <c:order val="3"/>
          <c:tx>
            <c:strRef>
              <c:f>'%表@グラフ'!$L$18</c:f>
              <c:strCache>
                <c:ptCount val="1"/>
                <c:pt idx="0">
                  <c:v>月に1～3日(年12～50日)</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'%表@グラフ'!$B$20:$B$27</c:f>
              <c:strCache>
                <c:ptCount val="8"/>
                <c:pt idx="0">
                  <c:v>全体(n=1504)</c:v>
                </c:pt>
                <c:pt idx="1">
                  <c:v>一人暮らし(n=205)</c:v>
                </c:pt>
                <c:pt idx="2">
                  <c:v>親と同居（未婚）(n=283)</c:v>
                </c:pt>
                <c:pt idx="3">
                  <c:v>夫婦のみ(n=430)</c:v>
                </c:pt>
                <c:pt idx="4">
                  <c:v>夫婦と子供(n=393)</c:v>
                </c:pt>
                <c:pt idx="5">
                  <c:v>２世帯以上同居（例：夫婦世帯と親世帯の同居等）(n=109)</c:v>
                </c:pt>
                <c:pt idx="6">
                  <c:v>答えたくない(n=46)</c:v>
                </c:pt>
                <c:pt idx="7">
                  <c:v>その他(n=38)</c:v>
                </c:pt>
              </c:strCache>
            </c:strRef>
          </c:cat>
          <c:val>
            <c:numRef>
              <c:f>'%表@グラフ'!$L$20:$L$27</c:f>
              <c:numCache>
                <c:formatCode>0.0</c:formatCode>
                <c:ptCount val="8"/>
                <c:pt idx="0">
                  <c:v>13.164893617021276</c:v>
                </c:pt>
                <c:pt idx="1">
                  <c:v>10.24390243902439</c:v>
                </c:pt>
                <c:pt idx="2">
                  <c:v>15.547703180212014</c:v>
                </c:pt>
                <c:pt idx="3">
                  <c:v>11.627906976744187</c:v>
                </c:pt>
                <c:pt idx="4">
                  <c:v>14.249363867684478</c:v>
                </c:pt>
                <c:pt idx="5">
                  <c:v>17.431192660550458</c:v>
                </c:pt>
                <c:pt idx="6">
                  <c:v>13.043478260869565</c:v>
                </c:pt>
                <c:pt idx="7">
                  <c:v>5.2631578947368425</c:v>
                </c:pt>
              </c:numCache>
            </c:numRef>
          </c:val>
          <c:extLst>
            <c:ext xmlns:c16="http://schemas.microsoft.com/office/drawing/2014/chart" uri="{C3380CC4-5D6E-409C-BE32-E72D297353CC}">
              <c16:uniqueId val="{00000003-FEC8-48BD-85CD-2BD7A81774C4}"/>
            </c:ext>
          </c:extLst>
        </c:ser>
        <c:ser>
          <c:idx val="4"/>
          <c:order val="4"/>
          <c:tx>
            <c:strRef>
              <c:f>'%表@グラフ'!$M$18</c:f>
              <c:strCache>
                <c:ptCount val="1"/>
                <c:pt idx="0">
                  <c:v>3か月に1～3日(年4～11日)</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'%表@グラフ'!$B$20:$B$27</c:f>
              <c:strCache>
                <c:ptCount val="8"/>
                <c:pt idx="0">
                  <c:v>全体(n=1504)</c:v>
                </c:pt>
                <c:pt idx="1">
                  <c:v>一人暮らし(n=205)</c:v>
                </c:pt>
                <c:pt idx="2">
                  <c:v>親と同居（未婚）(n=283)</c:v>
                </c:pt>
                <c:pt idx="3">
                  <c:v>夫婦のみ(n=430)</c:v>
                </c:pt>
                <c:pt idx="4">
                  <c:v>夫婦と子供(n=393)</c:v>
                </c:pt>
                <c:pt idx="5">
                  <c:v>２世帯以上同居（例：夫婦世帯と親世帯の同居等）(n=109)</c:v>
                </c:pt>
                <c:pt idx="6">
                  <c:v>答えたくない(n=46)</c:v>
                </c:pt>
                <c:pt idx="7">
                  <c:v>その他(n=38)</c:v>
                </c:pt>
              </c:strCache>
            </c:strRef>
          </c:cat>
          <c:val>
            <c:numRef>
              <c:f>'%表@グラフ'!$M$20:$M$27</c:f>
              <c:numCache>
                <c:formatCode>0.0</c:formatCode>
                <c:ptCount val="8"/>
                <c:pt idx="0">
                  <c:v>7.1808510638297882</c:v>
                </c:pt>
                <c:pt idx="1">
                  <c:v>5.8536585365853666</c:v>
                </c:pt>
                <c:pt idx="2">
                  <c:v>4.2402826855123674</c:v>
                </c:pt>
                <c:pt idx="3">
                  <c:v>6.5116279069767451</c:v>
                </c:pt>
                <c:pt idx="4">
                  <c:v>10.178117048346055</c:v>
                </c:pt>
                <c:pt idx="5">
                  <c:v>9.1743119266055047</c:v>
                </c:pt>
                <c:pt idx="6">
                  <c:v>6.5217391304347831</c:v>
                </c:pt>
                <c:pt idx="7">
                  <c:v>7.8947368421052628</c:v>
                </c:pt>
              </c:numCache>
            </c:numRef>
          </c:val>
          <c:extLst>
            <c:ext xmlns:c16="http://schemas.microsoft.com/office/drawing/2014/chart" uri="{C3380CC4-5D6E-409C-BE32-E72D297353CC}">
              <c16:uniqueId val="{00000004-FEC8-48BD-85CD-2BD7A81774C4}"/>
            </c:ext>
          </c:extLst>
        </c:ser>
        <c:ser>
          <c:idx val="5"/>
          <c:order val="5"/>
          <c:tx>
            <c:strRef>
              <c:f>'%表@グラフ'!$N$18</c:f>
              <c:strCache>
                <c:ptCount val="1"/>
                <c:pt idx="0">
                  <c:v>年に1～3日</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'%表@グラフ'!$B$20:$B$27</c:f>
              <c:strCache>
                <c:ptCount val="8"/>
                <c:pt idx="0">
                  <c:v>全体(n=1504)</c:v>
                </c:pt>
                <c:pt idx="1">
                  <c:v>一人暮らし(n=205)</c:v>
                </c:pt>
                <c:pt idx="2">
                  <c:v>親と同居（未婚）(n=283)</c:v>
                </c:pt>
                <c:pt idx="3">
                  <c:v>夫婦のみ(n=430)</c:v>
                </c:pt>
                <c:pt idx="4">
                  <c:v>夫婦と子供(n=393)</c:v>
                </c:pt>
                <c:pt idx="5">
                  <c:v>２世帯以上同居（例：夫婦世帯と親世帯の同居等）(n=109)</c:v>
                </c:pt>
                <c:pt idx="6">
                  <c:v>答えたくない(n=46)</c:v>
                </c:pt>
                <c:pt idx="7">
                  <c:v>その他(n=38)</c:v>
                </c:pt>
              </c:strCache>
            </c:strRef>
          </c:cat>
          <c:val>
            <c:numRef>
              <c:f>'%表@グラフ'!$N$20:$N$27</c:f>
              <c:numCache>
                <c:formatCode>0.0</c:formatCode>
                <c:ptCount val="8"/>
                <c:pt idx="0">
                  <c:v>4.4547872340425529</c:v>
                </c:pt>
                <c:pt idx="1">
                  <c:v>6.3414634146341466</c:v>
                </c:pt>
                <c:pt idx="2">
                  <c:v>4.9469964664310959</c:v>
                </c:pt>
                <c:pt idx="3">
                  <c:v>3.2558139534883725</c:v>
                </c:pt>
                <c:pt idx="4">
                  <c:v>4.8346055979643765</c:v>
                </c:pt>
                <c:pt idx="5">
                  <c:v>1.834862385321101</c:v>
                </c:pt>
                <c:pt idx="6">
                  <c:v>8.695652173913043</c:v>
                </c:pt>
                <c:pt idx="7">
                  <c:v>2.6315789473684212</c:v>
                </c:pt>
              </c:numCache>
            </c:numRef>
          </c:val>
          <c:extLst>
            <c:ext xmlns:c16="http://schemas.microsoft.com/office/drawing/2014/chart" uri="{C3380CC4-5D6E-409C-BE32-E72D297353CC}">
              <c16:uniqueId val="{00000005-FEC8-48BD-85CD-2BD7A81774C4}"/>
            </c:ext>
          </c:extLst>
        </c:ser>
        <c:ser>
          <c:idx val="6"/>
          <c:order val="6"/>
          <c:tx>
            <c:strRef>
              <c:f>'%表@グラフ'!$O$18</c:f>
              <c:strCache>
                <c:ptCount val="1"/>
                <c:pt idx="0">
                  <c:v>わからない</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'%表@グラフ'!$B$20:$B$27</c:f>
              <c:strCache>
                <c:ptCount val="8"/>
                <c:pt idx="0">
                  <c:v>全体(n=1504)</c:v>
                </c:pt>
                <c:pt idx="1">
                  <c:v>一人暮らし(n=205)</c:v>
                </c:pt>
                <c:pt idx="2">
                  <c:v>親と同居（未婚）(n=283)</c:v>
                </c:pt>
                <c:pt idx="3">
                  <c:v>夫婦のみ(n=430)</c:v>
                </c:pt>
                <c:pt idx="4">
                  <c:v>夫婦と子供(n=393)</c:v>
                </c:pt>
                <c:pt idx="5">
                  <c:v>２世帯以上同居（例：夫婦世帯と親世帯の同居等）(n=109)</c:v>
                </c:pt>
                <c:pt idx="6">
                  <c:v>答えたくない(n=46)</c:v>
                </c:pt>
                <c:pt idx="7">
                  <c:v>その他(n=38)</c:v>
                </c:pt>
              </c:strCache>
            </c:strRef>
          </c:cat>
          <c:val>
            <c:numRef>
              <c:f>'%表@グラフ'!$O$20:$O$27</c:f>
              <c:numCache>
                <c:formatCode>0.0</c:formatCode>
                <c:ptCount val="8"/>
                <c:pt idx="0">
                  <c:v>5.8510638297872344</c:v>
                </c:pt>
                <c:pt idx="1">
                  <c:v>4.3902439024390238</c:v>
                </c:pt>
                <c:pt idx="2">
                  <c:v>5.6537102473498235</c:v>
                </c:pt>
                <c:pt idx="3">
                  <c:v>5.5813953488372086</c:v>
                </c:pt>
                <c:pt idx="4">
                  <c:v>6.8702290076335881</c:v>
                </c:pt>
                <c:pt idx="5">
                  <c:v>4.5871559633027532</c:v>
                </c:pt>
                <c:pt idx="6">
                  <c:v>10.869565217391305</c:v>
                </c:pt>
                <c:pt idx="7">
                  <c:v>5.2631578947368425</c:v>
                </c:pt>
              </c:numCache>
            </c:numRef>
          </c:val>
          <c:extLst>
            <c:ext xmlns:c16="http://schemas.microsoft.com/office/drawing/2014/chart" uri="{C3380CC4-5D6E-409C-BE32-E72D297353CC}">
              <c16:uniqueId val="{00000006-FEC8-48BD-85CD-2BD7A81774C4}"/>
            </c:ext>
          </c:extLst>
        </c:ser>
        <c:ser>
          <c:idx val="7"/>
          <c:order val="7"/>
          <c:tx>
            <c:strRef>
              <c:f>'%表@グラフ'!$P$18</c:f>
              <c:strCache>
                <c:ptCount val="1"/>
                <c:pt idx="0">
                  <c:v>この１年間に運動・スポーツはしなかった</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'%表@グラフ'!$B$20:$B$27</c:f>
              <c:strCache>
                <c:ptCount val="8"/>
                <c:pt idx="0">
                  <c:v>全体(n=1504)</c:v>
                </c:pt>
                <c:pt idx="1">
                  <c:v>一人暮らし(n=205)</c:v>
                </c:pt>
                <c:pt idx="2">
                  <c:v>親と同居（未婚）(n=283)</c:v>
                </c:pt>
                <c:pt idx="3">
                  <c:v>夫婦のみ(n=430)</c:v>
                </c:pt>
                <c:pt idx="4">
                  <c:v>夫婦と子供(n=393)</c:v>
                </c:pt>
                <c:pt idx="5">
                  <c:v>２世帯以上同居（例：夫婦世帯と親世帯の同居等）(n=109)</c:v>
                </c:pt>
                <c:pt idx="6">
                  <c:v>答えたくない(n=46)</c:v>
                </c:pt>
                <c:pt idx="7">
                  <c:v>その他(n=38)</c:v>
                </c:pt>
              </c:strCache>
            </c:strRef>
          </c:cat>
          <c:val>
            <c:numRef>
              <c:f>'%表@グラフ'!$P$20:$P$27</c:f>
              <c:numCache>
                <c:formatCode>0.0</c:formatCode>
                <c:ptCount val="8"/>
                <c:pt idx="0">
                  <c:v>16.888297872340427</c:v>
                </c:pt>
                <c:pt idx="1">
                  <c:v>18.048780487804876</c:v>
                </c:pt>
                <c:pt idx="2">
                  <c:v>23.32155477031802</c:v>
                </c:pt>
                <c:pt idx="3">
                  <c:v>11.162790697674417</c:v>
                </c:pt>
                <c:pt idx="4">
                  <c:v>17.048346055979643</c:v>
                </c:pt>
                <c:pt idx="5">
                  <c:v>18.348623853211009</c:v>
                </c:pt>
                <c:pt idx="6">
                  <c:v>19.565217391304348</c:v>
                </c:pt>
                <c:pt idx="7">
                  <c:v>18.421052631578949</c:v>
                </c:pt>
              </c:numCache>
            </c:numRef>
          </c:val>
          <c:extLst>
            <c:ext xmlns:c16="http://schemas.microsoft.com/office/drawing/2014/chart" uri="{C3380CC4-5D6E-409C-BE32-E72D297353CC}">
              <c16:uniqueId val="{00000007-FEC8-48BD-85CD-2BD7A81774C4}"/>
            </c:ext>
          </c:extLst>
        </c:ser>
        <c:dLbls>
          <c:dLblPos val="ctr"/>
          <c:showLegendKey val="0"/>
          <c:showVal val="1"/>
          <c:showCatName val="0"/>
          <c:showSerName val="0"/>
          <c:showPercent val="0"/>
          <c:showBubbleSize val="0"/>
        </c:dLbls>
        <c:gapWidth val="150"/>
        <c:overlap val="100"/>
        <c:axId val="260160128"/>
        <c:axId val="260247936"/>
      </c:barChart>
      <c:catAx>
        <c:axId val="260160128"/>
        <c:scaling>
          <c:orientation val="maxMin"/>
        </c:scaling>
        <c:delete val="1"/>
        <c:axPos val="l"/>
        <c:numFmt formatCode="General" sourceLinked="0"/>
        <c:majorTickMark val="out"/>
        <c:minorTickMark val="none"/>
        <c:tickLblPos val="nextTo"/>
        <c:crossAx val="260247936"/>
        <c:crosses val="autoZero"/>
        <c:auto val="1"/>
        <c:lblAlgn val="ctr"/>
        <c:lblOffset val="100"/>
        <c:noMultiLvlLbl val="0"/>
      </c:catAx>
      <c:valAx>
        <c:axId val="260247936"/>
        <c:scaling>
          <c:orientation val="minMax"/>
        </c:scaling>
        <c:delete val="0"/>
        <c:axPos val="t"/>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260160128"/>
        <c:crosses val="autoZero"/>
        <c:crossBetween val="between"/>
      </c:valAx>
      <c:spPr>
        <a:noFill/>
        <a:ln>
          <a:noFill/>
        </a:ln>
        <a:effectLst/>
      </c:spPr>
    </c:plotArea>
    <c:legend>
      <c:legendPos val="t"/>
      <c:layout>
        <c:manualLayout>
          <c:xMode val="edge"/>
          <c:yMode val="edge"/>
          <c:x val="0"/>
          <c:y val="3.5993284159095591E-2"/>
          <c:w val="0.99924208468252984"/>
          <c:h val="0.1531248482175323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prstDash val="solid"/>
    </a:ln>
    <a:effectLst/>
  </c:spPr>
  <c:txPr>
    <a:bodyPr/>
    <a:lstStyle/>
    <a:p>
      <a:pPr>
        <a:defRPr sz="800"/>
      </a:pPr>
      <a:endParaRPr lang="ja-JP"/>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7037037037036"/>
          <c:y val="0.21243055555555559"/>
          <c:w val="0.5186574074074074"/>
          <c:h val="0.77798611111111116"/>
        </c:manualLayout>
      </c:layout>
      <c:pie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6-10F6-4E95-8596-AB9186DEF507}"/>
              </c:ext>
            </c:extLst>
          </c:dPt>
          <c:dPt>
            <c:idx val="1"/>
            <c:bubble3D val="0"/>
            <c:spPr>
              <a:solidFill>
                <a:schemeClr val="accent2"/>
              </a:solidFill>
              <a:ln>
                <a:noFill/>
              </a:ln>
              <a:effectLst/>
            </c:spPr>
            <c:extLst>
              <c:ext xmlns:c16="http://schemas.microsoft.com/office/drawing/2014/chart" uri="{C3380CC4-5D6E-409C-BE32-E72D297353CC}">
                <c16:uniqueId val="{00000002-10F6-4E95-8596-AB9186DEF507}"/>
              </c:ext>
            </c:extLst>
          </c:dPt>
          <c:dPt>
            <c:idx val="2"/>
            <c:bubble3D val="0"/>
            <c:spPr>
              <a:solidFill>
                <a:schemeClr val="accent3"/>
              </a:solidFill>
              <a:ln>
                <a:noFill/>
              </a:ln>
              <a:effectLst/>
            </c:spPr>
            <c:extLst>
              <c:ext xmlns:c16="http://schemas.microsoft.com/office/drawing/2014/chart" uri="{C3380CC4-5D6E-409C-BE32-E72D297353CC}">
                <c16:uniqueId val="{00000001-10F6-4E95-8596-AB9186DEF507}"/>
              </c:ext>
            </c:extLst>
          </c:dPt>
          <c:dPt>
            <c:idx val="3"/>
            <c:bubble3D val="0"/>
            <c:spPr>
              <a:solidFill>
                <a:schemeClr val="accent4"/>
              </a:solidFill>
              <a:ln>
                <a:noFill/>
              </a:ln>
              <a:effectLst/>
            </c:spPr>
            <c:extLst>
              <c:ext xmlns:c16="http://schemas.microsoft.com/office/drawing/2014/chart" uri="{C3380CC4-5D6E-409C-BE32-E72D297353CC}">
                <c16:uniqueId val="{00000003-10F6-4E95-8596-AB9186DEF507}"/>
              </c:ext>
            </c:extLst>
          </c:dPt>
          <c:dPt>
            <c:idx val="4"/>
            <c:bubble3D val="0"/>
            <c:spPr>
              <a:solidFill>
                <a:schemeClr val="accent5"/>
              </a:solidFill>
              <a:ln>
                <a:noFill/>
              </a:ln>
              <a:effectLst/>
            </c:spPr>
            <c:extLst>
              <c:ext xmlns:c16="http://schemas.microsoft.com/office/drawing/2014/chart" uri="{C3380CC4-5D6E-409C-BE32-E72D297353CC}">
                <c16:uniqueId val="{00000004-10F6-4E95-8596-AB9186DEF507}"/>
              </c:ext>
            </c:extLst>
          </c:dPt>
          <c:dPt>
            <c:idx val="5"/>
            <c:bubble3D val="0"/>
            <c:spPr>
              <a:solidFill>
                <a:schemeClr val="accent6"/>
              </a:solidFill>
              <a:ln>
                <a:noFill/>
              </a:ln>
              <a:effectLst/>
            </c:spPr>
            <c:extLst>
              <c:ext xmlns:c16="http://schemas.microsoft.com/office/drawing/2014/chart" uri="{C3380CC4-5D6E-409C-BE32-E72D297353CC}">
                <c16:uniqueId val="{00000005-10F6-4E95-8596-AB9186DEF507}"/>
              </c:ext>
            </c:extLst>
          </c:dPt>
          <c:dLbls>
            <c:dLbl>
              <c:idx val="0"/>
              <c:layout>
                <c:manualLayout>
                  <c:x val="-7.8199074074074074E-2"/>
                  <c:y val="0.1813173202614378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10F6-4E95-8596-AB9186DEF507}"/>
                </c:ext>
              </c:extLst>
            </c:dLbl>
            <c:dLbl>
              <c:idx val="1"/>
              <c:layout>
                <c:manualLayout>
                  <c:x val="-0.20167129629629635"/>
                  <c:y val="-0.13644215686274516"/>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124833333333335"/>
                      <c:h val="0.19747254901960784"/>
                    </c:manualLayout>
                  </c15:layout>
                </c:ext>
                <c:ext xmlns:c16="http://schemas.microsoft.com/office/drawing/2014/chart" uri="{C3380CC4-5D6E-409C-BE32-E72D297353CC}">
                  <c16:uniqueId val="{00000002-10F6-4E95-8596-AB9186DEF507}"/>
                </c:ext>
              </c:extLst>
            </c:dLbl>
            <c:dLbl>
              <c:idx val="2"/>
              <c:layout>
                <c:manualLayout>
                  <c:x val="7.9962962962962958E-2"/>
                  <c:y val="0.1830486928104574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10F6-4E95-8596-AB9186DEF507}"/>
                </c:ext>
              </c:extLst>
            </c:dLbl>
            <c:dLbl>
              <c:idx val="3"/>
              <c:layout>
                <c:manualLayout>
                  <c:x val="-1.4699074074074074E-2"/>
                  <c:y val="-4.04986111111111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10F6-4E95-8596-AB9186DEF507}"/>
                </c:ext>
              </c:extLst>
            </c:dLbl>
            <c:dLbl>
              <c:idx val="4"/>
              <c:layout>
                <c:manualLayout>
                  <c:x val="8.2314814814814813E-2"/>
                  <c:y val="-3.968750000000000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10F6-4E95-8596-AB9186DEF507}"/>
                </c:ext>
              </c:extLst>
            </c:dLbl>
            <c:dLbl>
              <c:idx val="5"/>
              <c:layout>
                <c:manualLayout>
                  <c:x val="9.701388888888883E-2"/>
                  <c:y val="0.1675694444444444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10F6-4E95-8596-AB9186DEF507}"/>
                </c:ext>
              </c:extLst>
            </c:dLbl>
            <c:numFmt formatCode="0.0&quot;%&quot;"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'N%表(実数+%表)@グラフ'!$B$248:$B$250</c:f>
              <c:strCache>
                <c:ptCount val="3"/>
                <c:pt idx="0">
                  <c:v>増えた</c:v>
                </c:pt>
                <c:pt idx="1">
                  <c:v>あまり変わらない・変わらない</c:v>
                </c:pt>
                <c:pt idx="2">
                  <c:v>減った</c:v>
                </c:pt>
              </c:strCache>
            </c:strRef>
          </c:cat>
          <c:val>
            <c:numRef>
              <c:f>'N%表(実数+%表)@グラフ'!$D$248:$D$250</c:f>
              <c:numCache>
                <c:formatCode>0.0</c:formatCode>
                <c:ptCount val="3"/>
                <c:pt idx="0">
                  <c:v>12.24</c:v>
                </c:pt>
                <c:pt idx="1">
                  <c:v>64</c:v>
                </c:pt>
                <c:pt idx="2">
                  <c:v>23.76</c:v>
                </c:pt>
              </c:numCache>
            </c:numRef>
          </c:val>
          <c:extLst>
            <c:ext xmlns:c16="http://schemas.microsoft.com/office/drawing/2014/chart" uri="{C3380CC4-5D6E-409C-BE32-E72D297353CC}">
              <c16:uniqueId val="{00000000-10F6-4E95-8596-AB9186DEF507}"/>
            </c:ext>
          </c:extLst>
        </c:ser>
        <c:dLbls>
          <c:showLegendKey val="0"/>
          <c:showVal val="0"/>
          <c:showCatName val="0"/>
          <c:showSerName val="0"/>
          <c:showPercent val="0"/>
          <c:showBubbleSize val="0"/>
          <c:showLeaderLines val="1"/>
        </c:dLbls>
        <c:firstSliceAng val="0"/>
      </c:pieChart>
      <c:spPr>
        <a:noFill/>
        <a:ln w="12700">
          <a:noFill/>
        </a:ln>
        <a:effectLst/>
      </c:spPr>
    </c:plotArea>
    <c:plotVisOnly val="1"/>
    <c:dispBlanksAs val="gap"/>
    <c:showDLblsOverMax val="0"/>
  </c:chart>
  <c:spPr>
    <a:noFill/>
    <a:ln w="9525" cap="flat" cmpd="sng" algn="ctr">
      <a:noFill/>
      <a:prstDash val="solid"/>
    </a:ln>
    <a:effectLst/>
  </c:spPr>
  <c:txPr>
    <a:bodyPr/>
    <a:lstStyle/>
    <a:p>
      <a:pPr>
        <a:defRPr sz="900">
          <a:latin typeface="+mn-ea"/>
          <a:ea typeface="+mn-ea"/>
        </a:defRPr>
      </a:pPr>
      <a:endParaRPr lang="ja-JP"/>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799238797604363E-2"/>
          <c:y val="0.17753325433835335"/>
          <c:w val="0.92530052804009133"/>
          <c:h val="0.74965121168106419"/>
        </c:manualLayout>
      </c:layout>
      <c:barChart>
        <c:barDir val="bar"/>
        <c:grouping val="percentStacked"/>
        <c:varyColors val="0"/>
        <c:ser>
          <c:idx val="0"/>
          <c:order val="0"/>
          <c:tx>
            <c:strRef>
              <c:f>'%表@グラフ'!$I$111</c:f>
              <c:strCache>
                <c:ptCount val="1"/>
                <c:pt idx="0">
                  <c:v>増えた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'%表@グラフ'!$M$113:$M$122</c:f>
              <c:strCache>
                <c:ptCount val="10"/>
                <c:pt idx="0">
                  <c:v>全体(n=1250)</c:v>
                </c:pt>
                <c:pt idx="1">
                  <c:v>男性(n=611)</c:v>
                </c:pt>
                <c:pt idx="2">
                  <c:v>女性(n=618)</c:v>
                </c:pt>
                <c:pt idx="3">
                  <c:v>回答しない(n=21)</c:v>
                </c:pt>
                <c:pt idx="4">
                  <c:v>18歳 - 20代(n=161)</c:v>
                </c:pt>
                <c:pt idx="5">
                  <c:v>30代(n=206)</c:v>
                </c:pt>
                <c:pt idx="6">
                  <c:v>40代(n=204)</c:v>
                </c:pt>
                <c:pt idx="7">
                  <c:v>50代(n=207)</c:v>
                </c:pt>
                <c:pt idx="8">
                  <c:v>60代(n=227)</c:v>
                </c:pt>
                <c:pt idx="9">
                  <c:v>70代以上(n=245)</c:v>
                </c:pt>
              </c:strCache>
            </c:strRef>
          </c:cat>
          <c:val>
            <c:numRef>
              <c:f>'%表@グラフ'!$I$113:$I$122</c:f>
              <c:numCache>
                <c:formatCode>0.0</c:formatCode>
                <c:ptCount val="10"/>
                <c:pt idx="0">
                  <c:v>12.24</c:v>
                </c:pt>
                <c:pt idx="1">
                  <c:v>12.111292962356792</c:v>
                </c:pt>
                <c:pt idx="2">
                  <c:v>12.135922330097086</c:v>
                </c:pt>
                <c:pt idx="3">
                  <c:v>19.047619047619047</c:v>
                </c:pt>
                <c:pt idx="4">
                  <c:v>24.22360248447205</c:v>
                </c:pt>
                <c:pt idx="5">
                  <c:v>16.019417475728154</c:v>
                </c:pt>
                <c:pt idx="6">
                  <c:v>13.725490196078432</c:v>
                </c:pt>
                <c:pt idx="7">
                  <c:v>9.1787439613526569</c:v>
                </c:pt>
                <c:pt idx="8">
                  <c:v>8.8105726872246688</c:v>
                </c:pt>
                <c:pt idx="9">
                  <c:v>5.7142857142857144</c:v>
                </c:pt>
              </c:numCache>
            </c:numRef>
          </c:val>
          <c:extLst>
            <c:ext xmlns:c16="http://schemas.microsoft.com/office/drawing/2014/chart" uri="{C3380CC4-5D6E-409C-BE32-E72D297353CC}">
              <c16:uniqueId val="{00000000-00D4-49DA-BBA5-DE246EFAD94C}"/>
            </c:ext>
          </c:extLst>
        </c:ser>
        <c:ser>
          <c:idx val="1"/>
          <c:order val="1"/>
          <c:tx>
            <c:strRef>
              <c:f>'%表@グラフ'!$J$111</c:f>
              <c:strCache>
                <c:ptCount val="1"/>
                <c:pt idx="0">
                  <c:v>あまり変わらない・変わらない</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'%表@グラフ'!$M$113:$M$122</c:f>
              <c:strCache>
                <c:ptCount val="10"/>
                <c:pt idx="0">
                  <c:v>全体(n=1250)</c:v>
                </c:pt>
                <c:pt idx="1">
                  <c:v>男性(n=611)</c:v>
                </c:pt>
                <c:pt idx="2">
                  <c:v>女性(n=618)</c:v>
                </c:pt>
                <c:pt idx="3">
                  <c:v>回答しない(n=21)</c:v>
                </c:pt>
                <c:pt idx="4">
                  <c:v>18歳 - 20代(n=161)</c:v>
                </c:pt>
                <c:pt idx="5">
                  <c:v>30代(n=206)</c:v>
                </c:pt>
                <c:pt idx="6">
                  <c:v>40代(n=204)</c:v>
                </c:pt>
                <c:pt idx="7">
                  <c:v>50代(n=207)</c:v>
                </c:pt>
                <c:pt idx="8">
                  <c:v>60代(n=227)</c:v>
                </c:pt>
                <c:pt idx="9">
                  <c:v>70代以上(n=245)</c:v>
                </c:pt>
              </c:strCache>
            </c:strRef>
          </c:cat>
          <c:val>
            <c:numRef>
              <c:f>'%表@グラフ'!$J$113:$J$122</c:f>
              <c:numCache>
                <c:formatCode>0.0</c:formatCode>
                <c:ptCount val="10"/>
                <c:pt idx="0">
                  <c:v>64</c:v>
                </c:pt>
                <c:pt idx="1">
                  <c:v>63.829787234042549</c:v>
                </c:pt>
                <c:pt idx="2">
                  <c:v>64.886731391585755</c:v>
                </c:pt>
                <c:pt idx="3">
                  <c:v>42.857142857142861</c:v>
                </c:pt>
                <c:pt idx="4">
                  <c:v>52.173913043478258</c:v>
                </c:pt>
                <c:pt idx="5">
                  <c:v>58.737864077669904</c:v>
                </c:pt>
                <c:pt idx="6">
                  <c:v>65.686274509803923</c:v>
                </c:pt>
                <c:pt idx="7">
                  <c:v>69.082125603864739</c:v>
                </c:pt>
                <c:pt idx="8">
                  <c:v>64.317180616740089</c:v>
                </c:pt>
                <c:pt idx="9">
                  <c:v>70.204081632653057</c:v>
                </c:pt>
              </c:numCache>
            </c:numRef>
          </c:val>
          <c:extLst>
            <c:ext xmlns:c16="http://schemas.microsoft.com/office/drawing/2014/chart" uri="{C3380CC4-5D6E-409C-BE32-E72D297353CC}">
              <c16:uniqueId val="{00000001-00D4-49DA-BBA5-DE246EFAD94C}"/>
            </c:ext>
          </c:extLst>
        </c:ser>
        <c:ser>
          <c:idx val="2"/>
          <c:order val="2"/>
          <c:tx>
            <c:strRef>
              <c:f>'%表@グラフ'!$K$111</c:f>
              <c:strCache>
                <c:ptCount val="1"/>
                <c:pt idx="0">
                  <c:v>減った</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'%表@グラフ'!$M$113:$M$122</c:f>
              <c:strCache>
                <c:ptCount val="10"/>
                <c:pt idx="0">
                  <c:v>全体(n=1250)</c:v>
                </c:pt>
                <c:pt idx="1">
                  <c:v>男性(n=611)</c:v>
                </c:pt>
                <c:pt idx="2">
                  <c:v>女性(n=618)</c:v>
                </c:pt>
                <c:pt idx="3">
                  <c:v>回答しない(n=21)</c:v>
                </c:pt>
                <c:pt idx="4">
                  <c:v>18歳 - 20代(n=161)</c:v>
                </c:pt>
                <c:pt idx="5">
                  <c:v>30代(n=206)</c:v>
                </c:pt>
                <c:pt idx="6">
                  <c:v>40代(n=204)</c:v>
                </c:pt>
                <c:pt idx="7">
                  <c:v>50代(n=207)</c:v>
                </c:pt>
                <c:pt idx="8">
                  <c:v>60代(n=227)</c:v>
                </c:pt>
                <c:pt idx="9">
                  <c:v>70代以上(n=245)</c:v>
                </c:pt>
              </c:strCache>
            </c:strRef>
          </c:cat>
          <c:val>
            <c:numRef>
              <c:f>'%表@グラフ'!$K$113:$K$122</c:f>
              <c:numCache>
                <c:formatCode>0.0</c:formatCode>
                <c:ptCount val="10"/>
                <c:pt idx="0">
                  <c:v>23.76</c:v>
                </c:pt>
                <c:pt idx="1">
                  <c:v>24.058919803600656</c:v>
                </c:pt>
                <c:pt idx="2">
                  <c:v>22.97734627831715</c:v>
                </c:pt>
                <c:pt idx="3">
                  <c:v>38.095238095238095</c:v>
                </c:pt>
                <c:pt idx="4">
                  <c:v>23.602484472049689</c:v>
                </c:pt>
                <c:pt idx="5">
                  <c:v>25.242718446601941</c:v>
                </c:pt>
                <c:pt idx="6">
                  <c:v>20.588235294117645</c:v>
                </c:pt>
                <c:pt idx="7">
                  <c:v>21.739130434782609</c:v>
                </c:pt>
                <c:pt idx="8">
                  <c:v>26.872246696035241</c:v>
                </c:pt>
                <c:pt idx="9">
                  <c:v>24.081632653061224</c:v>
                </c:pt>
              </c:numCache>
            </c:numRef>
          </c:val>
          <c:extLst>
            <c:ext xmlns:c16="http://schemas.microsoft.com/office/drawing/2014/chart" uri="{C3380CC4-5D6E-409C-BE32-E72D297353CC}">
              <c16:uniqueId val="{00000002-00D4-49DA-BBA5-DE246EFAD94C}"/>
            </c:ext>
          </c:extLst>
        </c:ser>
        <c:dLbls>
          <c:dLblPos val="ctr"/>
          <c:showLegendKey val="0"/>
          <c:showVal val="1"/>
          <c:showCatName val="0"/>
          <c:showSerName val="0"/>
          <c:showPercent val="0"/>
          <c:showBubbleSize val="0"/>
        </c:dLbls>
        <c:gapWidth val="150"/>
        <c:overlap val="100"/>
        <c:axId val="260160128"/>
        <c:axId val="260247936"/>
      </c:barChart>
      <c:catAx>
        <c:axId val="260160128"/>
        <c:scaling>
          <c:orientation val="maxMin"/>
        </c:scaling>
        <c:delete val="1"/>
        <c:axPos val="l"/>
        <c:numFmt formatCode="General" sourceLinked="0"/>
        <c:majorTickMark val="out"/>
        <c:minorTickMark val="none"/>
        <c:tickLblPos val="nextTo"/>
        <c:crossAx val="260247936"/>
        <c:crosses val="autoZero"/>
        <c:auto val="1"/>
        <c:lblAlgn val="ctr"/>
        <c:lblOffset val="100"/>
        <c:noMultiLvlLbl val="0"/>
      </c:catAx>
      <c:valAx>
        <c:axId val="260247936"/>
        <c:scaling>
          <c:orientation val="minMax"/>
        </c:scaling>
        <c:delete val="0"/>
        <c:axPos val="t"/>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260160128"/>
        <c:crosses val="autoZero"/>
        <c:crossBetween val="between"/>
      </c:valAx>
      <c:spPr>
        <a:noFill/>
        <a:ln>
          <a:noFill/>
        </a:ln>
        <a:effectLst/>
      </c:spPr>
    </c:plotArea>
    <c:legend>
      <c:legendPos val="t"/>
      <c:layout>
        <c:manualLayout>
          <c:xMode val="edge"/>
          <c:yMode val="edge"/>
          <c:x val="4.2742482238150067E-2"/>
          <c:y val="1.6161826157460344E-2"/>
          <c:w val="0.85550182476332381"/>
          <c:h val="9.327778202481971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prstDash val="solid"/>
    </a:ln>
    <a:effectLst/>
  </c:spPr>
  <c:txPr>
    <a:bodyPr/>
    <a:lstStyle/>
    <a:p>
      <a:pPr>
        <a:defRPr sz="800"/>
      </a:pPr>
      <a:endParaRPr lang="ja-JP"/>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799238797604363E-2"/>
          <c:y val="0.17753325433835335"/>
          <c:w val="0.92530052804009133"/>
          <c:h val="0.74965121168106419"/>
        </c:manualLayout>
      </c:layout>
      <c:barChart>
        <c:barDir val="bar"/>
        <c:grouping val="percentStacked"/>
        <c:varyColors val="0"/>
        <c:ser>
          <c:idx val="0"/>
          <c:order val="0"/>
          <c:tx>
            <c:strRef>
              <c:f>'%表@グラフ'!$I$31</c:f>
              <c:strCache>
                <c:ptCount val="1"/>
                <c:pt idx="0">
                  <c:v>増えた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'%表@グラフ'!$M$33:$M$40</c:f>
              <c:strCache>
                <c:ptCount val="8"/>
                <c:pt idx="0">
                  <c:v>全体(n=1250)</c:v>
                </c:pt>
                <c:pt idx="1">
                  <c:v>一人暮らし(n=168)</c:v>
                </c:pt>
                <c:pt idx="2">
                  <c:v>親と同居（未婚）(n=217)</c:v>
                </c:pt>
                <c:pt idx="3">
                  <c:v>夫婦のみ(n=382)</c:v>
                </c:pt>
                <c:pt idx="4">
                  <c:v>夫婦と子供(n=326)</c:v>
                </c:pt>
                <c:pt idx="5">
                  <c:v>２世帯以上同居（例：夫婦世帯と親世帯の同居等）(n=89)</c:v>
                </c:pt>
                <c:pt idx="6">
                  <c:v>答えたくない(n=37)</c:v>
                </c:pt>
                <c:pt idx="7">
                  <c:v>その他(n=31)</c:v>
                </c:pt>
              </c:strCache>
            </c:strRef>
          </c:cat>
          <c:val>
            <c:numRef>
              <c:f>'%表@グラフ'!$I$33:$I$40</c:f>
              <c:numCache>
                <c:formatCode>0.0</c:formatCode>
                <c:ptCount val="8"/>
                <c:pt idx="0">
                  <c:v>12.24</c:v>
                </c:pt>
                <c:pt idx="1">
                  <c:v>8.3333333333333339</c:v>
                </c:pt>
                <c:pt idx="2">
                  <c:v>21.198156682027651</c:v>
                </c:pt>
                <c:pt idx="3">
                  <c:v>10.471204188481675</c:v>
                </c:pt>
                <c:pt idx="4">
                  <c:v>11.963190184049079</c:v>
                </c:pt>
                <c:pt idx="5">
                  <c:v>7.8651685393258433</c:v>
                </c:pt>
                <c:pt idx="6">
                  <c:v>5.4054054054054053</c:v>
                </c:pt>
                <c:pt idx="7">
                  <c:v>16.129032258064516</c:v>
                </c:pt>
              </c:numCache>
            </c:numRef>
          </c:val>
          <c:extLst>
            <c:ext xmlns:c16="http://schemas.microsoft.com/office/drawing/2014/chart" uri="{C3380CC4-5D6E-409C-BE32-E72D297353CC}">
              <c16:uniqueId val="{00000000-00D4-49DA-BBA5-DE246EFAD94C}"/>
            </c:ext>
          </c:extLst>
        </c:ser>
        <c:ser>
          <c:idx val="1"/>
          <c:order val="1"/>
          <c:tx>
            <c:strRef>
              <c:f>'%表@グラフ'!$J$31</c:f>
              <c:strCache>
                <c:ptCount val="1"/>
                <c:pt idx="0">
                  <c:v>あまり変わらない・変わらない</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'%表@グラフ'!$M$33:$M$40</c:f>
              <c:strCache>
                <c:ptCount val="8"/>
                <c:pt idx="0">
                  <c:v>全体(n=1250)</c:v>
                </c:pt>
                <c:pt idx="1">
                  <c:v>一人暮らし(n=168)</c:v>
                </c:pt>
                <c:pt idx="2">
                  <c:v>親と同居（未婚）(n=217)</c:v>
                </c:pt>
                <c:pt idx="3">
                  <c:v>夫婦のみ(n=382)</c:v>
                </c:pt>
                <c:pt idx="4">
                  <c:v>夫婦と子供(n=326)</c:v>
                </c:pt>
                <c:pt idx="5">
                  <c:v>２世帯以上同居（例：夫婦世帯と親世帯の同居等）(n=89)</c:v>
                </c:pt>
                <c:pt idx="6">
                  <c:v>答えたくない(n=37)</c:v>
                </c:pt>
                <c:pt idx="7">
                  <c:v>その他(n=31)</c:v>
                </c:pt>
              </c:strCache>
            </c:strRef>
          </c:cat>
          <c:val>
            <c:numRef>
              <c:f>'%表@グラフ'!$J$33:$J$40</c:f>
              <c:numCache>
                <c:formatCode>0.0</c:formatCode>
                <c:ptCount val="8"/>
                <c:pt idx="0">
                  <c:v>64</c:v>
                </c:pt>
                <c:pt idx="1">
                  <c:v>66.666666666666671</c:v>
                </c:pt>
                <c:pt idx="2">
                  <c:v>59.907834101382491</c:v>
                </c:pt>
                <c:pt idx="3">
                  <c:v>65.445026178010465</c:v>
                </c:pt>
                <c:pt idx="4">
                  <c:v>62.269938650306749</c:v>
                </c:pt>
                <c:pt idx="5">
                  <c:v>67.415730337078642</c:v>
                </c:pt>
                <c:pt idx="6">
                  <c:v>64.864864864864856</c:v>
                </c:pt>
                <c:pt idx="7">
                  <c:v>67.741935483870961</c:v>
                </c:pt>
              </c:numCache>
            </c:numRef>
          </c:val>
          <c:extLst>
            <c:ext xmlns:c16="http://schemas.microsoft.com/office/drawing/2014/chart" uri="{C3380CC4-5D6E-409C-BE32-E72D297353CC}">
              <c16:uniqueId val="{00000001-00D4-49DA-BBA5-DE246EFAD94C}"/>
            </c:ext>
          </c:extLst>
        </c:ser>
        <c:ser>
          <c:idx val="2"/>
          <c:order val="2"/>
          <c:tx>
            <c:strRef>
              <c:f>'%表@グラフ'!$K$31</c:f>
              <c:strCache>
                <c:ptCount val="1"/>
                <c:pt idx="0">
                  <c:v>減った</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'%表@グラフ'!$M$33:$M$40</c:f>
              <c:strCache>
                <c:ptCount val="8"/>
                <c:pt idx="0">
                  <c:v>全体(n=1250)</c:v>
                </c:pt>
                <c:pt idx="1">
                  <c:v>一人暮らし(n=168)</c:v>
                </c:pt>
                <c:pt idx="2">
                  <c:v>親と同居（未婚）(n=217)</c:v>
                </c:pt>
                <c:pt idx="3">
                  <c:v>夫婦のみ(n=382)</c:v>
                </c:pt>
                <c:pt idx="4">
                  <c:v>夫婦と子供(n=326)</c:v>
                </c:pt>
                <c:pt idx="5">
                  <c:v>２世帯以上同居（例：夫婦世帯と親世帯の同居等）(n=89)</c:v>
                </c:pt>
                <c:pt idx="6">
                  <c:v>答えたくない(n=37)</c:v>
                </c:pt>
                <c:pt idx="7">
                  <c:v>その他(n=31)</c:v>
                </c:pt>
              </c:strCache>
            </c:strRef>
          </c:cat>
          <c:val>
            <c:numRef>
              <c:f>'%表@グラフ'!$K$33:$K$40</c:f>
              <c:numCache>
                <c:formatCode>0.0</c:formatCode>
                <c:ptCount val="8"/>
                <c:pt idx="0">
                  <c:v>23.76</c:v>
                </c:pt>
                <c:pt idx="1">
                  <c:v>25</c:v>
                </c:pt>
                <c:pt idx="2">
                  <c:v>18.894009216589861</c:v>
                </c:pt>
                <c:pt idx="3">
                  <c:v>24.083769633507856</c:v>
                </c:pt>
                <c:pt idx="4">
                  <c:v>25.766871165644169</c:v>
                </c:pt>
                <c:pt idx="5">
                  <c:v>24.719101123595504</c:v>
                </c:pt>
                <c:pt idx="6">
                  <c:v>29.72972972972973</c:v>
                </c:pt>
                <c:pt idx="7">
                  <c:v>16.129032258064516</c:v>
                </c:pt>
              </c:numCache>
            </c:numRef>
          </c:val>
          <c:extLst>
            <c:ext xmlns:c16="http://schemas.microsoft.com/office/drawing/2014/chart" uri="{C3380CC4-5D6E-409C-BE32-E72D297353CC}">
              <c16:uniqueId val="{00000002-00D4-49DA-BBA5-DE246EFAD94C}"/>
            </c:ext>
          </c:extLst>
        </c:ser>
        <c:dLbls>
          <c:dLblPos val="ctr"/>
          <c:showLegendKey val="0"/>
          <c:showVal val="1"/>
          <c:showCatName val="0"/>
          <c:showSerName val="0"/>
          <c:showPercent val="0"/>
          <c:showBubbleSize val="0"/>
        </c:dLbls>
        <c:gapWidth val="150"/>
        <c:overlap val="100"/>
        <c:axId val="260160128"/>
        <c:axId val="260247936"/>
      </c:barChart>
      <c:catAx>
        <c:axId val="260160128"/>
        <c:scaling>
          <c:orientation val="maxMin"/>
        </c:scaling>
        <c:delete val="1"/>
        <c:axPos val="l"/>
        <c:numFmt formatCode="General" sourceLinked="0"/>
        <c:majorTickMark val="out"/>
        <c:minorTickMark val="none"/>
        <c:tickLblPos val="nextTo"/>
        <c:crossAx val="260247936"/>
        <c:crosses val="autoZero"/>
        <c:auto val="1"/>
        <c:lblAlgn val="ctr"/>
        <c:lblOffset val="100"/>
        <c:noMultiLvlLbl val="0"/>
      </c:catAx>
      <c:valAx>
        <c:axId val="260247936"/>
        <c:scaling>
          <c:orientation val="minMax"/>
        </c:scaling>
        <c:delete val="0"/>
        <c:axPos val="t"/>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260160128"/>
        <c:crosses val="autoZero"/>
        <c:crossBetween val="between"/>
      </c:valAx>
      <c:spPr>
        <a:noFill/>
        <a:ln>
          <a:noFill/>
        </a:ln>
        <a:effectLst/>
      </c:spPr>
    </c:plotArea>
    <c:legend>
      <c:legendPos val="t"/>
      <c:layout>
        <c:manualLayout>
          <c:xMode val="edge"/>
          <c:yMode val="edge"/>
          <c:x val="4.2742482238150067E-2"/>
          <c:y val="1.6161826157460344E-2"/>
          <c:w val="0.85550182476332381"/>
          <c:h val="9.327778202481971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prstDash val="solid"/>
    </a:ln>
    <a:effectLst/>
  </c:spPr>
  <c:txPr>
    <a:bodyPr/>
    <a:lstStyle/>
    <a:p>
      <a:pPr>
        <a:defRPr sz="800"/>
      </a:pPr>
      <a:endParaRPr lang="ja-JP"/>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519715423315711"/>
          <c:y val="3.9298063860413721E-2"/>
          <c:w val="0.382515451277328"/>
          <c:h val="0.9431632023392913"/>
        </c:manualLayout>
      </c:layout>
      <c:barChart>
        <c:barDir val="bar"/>
        <c:grouping val="clustered"/>
        <c:varyColors val="0"/>
        <c:ser>
          <c:idx val="0"/>
          <c:order val="0"/>
          <c:spPr>
            <a:solidFill>
              <a:schemeClr val="accent1"/>
            </a:solidFill>
            <a:ln>
              <a:noFill/>
            </a:ln>
            <a:effectLst/>
          </c:spPr>
          <c:invertIfNegative val="0"/>
          <c:dLbls>
            <c:dLbl>
              <c:idx val="0"/>
              <c:layout>
                <c:manualLayout>
                  <c:x val="-5.1089811843090475E-3"/>
                  <c:y val="2.7837920757363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3B-4627-848D-3E33343821AB}"/>
                </c:ext>
              </c:extLst>
            </c:dLbl>
            <c:numFmt formatCode="0.0&quot;%&quot;" sourceLinked="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'N%表(実数+%表)@グラフ'!$B$255:$B$265</c:f>
              <c:strCache>
                <c:ptCount val="11"/>
                <c:pt idx="0">
                  <c:v>仕事が忙しくなくなったから</c:v>
                </c:pt>
                <c:pt idx="1">
                  <c:v>家事・育児が忙しくなくなったから </c:v>
                </c:pt>
                <c:pt idx="2">
                  <c:v>健康になったから</c:v>
                </c:pt>
                <c:pt idx="3">
                  <c:v>場所や施設ができたから </c:v>
                </c:pt>
                <c:pt idx="4">
                  <c:v>指導者がいるようになったから</c:v>
                </c:pt>
                <c:pt idx="5">
                  <c:v>お金に余裕ができたから</c:v>
                </c:pt>
                <c:pt idx="6">
                  <c:v>テレワーク等により時間に余裕ができた</c:v>
                </c:pt>
                <c:pt idx="7">
                  <c:v>運動・スポーツが好きになったから</c:v>
                </c:pt>
                <c:pt idx="8">
                  <c:v>運動・スポーツの必要性に対する意識の変化</c:v>
                </c:pt>
                <c:pt idx="9">
                  <c:v>その他　具体的に</c:v>
                </c:pt>
                <c:pt idx="10">
                  <c:v>特に理由はない</c:v>
                </c:pt>
              </c:strCache>
            </c:strRef>
          </c:cat>
          <c:val>
            <c:numRef>
              <c:f>'N%表(実数+%表)@グラフ'!$D$255:$D$265</c:f>
              <c:numCache>
                <c:formatCode>0.0</c:formatCode>
                <c:ptCount val="11"/>
                <c:pt idx="0">
                  <c:v>13.071895424836601</c:v>
                </c:pt>
                <c:pt idx="1">
                  <c:v>3.9215686274509802</c:v>
                </c:pt>
                <c:pt idx="2">
                  <c:v>13.071895424836601</c:v>
                </c:pt>
                <c:pt idx="3">
                  <c:v>10.457516339869281</c:v>
                </c:pt>
                <c:pt idx="4">
                  <c:v>2.6143790849673203</c:v>
                </c:pt>
                <c:pt idx="5">
                  <c:v>4.5751633986928102</c:v>
                </c:pt>
                <c:pt idx="6">
                  <c:v>2.6143790849673203</c:v>
                </c:pt>
                <c:pt idx="7">
                  <c:v>6.5359477124183014</c:v>
                </c:pt>
                <c:pt idx="8">
                  <c:v>43.790849673202615</c:v>
                </c:pt>
                <c:pt idx="9">
                  <c:v>11.76470588235294</c:v>
                </c:pt>
                <c:pt idx="10">
                  <c:v>11.76470588235294</c:v>
                </c:pt>
              </c:numCache>
            </c:numRef>
          </c:val>
          <c:extLst>
            <c:ext xmlns:c16="http://schemas.microsoft.com/office/drawing/2014/chart" uri="{C3380CC4-5D6E-409C-BE32-E72D297353CC}">
              <c16:uniqueId val="{00000000-ED3B-4627-848D-3E33343821AB}"/>
            </c:ext>
          </c:extLst>
        </c:ser>
        <c:dLbls>
          <c:showLegendKey val="0"/>
          <c:showVal val="1"/>
          <c:showCatName val="0"/>
          <c:showSerName val="0"/>
          <c:showPercent val="0"/>
          <c:showBubbleSize val="0"/>
        </c:dLbls>
        <c:gapWidth val="150"/>
        <c:overlap val="-25"/>
        <c:axId val="366488872"/>
        <c:axId val="1"/>
      </c:barChart>
      <c:catAx>
        <c:axId val="366488872"/>
        <c:scaling>
          <c:orientation val="maxMin"/>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ＭＳ ゴシック"/>
                <a:ea typeface="+mn-ea"/>
                <a:cs typeface="+mn-cs"/>
              </a:defRPr>
            </a:pPr>
            <a:endParaRPr lang="ja-JP"/>
          </a:p>
        </c:txPr>
        <c:crossAx val="1"/>
        <c:crosses val="autoZero"/>
        <c:auto val="1"/>
        <c:lblAlgn val="ctr"/>
        <c:lblOffset val="100"/>
        <c:tickLblSkip val="1"/>
        <c:noMultiLvlLbl val="1"/>
      </c:catAx>
      <c:valAx>
        <c:axId val="1"/>
        <c:scaling>
          <c:orientation val="minMax"/>
          <c:max val="65"/>
          <c:min val="0"/>
        </c:scaling>
        <c:delete val="0"/>
        <c:axPos val="t"/>
        <c:majorGridlines>
          <c:spPr>
            <a:ln w="3175" cap="flat" cmpd="sng" algn="ctr">
              <a:solidFill>
                <a:srgbClr val="D3D3D3"/>
              </a:solidFill>
              <a:prstDash val="solid"/>
              <a:round/>
            </a:ln>
            <a:effectLst/>
          </c:spPr>
        </c:majorGridlines>
        <c:numFmt formatCode="0&quot;%&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ＭＳ ゴシック"/>
              </a:defRPr>
            </a:pPr>
            <a:endParaRPr lang="ja-JP"/>
          </a:p>
        </c:txPr>
        <c:crossAx val="366488872"/>
        <c:crossesAt val="1"/>
        <c:crossBetween val="between"/>
        <c:majorUnit val="10"/>
      </c:valAx>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ＭＳ ゴシック"/>
        </a:defRPr>
      </a:pPr>
      <a:endParaRPr lang="ja-JP"/>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34286591357728"/>
          <c:y val="2.0014417690147692E-2"/>
          <c:w val="0.78500079917416743"/>
          <c:h val="0.34695267437086497"/>
        </c:manualLayout>
      </c:layout>
      <c:barChart>
        <c:barDir val="col"/>
        <c:grouping val="clustered"/>
        <c:varyColors val="0"/>
        <c:ser>
          <c:idx val="0"/>
          <c:order val="0"/>
          <c:tx>
            <c:strRef>
              <c:f>'%表@グラフ'!$B$129</c:f>
              <c:strCache>
                <c:ptCount val="1"/>
                <c:pt idx="0">
                  <c:v>全体(n=153)</c:v>
                </c:pt>
              </c:strCache>
            </c:strRef>
          </c:tx>
          <c:spPr>
            <a:solidFill>
              <a:schemeClr val="accent1"/>
            </a:solidFill>
            <a:ln>
              <a:noFill/>
            </a:ln>
            <a:effectLst/>
          </c:spPr>
          <c:invertIfNegative val="0"/>
          <c:cat>
            <c:strRef>
              <c:f>'%表@グラフ'!$I$127:$S$127</c:f>
              <c:strCache>
                <c:ptCount val="11"/>
                <c:pt idx="0">
                  <c:v>仕事が忙しくなくなったから</c:v>
                </c:pt>
                <c:pt idx="1">
                  <c:v>家事・育児が忙しくなくなったから </c:v>
                </c:pt>
                <c:pt idx="2">
                  <c:v>健康になったから</c:v>
                </c:pt>
                <c:pt idx="3">
                  <c:v>場所や施設ができたから </c:v>
                </c:pt>
                <c:pt idx="4">
                  <c:v>指導者がいるようになったから</c:v>
                </c:pt>
                <c:pt idx="5">
                  <c:v>お金に余裕ができたから</c:v>
                </c:pt>
                <c:pt idx="6">
                  <c:v>テレワーク等により時間に余裕ができた</c:v>
                </c:pt>
                <c:pt idx="7">
                  <c:v>運動・スポーツが好きになったから</c:v>
                </c:pt>
                <c:pt idx="8">
                  <c:v>運動・スポーツの必要性に対する意識の変化</c:v>
                </c:pt>
                <c:pt idx="9">
                  <c:v>その他　具体的に</c:v>
                </c:pt>
                <c:pt idx="10">
                  <c:v>特に理由はない</c:v>
                </c:pt>
              </c:strCache>
            </c:strRef>
          </c:cat>
          <c:val>
            <c:numRef>
              <c:f>'%表@グラフ'!$I$129:$S$129</c:f>
              <c:numCache>
                <c:formatCode>0.0</c:formatCode>
                <c:ptCount val="11"/>
                <c:pt idx="0">
                  <c:v>13.071895424836601</c:v>
                </c:pt>
                <c:pt idx="1">
                  <c:v>3.9215686274509802</c:v>
                </c:pt>
                <c:pt idx="2">
                  <c:v>13.071895424836601</c:v>
                </c:pt>
                <c:pt idx="3">
                  <c:v>10.457516339869281</c:v>
                </c:pt>
                <c:pt idx="4">
                  <c:v>2.6143790849673203</c:v>
                </c:pt>
                <c:pt idx="5">
                  <c:v>4.5751633986928102</c:v>
                </c:pt>
                <c:pt idx="6">
                  <c:v>2.6143790849673203</c:v>
                </c:pt>
                <c:pt idx="7">
                  <c:v>6.5359477124183014</c:v>
                </c:pt>
                <c:pt idx="8">
                  <c:v>43.790849673202615</c:v>
                </c:pt>
                <c:pt idx="9">
                  <c:v>11.76470588235294</c:v>
                </c:pt>
                <c:pt idx="10">
                  <c:v>11.76470588235294</c:v>
                </c:pt>
              </c:numCache>
            </c:numRef>
          </c:val>
          <c:extLst>
            <c:ext xmlns:c16="http://schemas.microsoft.com/office/drawing/2014/chart" uri="{C3380CC4-5D6E-409C-BE32-E72D297353CC}">
              <c16:uniqueId val="{00000000-B244-490B-A855-E38CDB10F5AD}"/>
            </c:ext>
          </c:extLst>
        </c:ser>
        <c:ser>
          <c:idx val="1"/>
          <c:order val="1"/>
          <c:tx>
            <c:strRef>
              <c:f>'%表@グラフ'!$B$130</c:f>
              <c:strCache>
                <c:ptCount val="1"/>
                <c:pt idx="0">
                  <c:v>男性(n=74)</c:v>
                </c:pt>
              </c:strCache>
            </c:strRef>
          </c:tx>
          <c:spPr>
            <a:solidFill>
              <a:schemeClr val="accent2"/>
            </a:solidFill>
            <a:ln>
              <a:noFill/>
            </a:ln>
            <a:effectLst/>
          </c:spPr>
          <c:invertIfNegative val="0"/>
          <c:cat>
            <c:strRef>
              <c:f>'%表@グラフ'!$I$127:$S$127</c:f>
              <c:strCache>
                <c:ptCount val="11"/>
                <c:pt idx="0">
                  <c:v>仕事が忙しくなくなったから</c:v>
                </c:pt>
                <c:pt idx="1">
                  <c:v>家事・育児が忙しくなくなったから </c:v>
                </c:pt>
                <c:pt idx="2">
                  <c:v>健康になったから</c:v>
                </c:pt>
                <c:pt idx="3">
                  <c:v>場所や施設ができたから </c:v>
                </c:pt>
                <c:pt idx="4">
                  <c:v>指導者がいるようになったから</c:v>
                </c:pt>
                <c:pt idx="5">
                  <c:v>お金に余裕ができたから</c:v>
                </c:pt>
                <c:pt idx="6">
                  <c:v>テレワーク等により時間に余裕ができた</c:v>
                </c:pt>
                <c:pt idx="7">
                  <c:v>運動・スポーツが好きになったから</c:v>
                </c:pt>
                <c:pt idx="8">
                  <c:v>運動・スポーツの必要性に対する意識の変化</c:v>
                </c:pt>
                <c:pt idx="9">
                  <c:v>その他　具体的に</c:v>
                </c:pt>
                <c:pt idx="10">
                  <c:v>特に理由はない</c:v>
                </c:pt>
              </c:strCache>
            </c:strRef>
          </c:cat>
          <c:val>
            <c:numRef>
              <c:f>'%表@グラフ'!$I$130:$S$130</c:f>
              <c:numCache>
                <c:formatCode>0.0</c:formatCode>
                <c:ptCount val="11"/>
                <c:pt idx="0">
                  <c:v>16.216216216216214</c:v>
                </c:pt>
                <c:pt idx="1">
                  <c:v>0</c:v>
                </c:pt>
                <c:pt idx="2">
                  <c:v>16.216216216216214</c:v>
                </c:pt>
                <c:pt idx="3">
                  <c:v>9.4594594594594597</c:v>
                </c:pt>
                <c:pt idx="4">
                  <c:v>1.3513513513513513</c:v>
                </c:pt>
                <c:pt idx="5">
                  <c:v>4.0540540540540544</c:v>
                </c:pt>
                <c:pt idx="6">
                  <c:v>4.0540540540540544</c:v>
                </c:pt>
                <c:pt idx="7">
                  <c:v>5.4054054054054053</c:v>
                </c:pt>
                <c:pt idx="8">
                  <c:v>43.243243243243242</c:v>
                </c:pt>
                <c:pt idx="9">
                  <c:v>10.810810810810811</c:v>
                </c:pt>
                <c:pt idx="10">
                  <c:v>10.810810810810811</c:v>
                </c:pt>
              </c:numCache>
            </c:numRef>
          </c:val>
          <c:extLst>
            <c:ext xmlns:c16="http://schemas.microsoft.com/office/drawing/2014/chart" uri="{C3380CC4-5D6E-409C-BE32-E72D297353CC}">
              <c16:uniqueId val="{00000001-B244-490B-A855-E38CDB10F5AD}"/>
            </c:ext>
          </c:extLst>
        </c:ser>
        <c:ser>
          <c:idx val="2"/>
          <c:order val="2"/>
          <c:tx>
            <c:strRef>
              <c:f>'%表@グラフ'!$B$131</c:f>
              <c:strCache>
                <c:ptCount val="1"/>
                <c:pt idx="0">
                  <c:v>女性(n=75)</c:v>
                </c:pt>
              </c:strCache>
            </c:strRef>
          </c:tx>
          <c:spPr>
            <a:solidFill>
              <a:schemeClr val="accent3"/>
            </a:solidFill>
            <a:ln>
              <a:noFill/>
            </a:ln>
            <a:effectLst/>
          </c:spPr>
          <c:invertIfNegative val="0"/>
          <c:cat>
            <c:strRef>
              <c:f>'%表@グラフ'!$I$127:$S$127</c:f>
              <c:strCache>
                <c:ptCount val="11"/>
                <c:pt idx="0">
                  <c:v>仕事が忙しくなくなったから</c:v>
                </c:pt>
                <c:pt idx="1">
                  <c:v>家事・育児が忙しくなくなったから </c:v>
                </c:pt>
                <c:pt idx="2">
                  <c:v>健康になったから</c:v>
                </c:pt>
                <c:pt idx="3">
                  <c:v>場所や施設ができたから </c:v>
                </c:pt>
                <c:pt idx="4">
                  <c:v>指導者がいるようになったから</c:v>
                </c:pt>
                <c:pt idx="5">
                  <c:v>お金に余裕ができたから</c:v>
                </c:pt>
                <c:pt idx="6">
                  <c:v>テレワーク等により時間に余裕ができた</c:v>
                </c:pt>
                <c:pt idx="7">
                  <c:v>運動・スポーツが好きになったから</c:v>
                </c:pt>
                <c:pt idx="8">
                  <c:v>運動・スポーツの必要性に対する意識の変化</c:v>
                </c:pt>
                <c:pt idx="9">
                  <c:v>その他　具体的に</c:v>
                </c:pt>
                <c:pt idx="10">
                  <c:v>特に理由はない</c:v>
                </c:pt>
              </c:strCache>
            </c:strRef>
          </c:cat>
          <c:val>
            <c:numRef>
              <c:f>'%表@グラフ'!$I$131:$S$131</c:f>
              <c:numCache>
                <c:formatCode>0.0</c:formatCode>
                <c:ptCount val="11"/>
                <c:pt idx="0">
                  <c:v>10.666666666666666</c:v>
                </c:pt>
                <c:pt idx="1">
                  <c:v>8</c:v>
                </c:pt>
                <c:pt idx="2">
                  <c:v>10.666666666666666</c:v>
                </c:pt>
                <c:pt idx="3">
                  <c:v>12</c:v>
                </c:pt>
                <c:pt idx="4">
                  <c:v>4</c:v>
                </c:pt>
                <c:pt idx="5">
                  <c:v>4</c:v>
                </c:pt>
                <c:pt idx="6">
                  <c:v>1.3333333333333335</c:v>
                </c:pt>
                <c:pt idx="7">
                  <c:v>8</c:v>
                </c:pt>
                <c:pt idx="8">
                  <c:v>42.666666666666664</c:v>
                </c:pt>
                <c:pt idx="9">
                  <c:v>12</c:v>
                </c:pt>
                <c:pt idx="10">
                  <c:v>13.333333333333334</c:v>
                </c:pt>
              </c:numCache>
            </c:numRef>
          </c:val>
          <c:extLst>
            <c:ext xmlns:c16="http://schemas.microsoft.com/office/drawing/2014/chart" uri="{C3380CC4-5D6E-409C-BE32-E72D297353CC}">
              <c16:uniqueId val="{00000002-B244-490B-A855-E38CDB10F5AD}"/>
            </c:ext>
          </c:extLst>
        </c:ser>
        <c:ser>
          <c:idx val="3"/>
          <c:order val="3"/>
          <c:tx>
            <c:strRef>
              <c:f>'%表@グラフ'!$B$132</c:f>
              <c:strCache>
                <c:ptCount val="1"/>
                <c:pt idx="0">
                  <c:v>回答しない(n=4)</c:v>
                </c:pt>
              </c:strCache>
            </c:strRef>
          </c:tx>
          <c:spPr>
            <a:solidFill>
              <a:schemeClr val="accent4"/>
            </a:solidFill>
            <a:ln>
              <a:noFill/>
            </a:ln>
            <a:effectLst/>
          </c:spPr>
          <c:invertIfNegative val="0"/>
          <c:cat>
            <c:strRef>
              <c:f>'%表@グラフ'!$I$127:$S$127</c:f>
              <c:strCache>
                <c:ptCount val="11"/>
                <c:pt idx="0">
                  <c:v>仕事が忙しくなくなったから</c:v>
                </c:pt>
                <c:pt idx="1">
                  <c:v>家事・育児が忙しくなくなったから </c:v>
                </c:pt>
                <c:pt idx="2">
                  <c:v>健康になったから</c:v>
                </c:pt>
                <c:pt idx="3">
                  <c:v>場所や施設ができたから </c:v>
                </c:pt>
                <c:pt idx="4">
                  <c:v>指導者がいるようになったから</c:v>
                </c:pt>
                <c:pt idx="5">
                  <c:v>お金に余裕ができたから</c:v>
                </c:pt>
                <c:pt idx="6">
                  <c:v>テレワーク等により時間に余裕ができた</c:v>
                </c:pt>
                <c:pt idx="7">
                  <c:v>運動・スポーツが好きになったから</c:v>
                </c:pt>
                <c:pt idx="8">
                  <c:v>運動・スポーツの必要性に対する意識の変化</c:v>
                </c:pt>
                <c:pt idx="9">
                  <c:v>その他　具体的に</c:v>
                </c:pt>
                <c:pt idx="10">
                  <c:v>特に理由はない</c:v>
                </c:pt>
              </c:strCache>
            </c:strRef>
          </c:cat>
          <c:val>
            <c:numRef>
              <c:f>'%表@グラフ'!$I$132:$S$132</c:f>
              <c:numCache>
                <c:formatCode>0.0</c:formatCode>
                <c:ptCount val="11"/>
                <c:pt idx="0">
                  <c:v>0</c:v>
                </c:pt>
                <c:pt idx="1">
                  <c:v>0</c:v>
                </c:pt>
                <c:pt idx="2">
                  <c:v>0</c:v>
                </c:pt>
                <c:pt idx="3">
                  <c:v>0</c:v>
                </c:pt>
                <c:pt idx="4">
                  <c:v>0</c:v>
                </c:pt>
                <c:pt idx="5">
                  <c:v>25</c:v>
                </c:pt>
                <c:pt idx="6">
                  <c:v>0</c:v>
                </c:pt>
                <c:pt idx="7">
                  <c:v>0</c:v>
                </c:pt>
                <c:pt idx="8">
                  <c:v>75</c:v>
                </c:pt>
                <c:pt idx="9">
                  <c:v>25</c:v>
                </c:pt>
                <c:pt idx="10">
                  <c:v>0</c:v>
                </c:pt>
              </c:numCache>
            </c:numRef>
          </c:val>
          <c:extLst>
            <c:ext xmlns:c16="http://schemas.microsoft.com/office/drawing/2014/chart" uri="{C3380CC4-5D6E-409C-BE32-E72D297353CC}">
              <c16:uniqueId val="{00000003-B244-490B-A855-E38CDB10F5AD}"/>
            </c:ext>
          </c:extLst>
        </c:ser>
        <c:ser>
          <c:idx val="4"/>
          <c:order val="4"/>
          <c:tx>
            <c:strRef>
              <c:f>'%表@グラフ'!$B$133</c:f>
              <c:strCache>
                <c:ptCount val="1"/>
                <c:pt idx="0">
                  <c:v>18歳 - 20代(n=39)</c:v>
                </c:pt>
              </c:strCache>
            </c:strRef>
          </c:tx>
          <c:spPr>
            <a:solidFill>
              <a:schemeClr val="accent5"/>
            </a:solidFill>
            <a:ln>
              <a:noFill/>
            </a:ln>
            <a:effectLst/>
          </c:spPr>
          <c:invertIfNegative val="0"/>
          <c:cat>
            <c:strRef>
              <c:f>'%表@グラフ'!$I$127:$S$127</c:f>
              <c:strCache>
                <c:ptCount val="11"/>
                <c:pt idx="0">
                  <c:v>仕事が忙しくなくなったから</c:v>
                </c:pt>
                <c:pt idx="1">
                  <c:v>家事・育児が忙しくなくなったから </c:v>
                </c:pt>
                <c:pt idx="2">
                  <c:v>健康になったから</c:v>
                </c:pt>
                <c:pt idx="3">
                  <c:v>場所や施設ができたから </c:v>
                </c:pt>
                <c:pt idx="4">
                  <c:v>指導者がいるようになったから</c:v>
                </c:pt>
                <c:pt idx="5">
                  <c:v>お金に余裕ができたから</c:v>
                </c:pt>
                <c:pt idx="6">
                  <c:v>テレワーク等により時間に余裕ができた</c:v>
                </c:pt>
                <c:pt idx="7">
                  <c:v>運動・スポーツが好きになったから</c:v>
                </c:pt>
                <c:pt idx="8">
                  <c:v>運動・スポーツの必要性に対する意識の変化</c:v>
                </c:pt>
                <c:pt idx="9">
                  <c:v>その他　具体的に</c:v>
                </c:pt>
                <c:pt idx="10">
                  <c:v>特に理由はない</c:v>
                </c:pt>
              </c:strCache>
            </c:strRef>
          </c:cat>
          <c:val>
            <c:numRef>
              <c:f>'%表@グラフ'!$I$133:$S$133</c:f>
              <c:numCache>
                <c:formatCode>0.0</c:formatCode>
                <c:ptCount val="11"/>
                <c:pt idx="0">
                  <c:v>15.384615384615383</c:v>
                </c:pt>
                <c:pt idx="1">
                  <c:v>2.5641025641025639</c:v>
                </c:pt>
                <c:pt idx="2">
                  <c:v>23.076923076923077</c:v>
                </c:pt>
                <c:pt idx="3">
                  <c:v>23.076923076923077</c:v>
                </c:pt>
                <c:pt idx="4">
                  <c:v>7.6923076923076925</c:v>
                </c:pt>
                <c:pt idx="5">
                  <c:v>7.6923076923076925</c:v>
                </c:pt>
                <c:pt idx="6">
                  <c:v>10.256410256410255</c:v>
                </c:pt>
                <c:pt idx="7">
                  <c:v>7.6923076923076925</c:v>
                </c:pt>
                <c:pt idx="8">
                  <c:v>30.769230769230766</c:v>
                </c:pt>
                <c:pt idx="9">
                  <c:v>5.1282051282051277</c:v>
                </c:pt>
                <c:pt idx="10">
                  <c:v>7.6923076923076925</c:v>
                </c:pt>
              </c:numCache>
            </c:numRef>
          </c:val>
          <c:extLst>
            <c:ext xmlns:c16="http://schemas.microsoft.com/office/drawing/2014/chart" uri="{C3380CC4-5D6E-409C-BE32-E72D297353CC}">
              <c16:uniqueId val="{00000004-B244-490B-A855-E38CDB10F5AD}"/>
            </c:ext>
          </c:extLst>
        </c:ser>
        <c:ser>
          <c:idx val="5"/>
          <c:order val="5"/>
          <c:tx>
            <c:strRef>
              <c:f>'%表@グラフ'!$B$134</c:f>
              <c:strCache>
                <c:ptCount val="1"/>
                <c:pt idx="0">
                  <c:v>30代(n=33)</c:v>
                </c:pt>
              </c:strCache>
            </c:strRef>
          </c:tx>
          <c:spPr>
            <a:solidFill>
              <a:schemeClr val="accent6"/>
            </a:solidFill>
            <a:ln>
              <a:noFill/>
            </a:ln>
            <a:effectLst/>
          </c:spPr>
          <c:invertIfNegative val="0"/>
          <c:cat>
            <c:strRef>
              <c:f>'%表@グラフ'!$I$127:$S$127</c:f>
              <c:strCache>
                <c:ptCount val="11"/>
                <c:pt idx="0">
                  <c:v>仕事が忙しくなくなったから</c:v>
                </c:pt>
                <c:pt idx="1">
                  <c:v>家事・育児が忙しくなくなったから </c:v>
                </c:pt>
                <c:pt idx="2">
                  <c:v>健康になったから</c:v>
                </c:pt>
                <c:pt idx="3">
                  <c:v>場所や施設ができたから </c:v>
                </c:pt>
                <c:pt idx="4">
                  <c:v>指導者がいるようになったから</c:v>
                </c:pt>
                <c:pt idx="5">
                  <c:v>お金に余裕ができたから</c:v>
                </c:pt>
                <c:pt idx="6">
                  <c:v>テレワーク等により時間に余裕ができた</c:v>
                </c:pt>
                <c:pt idx="7">
                  <c:v>運動・スポーツが好きになったから</c:v>
                </c:pt>
                <c:pt idx="8">
                  <c:v>運動・スポーツの必要性に対する意識の変化</c:v>
                </c:pt>
                <c:pt idx="9">
                  <c:v>その他　具体的に</c:v>
                </c:pt>
                <c:pt idx="10">
                  <c:v>特に理由はない</c:v>
                </c:pt>
              </c:strCache>
            </c:strRef>
          </c:cat>
          <c:val>
            <c:numRef>
              <c:f>'%表@グラフ'!$I$134:$S$134</c:f>
              <c:numCache>
                <c:formatCode>0.0</c:formatCode>
                <c:ptCount val="11"/>
                <c:pt idx="0">
                  <c:v>9.0909090909090917</c:v>
                </c:pt>
                <c:pt idx="1">
                  <c:v>9.0909090909090917</c:v>
                </c:pt>
                <c:pt idx="2">
                  <c:v>6.0606060606060606</c:v>
                </c:pt>
                <c:pt idx="3">
                  <c:v>0</c:v>
                </c:pt>
                <c:pt idx="4">
                  <c:v>0</c:v>
                </c:pt>
                <c:pt idx="5">
                  <c:v>6.0606060606060606</c:v>
                </c:pt>
                <c:pt idx="6">
                  <c:v>0</c:v>
                </c:pt>
                <c:pt idx="7">
                  <c:v>3.0303030303030303</c:v>
                </c:pt>
                <c:pt idx="8">
                  <c:v>45.45454545454546</c:v>
                </c:pt>
                <c:pt idx="9">
                  <c:v>18.181818181818183</c:v>
                </c:pt>
                <c:pt idx="10">
                  <c:v>18.181818181818183</c:v>
                </c:pt>
              </c:numCache>
            </c:numRef>
          </c:val>
          <c:extLst>
            <c:ext xmlns:c16="http://schemas.microsoft.com/office/drawing/2014/chart" uri="{C3380CC4-5D6E-409C-BE32-E72D297353CC}">
              <c16:uniqueId val="{00000005-B244-490B-A855-E38CDB10F5AD}"/>
            </c:ext>
          </c:extLst>
        </c:ser>
        <c:ser>
          <c:idx val="6"/>
          <c:order val="6"/>
          <c:tx>
            <c:strRef>
              <c:f>'%表@グラフ'!$B$135</c:f>
              <c:strCache>
                <c:ptCount val="1"/>
                <c:pt idx="0">
                  <c:v>40代(n=28)</c:v>
                </c:pt>
              </c:strCache>
            </c:strRef>
          </c:tx>
          <c:spPr>
            <a:solidFill>
              <a:schemeClr val="accent1">
                <a:lumMod val="60000"/>
              </a:schemeClr>
            </a:solidFill>
            <a:ln>
              <a:noFill/>
            </a:ln>
            <a:effectLst/>
          </c:spPr>
          <c:invertIfNegative val="0"/>
          <c:cat>
            <c:strRef>
              <c:f>'%表@グラフ'!$I$127:$S$127</c:f>
              <c:strCache>
                <c:ptCount val="11"/>
                <c:pt idx="0">
                  <c:v>仕事が忙しくなくなったから</c:v>
                </c:pt>
                <c:pt idx="1">
                  <c:v>家事・育児が忙しくなくなったから </c:v>
                </c:pt>
                <c:pt idx="2">
                  <c:v>健康になったから</c:v>
                </c:pt>
                <c:pt idx="3">
                  <c:v>場所や施設ができたから </c:v>
                </c:pt>
                <c:pt idx="4">
                  <c:v>指導者がいるようになったから</c:v>
                </c:pt>
                <c:pt idx="5">
                  <c:v>お金に余裕ができたから</c:v>
                </c:pt>
                <c:pt idx="6">
                  <c:v>テレワーク等により時間に余裕ができた</c:v>
                </c:pt>
                <c:pt idx="7">
                  <c:v>運動・スポーツが好きになったから</c:v>
                </c:pt>
                <c:pt idx="8">
                  <c:v>運動・スポーツの必要性に対する意識の変化</c:v>
                </c:pt>
                <c:pt idx="9">
                  <c:v>その他　具体的に</c:v>
                </c:pt>
                <c:pt idx="10">
                  <c:v>特に理由はない</c:v>
                </c:pt>
              </c:strCache>
            </c:strRef>
          </c:cat>
          <c:val>
            <c:numRef>
              <c:f>'%表@グラフ'!$I$135:$S$135</c:f>
              <c:numCache>
                <c:formatCode>0.0</c:formatCode>
                <c:ptCount val="11"/>
                <c:pt idx="0">
                  <c:v>17.857142857142858</c:v>
                </c:pt>
                <c:pt idx="1">
                  <c:v>0</c:v>
                </c:pt>
                <c:pt idx="2">
                  <c:v>10.714285714285715</c:v>
                </c:pt>
                <c:pt idx="3">
                  <c:v>10.714285714285715</c:v>
                </c:pt>
                <c:pt idx="4">
                  <c:v>0</c:v>
                </c:pt>
                <c:pt idx="5">
                  <c:v>0</c:v>
                </c:pt>
                <c:pt idx="6">
                  <c:v>0</c:v>
                </c:pt>
                <c:pt idx="7">
                  <c:v>7.1428571428571432</c:v>
                </c:pt>
                <c:pt idx="8">
                  <c:v>50</c:v>
                </c:pt>
                <c:pt idx="9">
                  <c:v>14.285714285714285</c:v>
                </c:pt>
                <c:pt idx="10">
                  <c:v>14.285714285714285</c:v>
                </c:pt>
              </c:numCache>
            </c:numRef>
          </c:val>
          <c:extLst>
            <c:ext xmlns:c16="http://schemas.microsoft.com/office/drawing/2014/chart" uri="{C3380CC4-5D6E-409C-BE32-E72D297353CC}">
              <c16:uniqueId val="{00000006-B244-490B-A855-E38CDB10F5AD}"/>
            </c:ext>
          </c:extLst>
        </c:ser>
        <c:ser>
          <c:idx val="7"/>
          <c:order val="7"/>
          <c:tx>
            <c:strRef>
              <c:f>'%表@グラフ'!$B$136</c:f>
              <c:strCache>
                <c:ptCount val="1"/>
                <c:pt idx="0">
                  <c:v>50代(n=19)</c:v>
                </c:pt>
              </c:strCache>
            </c:strRef>
          </c:tx>
          <c:spPr>
            <a:solidFill>
              <a:schemeClr val="accent2">
                <a:lumMod val="60000"/>
              </a:schemeClr>
            </a:solidFill>
            <a:ln>
              <a:noFill/>
            </a:ln>
            <a:effectLst/>
          </c:spPr>
          <c:invertIfNegative val="0"/>
          <c:cat>
            <c:strRef>
              <c:f>'%表@グラフ'!$I$127:$S$127</c:f>
              <c:strCache>
                <c:ptCount val="11"/>
                <c:pt idx="0">
                  <c:v>仕事が忙しくなくなったから</c:v>
                </c:pt>
                <c:pt idx="1">
                  <c:v>家事・育児が忙しくなくなったから </c:v>
                </c:pt>
                <c:pt idx="2">
                  <c:v>健康になったから</c:v>
                </c:pt>
                <c:pt idx="3">
                  <c:v>場所や施設ができたから </c:v>
                </c:pt>
                <c:pt idx="4">
                  <c:v>指導者がいるようになったから</c:v>
                </c:pt>
                <c:pt idx="5">
                  <c:v>お金に余裕ができたから</c:v>
                </c:pt>
                <c:pt idx="6">
                  <c:v>テレワーク等により時間に余裕ができた</c:v>
                </c:pt>
                <c:pt idx="7">
                  <c:v>運動・スポーツが好きになったから</c:v>
                </c:pt>
                <c:pt idx="8">
                  <c:v>運動・スポーツの必要性に対する意識の変化</c:v>
                </c:pt>
                <c:pt idx="9">
                  <c:v>その他　具体的に</c:v>
                </c:pt>
                <c:pt idx="10">
                  <c:v>特に理由はない</c:v>
                </c:pt>
              </c:strCache>
            </c:strRef>
          </c:cat>
          <c:val>
            <c:numRef>
              <c:f>'%表@グラフ'!$I$136:$S$136</c:f>
              <c:numCache>
                <c:formatCode>0.0</c:formatCode>
                <c:ptCount val="11"/>
                <c:pt idx="0">
                  <c:v>0</c:v>
                </c:pt>
                <c:pt idx="1">
                  <c:v>10.526315789473683</c:v>
                </c:pt>
                <c:pt idx="2">
                  <c:v>5.2631578947368425</c:v>
                </c:pt>
                <c:pt idx="3">
                  <c:v>10.526315789473683</c:v>
                </c:pt>
                <c:pt idx="4">
                  <c:v>0</c:v>
                </c:pt>
                <c:pt idx="5">
                  <c:v>5.2631578947368425</c:v>
                </c:pt>
                <c:pt idx="6">
                  <c:v>0</c:v>
                </c:pt>
                <c:pt idx="7">
                  <c:v>5.2631578947368425</c:v>
                </c:pt>
                <c:pt idx="8">
                  <c:v>57.89473684210526</c:v>
                </c:pt>
                <c:pt idx="9">
                  <c:v>15.789473684210527</c:v>
                </c:pt>
                <c:pt idx="10">
                  <c:v>10.526315789473683</c:v>
                </c:pt>
              </c:numCache>
            </c:numRef>
          </c:val>
          <c:extLst>
            <c:ext xmlns:c16="http://schemas.microsoft.com/office/drawing/2014/chart" uri="{C3380CC4-5D6E-409C-BE32-E72D297353CC}">
              <c16:uniqueId val="{00000007-B244-490B-A855-E38CDB10F5AD}"/>
            </c:ext>
          </c:extLst>
        </c:ser>
        <c:ser>
          <c:idx val="8"/>
          <c:order val="8"/>
          <c:tx>
            <c:strRef>
              <c:f>'%表@グラフ'!$B$137</c:f>
              <c:strCache>
                <c:ptCount val="1"/>
                <c:pt idx="0">
                  <c:v>60代(n=20)</c:v>
                </c:pt>
              </c:strCache>
            </c:strRef>
          </c:tx>
          <c:spPr>
            <a:solidFill>
              <a:schemeClr val="accent3">
                <a:lumMod val="60000"/>
              </a:schemeClr>
            </a:solidFill>
            <a:ln>
              <a:noFill/>
            </a:ln>
            <a:effectLst/>
          </c:spPr>
          <c:invertIfNegative val="0"/>
          <c:cat>
            <c:strRef>
              <c:f>'%表@グラフ'!$I$127:$S$127</c:f>
              <c:strCache>
                <c:ptCount val="11"/>
                <c:pt idx="0">
                  <c:v>仕事が忙しくなくなったから</c:v>
                </c:pt>
                <c:pt idx="1">
                  <c:v>家事・育児が忙しくなくなったから </c:v>
                </c:pt>
                <c:pt idx="2">
                  <c:v>健康になったから</c:v>
                </c:pt>
                <c:pt idx="3">
                  <c:v>場所や施設ができたから </c:v>
                </c:pt>
                <c:pt idx="4">
                  <c:v>指導者がいるようになったから</c:v>
                </c:pt>
                <c:pt idx="5">
                  <c:v>お金に余裕ができたから</c:v>
                </c:pt>
                <c:pt idx="6">
                  <c:v>テレワーク等により時間に余裕ができた</c:v>
                </c:pt>
                <c:pt idx="7">
                  <c:v>運動・スポーツが好きになったから</c:v>
                </c:pt>
                <c:pt idx="8">
                  <c:v>運動・スポーツの必要性に対する意識の変化</c:v>
                </c:pt>
                <c:pt idx="9">
                  <c:v>その他　具体的に</c:v>
                </c:pt>
                <c:pt idx="10">
                  <c:v>特に理由はない</c:v>
                </c:pt>
              </c:strCache>
            </c:strRef>
          </c:cat>
          <c:val>
            <c:numRef>
              <c:f>'%表@グラフ'!$I$137:$S$137</c:f>
              <c:numCache>
                <c:formatCode>0.0</c:formatCode>
                <c:ptCount val="11"/>
                <c:pt idx="0">
                  <c:v>20</c:v>
                </c:pt>
                <c:pt idx="1">
                  <c:v>0</c:v>
                </c:pt>
                <c:pt idx="2">
                  <c:v>20</c:v>
                </c:pt>
                <c:pt idx="3">
                  <c:v>0</c:v>
                </c:pt>
                <c:pt idx="4">
                  <c:v>0</c:v>
                </c:pt>
                <c:pt idx="5">
                  <c:v>5</c:v>
                </c:pt>
                <c:pt idx="6">
                  <c:v>0</c:v>
                </c:pt>
                <c:pt idx="7">
                  <c:v>5</c:v>
                </c:pt>
                <c:pt idx="8">
                  <c:v>35</c:v>
                </c:pt>
                <c:pt idx="9">
                  <c:v>15</c:v>
                </c:pt>
                <c:pt idx="10">
                  <c:v>10</c:v>
                </c:pt>
              </c:numCache>
            </c:numRef>
          </c:val>
          <c:extLst>
            <c:ext xmlns:c16="http://schemas.microsoft.com/office/drawing/2014/chart" uri="{C3380CC4-5D6E-409C-BE32-E72D297353CC}">
              <c16:uniqueId val="{00000008-B244-490B-A855-E38CDB10F5AD}"/>
            </c:ext>
          </c:extLst>
        </c:ser>
        <c:ser>
          <c:idx val="9"/>
          <c:order val="9"/>
          <c:tx>
            <c:strRef>
              <c:f>'%表@グラフ'!$B$138</c:f>
              <c:strCache>
                <c:ptCount val="1"/>
                <c:pt idx="0">
                  <c:v>70代以上(n=14)</c:v>
                </c:pt>
              </c:strCache>
            </c:strRef>
          </c:tx>
          <c:spPr>
            <a:solidFill>
              <a:schemeClr val="accent4">
                <a:lumMod val="60000"/>
              </a:schemeClr>
            </a:solidFill>
            <a:ln>
              <a:noFill/>
            </a:ln>
            <a:effectLst/>
          </c:spPr>
          <c:invertIfNegative val="0"/>
          <c:cat>
            <c:strRef>
              <c:f>'%表@グラフ'!$I$127:$S$127</c:f>
              <c:strCache>
                <c:ptCount val="11"/>
                <c:pt idx="0">
                  <c:v>仕事が忙しくなくなったから</c:v>
                </c:pt>
                <c:pt idx="1">
                  <c:v>家事・育児が忙しくなくなったから </c:v>
                </c:pt>
                <c:pt idx="2">
                  <c:v>健康になったから</c:v>
                </c:pt>
                <c:pt idx="3">
                  <c:v>場所や施設ができたから </c:v>
                </c:pt>
                <c:pt idx="4">
                  <c:v>指導者がいるようになったから</c:v>
                </c:pt>
                <c:pt idx="5">
                  <c:v>お金に余裕ができたから</c:v>
                </c:pt>
                <c:pt idx="6">
                  <c:v>テレワーク等により時間に余裕ができた</c:v>
                </c:pt>
                <c:pt idx="7">
                  <c:v>運動・スポーツが好きになったから</c:v>
                </c:pt>
                <c:pt idx="8">
                  <c:v>運動・スポーツの必要性に対する意識の変化</c:v>
                </c:pt>
                <c:pt idx="9">
                  <c:v>その他　具体的に</c:v>
                </c:pt>
                <c:pt idx="10">
                  <c:v>特に理由はない</c:v>
                </c:pt>
              </c:strCache>
            </c:strRef>
          </c:cat>
          <c:val>
            <c:numRef>
              <c:f>'%表@グラフ'!$I$138:$S$138</c:f>
              <c:numCache>
                <c:formatCode>0.0</c:formatCode>
                <c:ptCount val="11"/>
                <c:pt idx="0">
                  <c:v>14.285714285714285</c:v>
                </c:pt>
                <c:pt idx="1">
                  <c:v>0</c:v>
                </c:pt>
                <c:pt idx="2">
                  <c:v>7.1428571428571432</c:v>
                </c:pt>
                <c:pt idx="3">
                  <c:v>14.285714285714285</c:v>
                </c:pt>
                <c:pt idx="4">
                  <c:v>7.1428571428571432</c:v>
                </c:pt>
                <c:pt idx="5">
                  <c:v>0</c:v>
                </c:pt>
                <c:pt idx="6">
                  <c:v>0</c:v>
                </c:pt>
                <c:pt idx="7">
                  <c:v>14.285714285714285</c:v>
                </c:pt>
                <c:pt idx="8">
                  <c:v>57.142857142857139</c:v>
                </c:pt>
                <c:pt idx="9">
                  <c:v>0</c:v>
                </c:pt>
                <c:pt idx="10">
                  <c:v>7.1428571428571432</c:v>
                </c:pt>
              </c:numCache>
            </c:numRef>
          </c:val>
          <c:extLst>
            <c:ext xmlns:c16="http://schemas.microsoft.com/office/drawing/2014/chart" uri="{C3380CC4-5D6E-409C-BE32-E72D297353CC}">
              <c16:uniqueId val="{00000009-B244-490B-A855-E38CDB10F5AD}"/>
            </c:ext>
          </c:extLst>
        </c:ser>
        <c:dLbls>
          <c:showLegendKey val="0"/>
          <c:showVal val="0"/>
          <c:showCatName val="0"/>
          <c:showSerName val="0"/>
          <c:showPercent val="0"/>
          <c:showBubbleSize val="0"/>
        </c:dLbls>
        <c:gapWidth val="150"/>
        <c:axId val="363689584"/>
        <c:axId val="1"/>
      </c:barChart>
      <c:catAx>
        <c:axId val="36368958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1"/>
        <c:crosses val="autoZero"/>
        <c:auto val="1"/>
        <c:lblAlgn val="ctr"/>
        <c:lblOffset val="100"/>
        <c:noMultiLvlLbl val="1"/>
      </c:catAx>
      <c:valAx>
        <c:axId val="1"/>
        <c:scaling>
          <c:orientation val="minMax"/>
          <c:max val="100"/>
          <c:min val="0"/>
        </c:scaling>
        <c:delete val="0"/>
        <c:axPos val="l"/>
        <c:majorGridlines>
          <c:spPr>
            <a:ln w="3175" cap="flat" cmpd="sng" algn="ctr">
              <a:solidFill>
                <a:srgbClr val="D3D3D3"/>
              </a:solidFill>
              <a:prstDash val="solid"/>
              <a:round/>
            </a:ln>
            <a:effectLst/>
          </c:spPr>
        </c:majorGridlines>
        <c:numFmt formatCode="0&quot;%&quot;"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363689584"/>
        <c:crossesAt val="1"/>
        <c:crossBetween val="between"/>
        <c:majorUnit val="20"/>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800" b="0" i="0" u="none" strike="noStrike" kern="1200" baseline="0">
                <a:solidFill>
                  <a:schemeClr val="tx1"/>
                </a:solidFill>
                <a:latin typeface="+mn-ea"/>
                <a:ea typeface="+mn-ea"/>
                <a:cs typeface="+mn-cs"/>
              </a:defRPr>
            </a:pPr>
            <a:endParaRPr lang="ja-JP"/>
          </a:p>
        </c:txPr>
      </c:dTable>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mn-ea"/>
          <a:ea typeface="+mn-ea"/>
        </a:defRPr>
      </a:pPr>
      <a:endParaRPr lang="ja-JP"/>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519715423315711"/>
          <c:y val="3.9298063860413721E-2"/>
          <c:w val="0.382515451277328"/>
          <c:h val="0.9431632023392913"/>
        </c:manualLayout>
      </c:layout>
      <c:barChart>
        <c:barDir val="bar"/>
        <c:grouping val="clustered"/>
        <c:varyColors val="0"/>
        <c:ser>
          <c:idx val="0"/>
          <c:order val="0"/>
          <c:spPr>
            <a:solidFill>
              <a:schemeClr val="accent1"/>
            </a:solidFill>
            <a:ln>
              <a:noFill/>
            </a:ln>
            <a:effectLst/>
          </c:spPr>
          <c:invertIfNegative val="0"/>
          <c:dLbls>
            <c:dLbl>
              <c:idx val="0"/>
              <c:layout>
                <c:manualLayout>
                  <c:x val="-1.1143697244757554E-2"/>
                  <c:y val="4.462933551766470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3B-4627-848D-3E33343821AB}"/>
                </c:ext>
              </c:extLst>
            </c:dLbl>
            <c:numFmt formatCode="0.0&quot;%&quot;" sourceLinked="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'N%表(実数+%表)@グラフ'!$B$275:$B$287</c:f>
              <c:strCache>
                <c:ptCount val="13"/>
                <c:pt idx="0">
                  <c:v>健康のため</c:v>
                </c:pt>
                <c:pt idx="1">
                  <c:v>体力増進・維持のため</c:v>
                </c:pt>
                <c:pt idx="2">
                  <c:v>筋力増進・維持のため</c:v>
                </c:pt>
                <c:pt idx="3">
                  <c:v>楽しみ・気晴らしとして(気分転換)</c:v>
                </c:pt>
                <c:pt idx="4">
                  <c:v>運動不足解消のため</c:v>
                </c:pt>
                <c:pt idx="5">
                  <c:v>精神の修養や訓練のため</c:v>
                </c:pt>
                <c:pt idx="6">
                  <c:v>自己の記録や能力を向上させるため</c:v>
                </c:pt>
                <c:pt idx="7">
                  <c:v>友人・仲間との交流(仲間づくり)</c:v>
                </c:pt>
                <c:pt idx="8">
                  <c:v>家族のふれあいとして</c:v>
                </c:pt>
                <c:pt idx="9">
                  <c:v>美容のため</c:v>
                </c:pt>
                <c:pt idx="10">
                  <c:v>肥満解消、ダイエットのため</c:v>
                </c:pt>
                <c:pt idx="11">
                  <c:v>わからない</c:v>
                </c:pt>
                <c:pt idx="12">
                  <c:v>その他　具体的に</c:v>
                </c:pt>
              </c:strCache>
            </c:strRef>
          </c:cat>
          <c:val>
            <c:numRef>
              <c:f>'N%表(実数+%表)@グラフ'!$D$275:$D$287</c:f>
              <c:numCache>
                <c:formatCode>0.0</c:formatCode>
                <c:ptCount val="13"/>
                <c:pt idx="0">
                  <c:v>75.2</c:v>
                </c:pt>
                <c:pt idx="1">
                  <c:v>46.24</c:v>
                </c:pt>
                <c:pt idx="2">
                  <c:v>31.36</c:v>
                </c:pt>
                <c:pt idx="3">
                  <c:v>36.72</c:v>
                </c:pt>
                <c:pt idx="4">
                  <c:v>44.64</c:v>
                </c:pt>
                <c:pt idx="5">
                  <c:v>5.6</c:v>
                </c:pt>
                <c:pt idx="6">
                  <c:v>3.04</c:v>
                </c:pt>
                <c:pt idx="7">
                  <c:v>12.08</c:v>
                </c:pt>
                <c:pt idx="8">
                  <c:v>6.8</c:v>
                </c:pt>
                <c:pt idx="9">
                  <c:v>5.6</c:v>
                </c:pt>
                <c:pt idx="10">
                  <c:v>24.24</c:v>
                </c:pt>
                <c:pt idx="11">
                  <c:v>2.64</c:v>
                </c:pt>
                <c:pt idx="12">
                  <c:v>0.96</c:v>
                </c:pt>
              </c:numCache>
            </c:numRef>
          </c:val>
          <c:extLst>
            <c:ext xmlns:c16="http://schemas.microsoft.com/office/drawing/2014/chart" uri="{C3380CC4-5D6E-409C-BE32-E72D297353CC}">
              <c16:uniqueId val="{00000000-ED3B-4627-848D-3E33343821AB}"/>
            </c:ext>
          </c:extLst>
        </c:ser>
        <c:dLbls>
          <c:showLegendKey val="0"/>
          <c:showVal val="1"/>
          <c:showCatName val="0"/>
          <c:showSerName val="0"/>
          <c:showPercent val="0"/>
          <c:showBubbleSize val="0"/>
        </c:dLbls>
        <c:gapWidth val="150"/>
        <c:overlap val="-25"/>
        <c:axId val="366488872"/>
        <c:axId val="1"/>
      </c:barChart>
      <c:catAx>
        <c:axId val="366488872"/>
        <c:scaling>
          <c:orientation val="maxMin"/>
        </c:scaling>
        <c:delete val="0"/>
        <c:axPos val="l"/>
        <c:majorGridlines/>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ＭＳ ゴシック"/>
                <a:ea typeface="+mn-ea"/>
                <a:cs typeface="+mn-cs"/>
              </a:defRPr>
            </a:pPr>
            <a:endParaRPr lang="ja-JP"/>
          </a:p>
        </c:txPr>
        <c:crossAx val="1"/>
        <c:crosses val="autoZero"/>
        <c:auto val="1"/>
        <c:lblAlgn val="ctr"/>
        <c:lblOffset val="100"/>
        <c:tickLblSkip val="1"/>
        <c:noMultiLvlLbl val="1"/>
      </c:catAx>
      <c:valAx>
        <c:axId val="1"/>
        <c:scaling>
          <c:orientation val="minMax"/>
          <c:min val="0"/>
        </c:scaling>
        <c:delete val="0"/>
        <c:axPos val="t"/>
        <c:majorGridlines>
          <c:spPr>
            <a:ln w="3175" cap="flat" cmpd="sng" algn="ctr">
              <a:solidFill>
                <a:srgbClr val="D3D3D3"/>
              </a:solidFill>
              <a:prstDash val="solid"/>
              <a:round/>
            </a:ln>
            <a:effectLst/>
          </c:spPr>
        </c:majorGridlines>
        <c:numFmt formatCode="0&quot;%&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ＭＳ ゴシック"/>
              </a:defRPr>
            </a:pPr>
            <a:endParaRPr lang="ja-JP"/>
          </a:p>
        </c:txPr>
        <c:crossAx val="366488872"/>
        <c:crossesAt val="1"/>
        <c:crossBetween val="between"/>
        <c:majorUnit val="10"/>
      </c:valAx>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ＭＳ ゴシック"/>
        </a:defRPr>
      </a:pPr>
      <a:endParaRPr lang="ja-JP"/>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34286591357728"/>
          <c:y val="2.0014417690147692E-2"/>
          <c:w val="0.78500079917416743"/>
          <c:h val="0.34695267437086497"/>
        </c:manualLayout>
      </c:layout>
      <c:barChart>
        <c:barDir val="col"/>
        <c:grouping val="clustered"/>
        <c:varyColors val="0"/>
        <c:ser>
          <c:idx val="0"/>
          <c:order val="0"/>
          <c:tx>
            <c:strRef>
              <c:f>'%表@グラフ'!$B$145</c:f>
              <c:strCache>
                <c:ptCount val="1"/>
                <c:pt idx="0">
                  <c:v>全体(n=1250)</c:v>
                </c:pt>
              </c:strCache>
            </c:strRef>
          </c:tx>
          <c:spPr>
            <a:solidFill>
              <a:schemeClr val="accent1"/>
            </a:solidFill>
            <a:ln>
              <a:noFill/>
            </a:ln>
            <a:effectLst/>
          </c:spPr>
          <c:invertIfNegative val="0"/>
          <c:cat>
            <c:strRef>
              <c:f>'%表@グラフ'!$I$143:$U$143</c:f>
              <c:strCache>
                <c:ptCount val="13"/>
                <c:pt idx="0">
                  <c:v>健康のため</c:v>
                </c:pt>
                <c:pt idx="1">
                  <c:v>体力増進・維持のため</c:v>
                </c:pt>
                <c:pt idx="2">
                  <c:v>筋力増進・維持のため</c:v>
                </c:pt>
                <c:pt idx="3">
                  <c:v>楽しみ・気晴らしとして(気分転換)</c:v>
                </c:pt>
                <c:pt idx="4">
                  <c:v>運動不足解消のため</c:v>
                </c:pt>
                <c:pt idx="5">
                  <c:v>精神の修養や訓練のため</c:v>
                </c:pt>
                <c:pt idx="6">
                  <c:v>自己の記録や能力を向上させるため</c:v>
                </c:pt>
                <c:pt idx="7">
                  <c:v>友人・仲間との交流(仲間づくり)</c:v>
                </c:pt>
                <c:pt idx="8">
                  <c:v>家族のふれあいとして</c:v>
                </c:pt>
                <c:pt idx="9">
                  <c:v>美容のため</c:v>
                </c:pt>
                <c:pt idx="10">
                  <c:v>肥満解消、ダイエットのため</c:v>
                </c:pt>
                <c:pt idx="11">
                  <c:v>わからない</c:v>
                </c:pt>
                <c:pt idx="12">
                  <c:v>その他　具体的に</c:v>
                </c:pt>
              </c:strCache>
            </c:strRef>
          </c:cat>
          <c:val>
            <c:numRef>
              <c:f>'%表@グラフ'!$I$145:$U$145</c:f>
              <c:numCache>
                <c:formatCode>0.0</c:formatCode>
                <c:ptCount val="13"/>
                <c:pt idx="0">
                  <c:v>75.2</c:v>
                </c:pt>
                <c:pt idx="1">
                  <c:v>46.24</c:v>
                </c:pt>
                <c:pt idx="2">
                  <c:v>31.36</c:v>
                </c:pt>
                <c:pt idx="3">
                  <c:v>36.72</c:v>
                </c:pt>
                <c:pt idx="4">
                  <c:v>44.64</c:v>
                </c:pt>
                <c:pt idx="5">
                  <c:v>5.6</c:v>
                </c:pt>
                <c:pt idx="6">
                  <c:v>3.04</c:v>
                </c:pt>
                <c:pt idx="7">
                  <c:v>12.08</c:v>
                </c:pt>
                <c:pt idx="8">
                  <c:v>6.8</c:v>
                </c:pt>
                <c:pt idx="9">
                  <c:v>5.6</c:v>
                </c:pt>
                <c:pt idx="10">
                  <c:v>24.24</c:v>
                </c:pt>
                <c:pt idx="11">
                  <c:v>2.64</c:v>
                </c:pt>
                <c:pt idx="12">
                  <c:v>0.96</c:v>
                </c:pt>
              </c:numCache>
            </c:numRef>
          </c:val>
          <c:extLst>
            <c:ext xmlns:c16="http://schemas.microsoft.com/office/drawing/2014/chart" uri="{C3380CC4-5D6E-409C-BE32-E72D297353CC}">
              <c16:uniqueId val="{00000000-B244-490B-A855-E38CDB10F5AD}"/>
            </c:ext>
          </c:extLst>
        </c:ser>
        <c:ser>
          <c:idx val="1"/>
          <c:order val="1"/>
          <c:tx>
            <c:strRef>
              <c:f>'%表@グラフ'!$B$146</c:f>
              <c:strCache>
                <c:ptCount val="1"/>
                <c:pt idx="0">
                  <c:v>男性(n=611)</c:v>
                </c:pt>
              </c:strCache>
            </c:strRef>
          </c:tx>
          <c:spPr>
            <a:solidFill>
              <a:schemeClr val="accent2"/>
            </a:solidFill>
            <a:ln>
              <a:noFill/>
            </a:ln>
            <a:effectLst/>
          </c:spPr>
          <c:invertIfNegative val="0"/>
          <c:cat>
            <c:strRef>
              <c:f>'%表@グラフ'!$I$143:$U$143</c:f>
              <c:strCache>
                <c:ptCount val="13"/>
                <c:pt idx="0">
                  <c:v>健康のため</c:v>
                </c:pt>
                <c:pt idx="1">
                  <c:v>体力増進・維持のため</c:v>
                </c:pt>
                <c:pt idx="2">
                  <c:v>筋力増進・維持のため</c:v>
                </c:pt>
                <c:pt idx="3">
                  <c:v>楽しみ・気晴らしとして(気分転換)</c:v>
                </c:pt>
                <c:pt idx="4">
                  <c:v>運動不足解消のため</c:v>
                </c:pt>
                <c:pt idx="5">
                  <c:v>精神の修養や訓練のため</c:v>
                </c:pt>
                <c:pt idx="6">
                  <c:v>自己の記録や能力を向上させるため</c:v>
                </c:pt>
                <c:pt idx="7">
                  <c:v>友人・仲間との交流(仲間づくり)</c:v>
                </c:pt>
                <c:pt idx="8">
                  <c:v>家族のふれあいとして</c:v>
                </c:pt>
                <c:pt idx="9">
                  <c:v>美容のため</c:v>
                </c:pt>
                <c:pt idx="10">
                  <c:v>肥満解消、ダイエットのため</c:v>
                </c:pt>
                <c:pt idx="11">
                  <c:v>わからない</c:v>
                </c:pt>
                <c:pt idx="12">
                  <c:v>その他　具体的に</c:v>
                </c:pt>
              </c:strCache>
            </c:strRef>
          </c:cat>
          <c:val>
            <c:numRef>
              <c:f>'%表@グラフ'!$I$146:$U$146</c:f>
              <c:numCache>
                <c:formatCode>0.0</c:formatCode>
                <c:ptCount val="13"/>
                <c:pt idx="0">
                  <c:v>78.396072013093288</c:v>
                </c:pt>
                <c:pt idx="1">
                  <c:v>49.263502454991823</c:v>
                </c:pt>
                <c:pt idx="2">
                  <c:v>32.078559738134203</c:v>
                </c:pt>
                <c:pt idx="3">
                  <c:v>37.315875613747956</c:v>
                </c:pt>
                <c:pt idx="4">
                  <c:v>38.788870703764317</c:v>
                </c:pt>
                <c:pt idx="5">
                  <c:v>5.5646481178396074</c:v>
                </c:pt>
                <c:pt idx="6">
                  <c:v>4.0916530278232406</c:v>
                </c:pt>
                <c:pt idx="7">
                  <c:v>12.60229132569558</c:v>
                </c:pt>
                <c:pt idx="8">
                  <c:v>5.5646481178396074</c:v>
                </c:pt>
                <c:pt idx="9">
                  <c:v>1.4729950900163666</c:v>
                </c:pt>
                <c:pt idx="10">
                  <c:v>18.166939443535188</c:v>
                </c:pt>
                <c:pt idx="11">
                  <c:v>2.4549918166939442</c:v>
                </c:pt>
                <c:pt idx="12">
                  <c:v>0.98199672667757776</c:v>
                </c:pt>
              </c:numCache>
            </c:numRef>
          </c:val>
          <c:extLst>
            <c:ext xmlns:c16="http://schemas.microsoft.com/office/drawing/2014/chart" uri="{C3380CC4-5D6E-409C-BE32-E72D297353CC}">
              <c16:uniqueId val="{00000001-B244-490B-A855-E38CDB10F5AD}"/>
            </c:ext>
          </c:extLst>
        </c:ser>
        <c:ser>
          <c:idx val="2"/>
          <c:order val="2"/>
          <c:tx>
            <c:strRef>
              <c:f>'%表@グラフ'!$B$147</c:f>
              <c:strCache>
                <c:ptCount val="1"/>
                <c:pt idx="0">
                  <c:v>女性(n=618)</c:v>
                </c:pt>
              </c:strCache>
            </c:strRef>
          </c:tx>
          <c:spPr>
            <a:solidFill>
              <a:schemeClr val="accent3"/>
            </a:solidFill>
            <a:ln>
              <a:noFill/>
            </a:ln>
            <a:effectLst/>
          </c:spPr>
          <c:invertIfNegative val="0"/>
          <c:cat>
            <c:strRef>
              <c:f>'%表@グラフ'!$I$143:$U$143</c:f>
              <c:strCache>
                <c:ptCount val="13"/>
                <c:pt idx="0">
                  <c:v>健康のため</c:v>
                </c:pt>
                <c:pt idx="1">
                  <c:v>体力増進・維持のため</c:v>
                </c:pt>
                <c:pt idx="2">
                  <c:v>筋力増進・維持のため</c:v>
                </c:pt>
                <c:pt idx="3">
                  <c:v>楽しみ・気晴らしとして(気分転換)</c:v>
                </c:pt>
                <c:pt idx="4">
                  <c:v>運動不足解消のため</c:v>
                </c:pt>
                <c:pt idx="5">
                  <c:v>精神の修養や訓練のため</c:v>
                </c:pt>
                <c:pt idx="6">
                  <c:v>自己の記録や能力を向上させるため</c:v>
                </c:pt>
                <c:pt idx="7">
                  <c:v>友人・仲間との交流(仲間づくり)</c:v>
                </c:pt>
                <c:pt idx="8">
                  <c:v>家族のふれあいとして</c:v>
                </c:pt>
                <c:pt idx="9">
                  <c:v>美容のため</c:v>
                </c:pt>
                <c:pt idx="10">
                  <c:v>肥満解消、ダイエットのため</c:v>
                </c:pt>
                <c:pt idx="11">
                  <c:v>わからない</c:v>
                </c:pt>
                <c:pt idx="12">
                  <c:v>その他　具体的に</c:v>
                </c:pt>
              </c:strCache>
            </c:strRef>
          </c:cat>
          <c:val>
            <c:numRef>
              <c:f>'%表@グラフ'!$I$147:$U$147</c:f>
              <c:numCache>
                <c:formatCode>0.0</c:formatCode>
                <c:ptCount val="13"/>
                <c:pt idx="0">
                  <c:v>72.168284789644005</c:v>
                </c:pt>
                <c:pt idx="1">
                  <c:v>44.01294498381877</c:v>
                </c:pt>
                <c:pt idx="2">
                  <c:v>30.906148867313913</c:v>
                </c:pt>
                <c:pt idx="3">
                  <c:v>36.893203883495147</c:v>
                </c:pt>
                <c:pt idx="4">
                  <c:v>50.970873786407765</c:v>
                </c:pt>
                <c:pt idx="5">
                  <c:v>5.8252427184466029</c:v>
                </c:pt>
                <c:pt idx="6">
                  <c:v>2.1035598705501619</c:v>
                </c:pt>
                <c:pt idx="7">
                  <c:v>11.974110032362461</c:v>
                </c:pt>
                <c:pt idx="8">
                  <c:v>8.2524271844660184</c:v>
                </c:pt>
                <c:pt idx="9">
                  <c:v>9.7087378640776709</c:v>
                </c:pt>
                <c:pt idx="10">
                  <c:v>30.582524271844662</c:v>
                </c:pt>
                <c:pt idx="11">
                  <c:v>2.2653721682847894</c:v>
                </c:pt>
                <c:pt idx="12">
                  <c:v>0.80906148867313921</c:v>
                </c:pt>
              </c:numCache>
            </c:numRef>
          </c:val>
          <c:extLst>
            <c:ext xmlns:c16="http://schemas.microsoft.com/office/drawing/2014/chart" uri="{C3380CC4-5D6E-409C-BE32-E72D297353CC}">
              <c16:uniqueId val="{00000002-B244-490B-A855-E38CDB10F5AD}"/>
            </c:ext>
          </c:extLst>
        </c:ser>
        <c:ser>
          <c:idx val="3"/>
          <c:order val="3"/>
          <c:tx>
            <c:strRef>
              <c:f>'%表@グラフ'!$B$148</c:f>
              <c:strCache>
                <c:ptCount val="1"/>
                <c:pt idx="0">
                  <c:v>回答しない(n=21)</c:v>
                </c:pt>
              </c:strCache>
            </c:strRef>
          </c:tx>
          <c:spPr>
            <a:solidFill>
              <a:schemeClr val="accent4"/>
            </a:solidFill>
            <a:ln>
              <a:noFill/>
            </a:ln>
            <a:effectLst/>
          </c:spPr>
          <c:invertIfNegative val="0"/>
          <c:cat>
            <c:strRef>
              <c:f>'%表@グラフ'!$I$143:$U$143</c:f>
              <c:strCache>
                <c:ptCount val="13"/>
                <c:pt idx="0">
                  <c:v>健康のため</c:v>
                </c:pt>
                <c:pt idx="1">
                  <c:v>体力増進・維持のため</c:v>
                </c:pt>
                <c:pt idx="2">
                  <c:v>筋力増進・維持のため</c:v>
                </c:pt>
                <c:pt idx="3">
                  <c:v>楽しみ・気晴らしとして(気分転換)</c:v>
                </c:pt>
                <c:pt idx="4">
                  <c:v>運動不足解消のため</c:v>
                </c:pt>
                <c:pt idx="5">
                  <c:v>精神の修養や訓練のため</c:v>
                </c:pt>
                <c:pt idx="6">
                  <c:v>自己の記録や能力を向上させるため</c:v>
                </c:pt>
                <c:pt idx="7">
                  <c:v>友人・仲間との交流(仲間づくり)</c:v>
                </c:pt>
                <c:pt idx="8">
                  <c:v>家族のふれあいとして</c:v>
                </c:pt>
                <c:pt idx="9">
                  <c:v>美容のため</c:v>
                </c:pt>
                <c:pt idx="10">
                  <c:v>肥満解消、ダイエットのため</c:v>
                </c:pt>
                <c:pt idx="11">
                  <c:v>わからない</c:v>
                </c:pt>
                <c:pt idx="12">
                  <c:v>その他　具体的に</c:v>
                </c:pt>
              </c:strCache>
            </c:strRef>
          </c:cat>
          <c:val>
            <c:numRef>
              <c:f>'%表@グラフ'!$I$148:$U$148</c:f>
              <c:numCache>
                <c:formatCode>0.0</c:formatCode>
                <c:ptCount val="13"/>
                <c:pt idx="0">
                  <c:v>71.428571428571431</c:v>
                </c:pt>
                <c:pt idx="1">
                  <c:v>23.80952380952381</c:v>
                </c:pt>
                <c:pt idx="2">
                  <c:v>23.80952380952381</c:v>
                </c:pt>
                <c:pt idx="3">
                  <c:v>14.285714285714285</c:v>
                </c:pt>
                <c:pt idx="4">
                  <c:v>28.571428571428569</c:v>
                </c:pt>
                <c:pt idx="5">
                  <c:v>0</c:v>
                </c:pt>
                <c:pt idx="6">
                  <c:v>0</c:v>
                </c:pt>
                <c:pt idx="7">
                  <c:v>0</c:v>
                </c:pt>
                <c:pt idx="8">
                  <c:v>0</c:v>
                </c:pt>
                <c:pt idx="9">
                  <c:v>4.7619047619047619</c:v>
                </c:pt>
                <c:pt idx="10">
                  <c:v>14.285714285714285</c:v>
                </c:pt>
                <c:pt idx="11">
                  <c:v>19.047619047619047</c:v>
                </c:pt>
                <c:pt idx="12">
                  <c:v>4.7619047619047619</c:v>
                </c:pt>
              </c:numCache>
            </c:numRef>
          </c:val>
          <c:extLst>
            <c:ext xmlns:c16="http://schemas.microsoft.com/office/drawing/2014/chart" uri="{C3380CC4-5D6E-409C-BE32-E72D297353CC}">
              <c16:uniqueId val="{00000003-B244-490B-A855-E38CDB10F5AD}"/>
            </c:ext>
          </c:extLst>
        </c:ser>
        <c:ser>
          <c:idx val="4"/>
          <c:order val="4"/>
          <c:tx>
            <c:strRef>
              <c:f>'%表@グラフ'!$B$149</c:f>
              <c:strCache>
                <c:ptCount val="1"/>
                <c:pt idx="0">
                  <c:v>18歳 - 20代(n=161)</c:v>
                </c:pt>
              </c:strCache>
            </c:strRef>
          </c:tx>
          <c:spPr>
            <a:solidFill>
              <a:schemeClr val="accent5"/>
            </a:solidFill>
            <a:ln>
              <a:noFill/>
            </a:ln>
            <a:effectLst/>
          </c:spPr>
          <c:invertIfNegative val="0"/>
          <c:cat>
            <c:strRef>
              <c:f>'%表@グラフ'!$I$143:$U$143</c:f>
              <c:strCache>
                <c:ptCount val="13"/>
                <c:pt idx="0">
                  <c:v>健康のため</c:v>
                </c:pt>
                <c:pt idx="1">
                  <c:v>体力増進・維持のため</c:v>
                </c:pt>
                <c:pt idx="2">
                  <c:v>筋力増進・維持のため</c:v>
                </c:pt>
                <c:pt idx="3">
                  <c:v>楽しみ・気晴らしとして(気分転換)</c:v>
                </c:pt>
                <c:pt idx="4">
                  <c:v>運動不足解消のため</c:v>
                </c:pt>
                <c:pt idx="5">
                  <c:v>精神の修養や訓練のため</c:v>
                </c:pt>
                <c:pt idx="6">
                  <c:v>自己の記録や能力を向上させるため</c:v>
                </c:pt>
                <c:pt idx="7">
                  <c:v>友人・仲間との交流(仲間づくり)</c:v>
                </c:pt>
                <c:pt idx="8">
                  <c:v>家族のふれあいとして</c:v>
                </c:pt>
                <c:pt idx="9">
                  <c:v>美容のため</c:v>
                </c:pt>
                <c:pt idx="10">
                  <c:v>肥満解消、ダイエットのため</c:v>
                </c:pt>
                <c:pt idx="11">
                  <c:v>わからない</c:v>
                </c:pt>
                <c:pt idx="12">
                  <c:v>その他　具体的に</c:v>
                </c:pt>
              </c:strCache>
            </c:strRef>
          </c:cat>
          <c:val>
            <c:numRef>
              <c:f>'%表@グラフ'!$I$149:$U$149</c:f>
              <c:numCache>
                <c:formatCode>0.0</c:formatCode>
                <c:ptCount val="13"/>
                <c:pt idx="0">
                  <c:v>63.354037267080741</c:v>
                </c:pt>
                <c:pt idx="1">
                  <c:v>36.645962732919251</c:v>
                </c:pt>
                <c:pt idx="2">
                  <c:v>24.844720496894411</c:v>
                </c:pt>
                <c:pt idx="3">
                  <c:v>27.329192546583851</c:v>
                </c:pt>
                <c:pt idx="4">
                  <c:v>32.919254658385093</c:v>
                </c:pt>
                <c:pt idx="5">
                  <c:v>6.8322981366459627</c:v>
                </c:pt>
                <c:pt idx="6">
                  <c:v>4.9689440993788825</c:v>
                </c:pt>
                <c:pt idx="7">
                  <c:v>9.937888198757765</c:v>
                </c:pt>
                <c:pt idx="8">
                  <c:v>5.5900621118012426</c:v>
                </c:pt>
                <c:pt idx="9">
                  <c:v>11.180124223602483</c:v>
                </c:pt>
                <c:pt idx="10">
                  <c:v>26.70807453416149</c:v>
                </c:pt>
                <c:pt idx="11">
                  <c:v>4.9689440993788825</c:v>
                </c:pt>
                <c:pt idx="12">
                  <c:v>1.8633540372670807</c:v>
                </c:pt>
              </c:numCache>
            </c:numRef>
          </c:val>
          <c:extLst>
            <c:ext xmlns:c16="http://schemas.microsoft.com/office/drawing/2014/chart" uri="{C3380CC4-5D6E-409C-BE32-E72D297353CC}">
              <c16:uniqueId val="{00000004-B244-490B-A855-E38CDB10F5AD}"/>
            </c:ext>
          </c:extLst>
        </c:ser>
        <c:ser>
          <c:idx val="5"/>
          <c:order val="5"/>
          <c:tx>
            <c:strRef>
              <c:f>'%表@グラフ'!$B$150</c:f>
              <c:strCache>
                <c:ptCount val="1"/>
                <c:pt idx="0">
                  <c:v>30代(n=206)</c:v>
                </c:pt>
              </c:strCache>
            </c:strRef>
          </c:tx>
          <c:spPr>
            <a:solidFill>
              <a:schemeClr val="accent6"/>
            </a:solidFill>
            <a:ln>
              <a:noFill/>
            </a:ln>
            <a:effectLst/>
          </c:spPr>
          <c:invertIfNegative val="0"/>
          <c:cat>
            <c:strRef>
              <c:f>'%表@グラフ'!$I$143:$U$143</c:f>
              <c:strCache>
                <c:ptCount val="13"/>
                <c:pt idx="0">
                  <c:v>健康のため</c:v>
                </c:pt>
                <c:pt idx="1">
                  <c:v>体力増進・維持のため</c:v>
                </c:pt>
                <c:pt idx="2">
                  <c:v>筋力増進・維持のため</c:v>
                </c:pt>
                <c:pt idx="3">
                  <c:v>楽しみ・気晴らしとして(気分転換)</c:v>
                </c:pt>
                <c:pt idx="4">
                  <c:v>運動不足解消のため</c:v>
                </c:pt>
                <c:pt idx="5">
                  <c:v>精神の修養や訓練のため</c:v>
                </c:pt>
                <c:pt idx="6">
                  <c:v>自己の記録や能力を向上させるため</c:v>
                </c:pt>
                <c:pt idx="7">
                  <c:v>友人・仲間との交流(仲間づくり)</c:v>
                </c:pt>
                <c:pt idx="8">
                  <c:v>家族のふれあいとして</c:v>
                </c:pt>
                <c:pt idx="9">
                  <c:v>美容のため</c:v>
                </c:pt>
                <c:pt idx="10">
                  <c:v>肥満解消、ダイエットのため</c:v>
                </c:pt>
                <c:pt idx="11">
                  <c:v>わからない</c:v>
                </c:pt>
                <c:pt idx="12">
                  <c:v>その他　具体的に</c:v>
                </c:pt>
              </c:strCache>
            </c:strRef>
          </c:cat>
          <c:val>
            <c:numRef>
              <c:f>'%表@グラフ'!$I$150:$U$150</c:f>
              <c:numCache>
                <c:formatCode>0.0</c:formatCode>
                <c:ptCount val="13"/>
                <c:pt idx="0">
                  <c:v>71.359223300970868</c:v>
                </c:pt>
                <c:pt idx="1">
                  <c:v>44.660194174757287</c:v>
                </c:pt>
                <c:pt idx="2">
                  <c:v>23.78640776699029</c:v>
                </c:pt>
                <c:pt idx="3">
                  <c:v>40.291262135922324</c:v>
                </c:pt>
                <c:pt idx="4">
                  <c:v>43.689320388349515</c:v>
                </c:pt>
                <c:pt idx="5">
                  <c:v>8.7378640776699026</c:v>
                </c:pt>
                <c:pt idx="6">
                  <c:v>3.8834951456310685</c:v>
                </c:pt>
                <c:pt idx="7">
                  <c:v>8.7378640776699026</c:v>
                </c:pt>
                <c:pt idx="8">
                  <c:v>12.621359223300971</c:v>
                </c:pt>
                <c:pt idx="9">
                  <c:v>7.2815533980582527</c:v>
                </c:pt>
                <c:pt idx="10">
                  <c:v>28.640776699029125</c:v>
                </c:pt>
                <c:pt idx="11">
                  <c:v>4.3689320388349522</c:v>
                </c:pt>
                <c:pt idx="12">
                  <c:v>0.97087378640776711</c:v>
                </c:pt>
              </c:numCache>
            </c:numRef>
          </c:val>
          <c:extLst>
            <c:ext xmlns:c16="http://schemas.microsoft.com/office/drawing/2014/chart" uri="{C3380CC4-5D6E-409C-BE32-E72D297353CC}">
              <c16:uniqueId val="{00000005-B244-490B-A855-E38CDB10F5AD}"/>
            </c:ext>
          </c:extLst>
        </c:ser>
        <c:ser>
          <c:idx val="6"/>
          <c:order val="6"/>
          <c:tx>
            <c:strRef>
              <c:f>'%表@グラフ'!$B$151</c:f>
              <c:strCache>
                <c:ptCount val="1"/>
                <c:pt idx="0">
                  <c:v>40代(n=204)</c:v>
                </c:pt>
              </c:strCache>
            </c:strRef>
          </c:tx>
          <c:spPr>
            <a:solidFill>
              <a:schemeClr val="accent1">
                <a:lumMod val="60000"/>
              </a:schemeClr>
            </a:solidFill>
            <a:ln>
              <a:noFill/>
            </a:ln>
            <a:effectLst/>
          </c:spPr>
          <c:invertIfNegative val="0"/>
          <c:cat>
            <c:strRef>
              <c:f>'%表@グラフ'!$I$143:$U$143</c:f>
              <c:strCache>
                <c:ptCount val="13"/>
                <c:pt idx="0">
                  <c:v>健康のため</c:v>
                </c:pt>
                <c:pt idx="1">
                  <c:v>体力増進・維持のため</c:v>
                </c:pt>
                <c:pt idx="2">
                  <c:v>筋力増進・維持のため</c:v>
                </c:pt>
                <c:pt idx="3">
                  <c:v>楽しみ・気晴らしとして(気分転換)</c:v>
                </c:pt>
                <c:pt idx="4">
                  <c:v>運動不足解消のため</c:v>
                </c:pt>
                <c:pt idx="5">
                  <c:v>精神の修養や訓練のため</c:v>
                </c:pt>
                <c:pt idx="6">
                  <c:v>自己の記録や能力を向上させるため</c:v>
                </c:pt>
                <c:pt idx="7">
                  <c:v>友人・仲間との交流(仲間づくり)</c:v>
                </c:pt>
                <c:pt idx="8">
                  <c:v>家族のふれあいとして</c:v>
                </c:pt>
                <c:pt idx="9">
                  <c:v>美容のため</c:v>
                </c:pt>
                <c:pt idx="10">
                  <c:v>肥満解消、ダイエットのため</c:v>
                </c:pt>
                <c:pt idx="11">
                  <c:v>わからない</c:v>
                </c:pt>
                <c:pt idx="12">
                  <c:v>その他　具体的に</c:v>
                </c:pt>
              </c:strCache>
            </c:strRef>
          </c:cat>
          <c:val>
            <c:numRef>
              <c:f>'%表@グラフ'!$I$151:$U$151</c:f>
              <c:numCache>
                <c:formatCode>0.0</c:formatCode>
                <c:ptCount val="13"/>
                <c:pt idx="0">
                  <c:v>77.941176470588232</c:v>
                </c:pt>
                <c:pt idx="1">
                  <c:v>49.509803921568626</c:v>
                </c:pt>
                <c:pt idx="2">
                  <c:v>32.352941176470587</c:v>
                </c:pt>
                <c:pt idx="3">
                  <c:v>34.803921568627452</c:v>
                </c:pt>
                <c:pt idx="4">
                  <c:v>47.549019607843135</c:v>
                </c:pt>
                <c:pt idx="5">
                  <c:v>5.3921568627450984</c:v>
                </c:pt>
                <c:pt idx="6">
                  <c:v>2.4509803921568625</c:v>
                </c:pt>
                <c:pt idx="7">
                  <c:v>6.8627450980392162</c:v>
                </c:pt>
                <c:pt idx="8">
                  <c:v>7.3529411764705888</c:v>
                </c:pt>
                <c:pt idx="9">
                  <c:v>9.3137254901960773</c:v>
                </c:pt>
                <c:pt idx="10">
                  <c:v>34.313725490196077</c:v>
                </c:pt>
                <c:pt idx="11">
                  <c:v>1.9607843137254901</c:v>
                </c:pt>
                <c:pt idx="12">
                  <c:v>0.49019607843137253</c:v>
                </c:pt>
              </c:numCache>
            </c:numRef>
          </c:val>
          <c:extLst>
            <c:ext xmlns:c16="http://schemas.microsoft.com/office/drawing/2014/chart" uri="{C3380CC4-5D6E-409C-BE32-E72D297353CC}">
              <c16:uniqueId val="{00000006-B244-490B-A855-E38CDB10F5AD}"/>
            </c:ext>
          </c:extLst>
        </c:ser>
        <c:ser>
          <c:idx val="7"/>
          <c:order val="7"/>
          <c:tx>
            <c:strRef>
              <c:f>'%表@グラフ'!$B$152</c:f>
              <c:strCache>
                <c:ptCount val="1"/>
                <c:pt idx="0">
                  <c:v>50代(n=207)</c:v>
                </c:pt>
              </c:strCache>
            </c:strRef>
          </c:tx>
          <c:spPr>
            <a:solidFill>
              <a:schemeClr val="accent2">
                <a:lumMod val="60000"/>
              </a:schemeClr>
            </a:solidFill>
            <a:ln>
              <a:noFill/>
            </a:ln>
            <a:effectLst/>
          </c:spPr>
          <c:invertIfNegative val="0"/>
          <c:cat>
            <c:strRef>
              <c:f>'%表@グラフ'!$I$143:$U$143</c:f>
              <c:strCache>
                <c:ptCount val="13"/>
                <c:pt idx="0">
                  <c:v>健康のため</c:v>
                </c:pt>
                <c:pt idx="1">
                  <c:v>体力増進・維持のため</c:v>
                </c:pt>
                <c:pt idx="2">
                  <c:v>筋力増進・維持のため</c:v>
                </c:pt>
                <c:pt idx="3">
                  <c:v>楽しみ・気晴らしとして(気分転換)</c:v>
                </c:pt>
                <c:pt idx="4">
                  <c:v>運動不足解消のため</c:v>
                </c:pt>
                <c:pt idx="5">
                  <c:v>精神の修養や訓練のため</c:v>
                </c:pt>
                <c:pt idx="6">
                  <c:v>自己の記録や能力を向上させるため</c:v>
                </c:pt>
                <c:pt idx="7">
                  <c:v>友人・仲間との交流(仲間づくり)</c:v>
                </c:pt>
                <c:pt idx="8">
                  <c:v>家族のふれあいとして</c:v>
                </c:pt>
                <c:pt idx="9">
                  <c:v>美容のため</c:v>
                </c:pt>
                <c:pt idx="10">
                  <c:v>肥満解消、ダイエットのため</c:v>
                </c:pt>
                <c:pt idx="11">
                  <c:v>わからない</c:v>
                </c:pt>
                <c:pt idx="12">
                  <c:v>その他　具体的に</c:v>
                </c:pt>
              </c:strCache>
            </c:strRef>
          </c:cat>
          <c:val>
            <c:numRef>
              <c:f>'%表@グラフ'!$I$152:$U$152</c:f>
              <c:numCache>
                <c:formatCode>0.0</c:formatCode>
                <c:ptCount val="13"/>
                <c:pt idx="0">
                  <c:v>76.811594202898547</c:v>
                </c:pt>
                <c:pt idx="1">
                  <c:v>46.859903381642511</c:v>
                </c:pt>
                <c:pt idx="2">
                  <c:v>31.884057971014492</c:v>
                </c:pt>
                <c:pt idx="3">
                  <c:v>42.028985507246375</c:v>
                </c:pt>
                <c:pt idx="4">
                  <c:v>45.893719806763286</c:v>
                </c:pt>
                <c:pt idx="5">
                  <c:v>6.2801932367149762</c:v>
                </c:pt>
                <c:pt idx="6">
                  <c:v>1.4492753623188406</c:v>
                </c:pt>
                <c:pt idx="7">
                  <c:v>8.2125603864734291</c:v>
                </c:pt>
                <c:pt idx="8">
                  <c:v>5.3140096618357493</c:v>
                </c:pt>
                <c:pt idx="9">
                  <c:v>5.3140096618357493</c:v>
                </c:pt>
                <c:pt idx="10">
                  <c:v>28.5024154589372</c:v>
                </c:pt>
                <c:pt idx="11">
                  <c:v>1.9323671497584543</c:v>
                </c:pt>
                <c:pt idx="12">
                  <c:v>1.4492753623188406</c:v>
                </c:pt>
              </c:numCache>
            </c:numRef>
          </c:val>
          <c:extLst>
            <c:ext xmlns:c16="http://schemas.microsoft.com/office/drawing/2014/chart" uri="{C3380CC4-5D6E-409C-BE32-E72D297353CC}">
              <c16:uniqueId val="{00000007-B244-490B-A855-E38CDB10F5AD}"/>
            </c:ext>
          </c:extLst>
        </c:ser>
        <c:ser>
          <c:idx val="8"/>
          <c:order val="8"/>
          <c:tx>
            <c:strRef>
              <c:f>'%表@グラフ'!$B$153</c:f>
              <c:strCache>
                <c:ptCount val="1"/>
                <c:pt idx="0">
                  <c:v>60代(n=227)</c:v>
                </c:pt>
              </c:strCache>
            </c:strRef>
          </c:tx>
          <c:spPr>
            <a:solidFill>
              <a:schemeClr val="accent3">
                <a:lumMod val="60000"/>
              </a:schemeClr>
            </a:solidFill>
            <a:ln>
              <a:noFill/>
            </a:ln>
            <a:effectLst/>
          </c:spPr>
          <c:invertIfNegative val="0"/>
          <c:cat>
            <c:strRef>
              <c:f>'%表@グラフ'!$I$143:$U$143</c:f>
              <c:strCache>
                <c:ptCount val="13"/>
                <c:pt idx="0">
                  <c:v>健康のため</c:v>
                </c:pt>
                <c:pt idx="1">
                  <c:v>体力増進・維持のため</c:v>
                </c:pt>
                <c:pt idx="2">
                  <c:v>筋力増進・維持のため</c:v>
                </c:pt>
                <c:pt idx="3">
                  <c:v>楽しみ・気晴らしとして(気分転換)</c:v>
                </c:pt>
                <c:pt idx="4">
                  <c:v>運動不足解消のため</c:v>
                </c:pt>
                <c:pt idx="5">
                  <c:v>精神の修養や訓練のため</c:v>
                </c:pt>
                <c:pt idx="6">
                  <c:v>自己の記録や能力を向上させるため</c:v>
                </c:pt>
                <c:pt idx="7">
                  <c:v>友人・仲間との交流(仲間づくり)</c:v>
                </c:pt>
                <c:pt idx="8">
                  <c:v>家族のふれあいとして</c:v>
                </c:pt>
                <c:pt idx="9">
                  <c:v>美容のため</c:v>
                </c:pt>
                <c:pt idx="10">
                  <c:v>肥満解消、ダイエットのため</c:v>
                </c:pt>
                <c:pt idx="11">
                  <c:v>わからない</c:v>
                </c:pt>
                <c:pt idx="12">
                  <c:v>その他　具体的に</c:v>
                </c:pt>
              </c:strCache>
            </c:strRef>
          </c:cat>
          <c:val>
            <c:numRef>
              <c:f>'%表@グラフ'!$I$153:$U$153</c:f>
              <c:numCache>
                <c:formatCode>0.0</c:formatCode>
                <c:ptCount val="13"/>
                <c:pt idx="0">
                  <c:v>80.176211453744486</c:v>
                </c:pt>
                <c:pt idx="1">
                  <c:v>49.339207048458142</c:v>
                </c:pt>
                <c:pt idx="2">
                  <c:v>37.885462555066077</c:v>
                </c:pt>
                <c:pt idx="3">
                  <c:v>39.207048458149778</c:v>
                </c:pt>
                <c:pt idx="4">
                  <c:v>52.863436123348016</c:v>
                </c:pt>
                <c:pt idx="5">
                  <c:v>3.9647577092511019</c:v>
                </c:pt>
                <c:pt idx="6">
                  <c:v>1.3215859030837005</c:v>
                </c:pt>
                <c:pt idx="7">
                  <c:v>14.977973568281939</c:v>
                </c:pt>
                <c:pt idx="8">
                  <c:v>5.7268722466960353</c:v>
                </c:pt>
                <c:pt idx="9">
                  <c:v>2.643171806167401</c:v>
                </c:pt>
                <c:pt idx="10">
                  <c:v>22.026431718061673</c:v>
                </c:pt>
                <c:pt idx="11">
                  <c:v>1.7621145374449341</c:v>
                </c:pt>
                <c:pt idx="12">
                  <c:v>0.44052863436123352</c:v>
                </c:pt>
              </c:numCache>
            </c:numRef>
          </c:val>
          <c:extLst>
            <c:ext xmlns:c16="http://schemas.microsoft.com/office/drawing/2014/chart" uri="{C3380CC4-5D6E-409C-BE32-E72D297353CC}">
              <c16:uniqueId val="{00000008-B244-490B-A855-E38CDB10F5AD}"/>
            </c:ext>
          </c:extLst>
        </c:ser>
        <c:ser>
          <c:idx val="9"/>
          <c:order val="9"/>
          <c:tx>
            <c:strRef>
              <c:f>'%表@グラフ'!$B$154</c:f>
              <c:strCache>
                <c:ptCount val="1"/>
                <c:pt idx="0">
                  <c:v>70代以上(n=245)</c:v>
                </c:pt>
              </c:strCache>
            </c:strRef>
          </c:tx>
          <c:spPr>
            <a:solidFill>
              <a:schemeClr val="accent4">
                <a:lumMod val="60000"/>
              </a:schemeClr>
            </a:solidFill>
            <a:ln>
              <a:noFill/>
            </a:ln>
            <a:effectLst/>
          </c:spPr>
          <c:invertIfNegative val="0"/>
          <c:cat>
            <c:strRef>
              <c:f>'%表@グラフ'!$I$143:$U$143</c:f>
              <c:strCache>
                <c:ptCount val="13"/>
                <c:pt idx="0">
                  <c:v>健康のため</c:v>
                </c:pt>
                <c:pt idx="1">
                  <c:v>体力増進・維持のため</c:v>
                </c:pt>
                <c:pt idx="2">
                  <c:v>筋力増進・維持のため</c:v>
                </c:pt>
                <c:pt idx="3">
                  <c:v>楽しみ・気晴らしとして(気分転換)</c:v>
                </c:pt>
                <c:pt idx="4">
                  <c:v>運動不足解消のため</c:v>
                </c:pt>
                <c:pt idx="5">
                  <c:v>精神の修養や訓練のため</c:v>
                </c:pt>
                <c:pt idx="6">
                  <c:v>自己の記録や能力を向上させるため</c:v>
                </c:pt>
                <c:pt idx="7">
                  <c:v>友人・仲間との交流(仲間づくり)</c:v>
                </c:pt>
                <c:pt idx="8">
                  <c:v>家族のふれあいとして</c:v>
                </c:pt>
                <c:pt idx="9">
                  <c:v>美容のため</c:v>
                </c:pt>
                <c:pt idx="10">
                  <c:v>肥満解消、ダイエットのため</c:v>
                </c:pt>
                <c:pt idx="11">
                  <c:v>わからない</c:v>
                </c:pt>
                <c:pt idx="12">
                  <c:v>その他　具体的に</c:v>
                </c:pt>
              </c:strCache>
            </c:strRef>
          </c:cat>
          <c:val>
            <c:numRef>
              <c:f>'%表@グラフ'!$I$154:$U$154</c:f>
              <c:numCache>
                <c:formatCode>0.0</c:formatCode>
                <c:ptCount val="13"/>
                <c:pt idx="0">
                  <c:v>77.959183673469383</c:v>
                </c:pt>
                <c:pt idx="1">
                  <c:v>47.755102040816325</c:v>
                </c:pt>
                <c:pt idx="2">
                  <c:v>34.693877551020407</c:v>
                </c:pt>
                <c:pt idx="3">
                  <c:v>34.693877551020407</c:v>
                </c:pt>
                <c:pt idx="4">
                  <c:v>42.04081632653061</c:v>
                </c:pt>
                <c:pt idx="5">
                  <c:v>3.2653061224489797</c:v>
                </c:pt>
                <c:pt idx="6">
                  <c:v>4.4897959183673466</c:v>
                </c:pt>
                <c:pt idx="7">
                  <c:v>21.22448979591837</c:v>
                </c:pt>
                <c:pt idx="8">
                  <c:v>4.4897959183673466</c:v>
                </c:pt>
                <c:pt idx="9">
                  <c:v>0.40816326530612246</c:v>
                </c:pt>
                <c:pt idx="10">
                  <c:v>8.9795918367346932</c:v>
                </c:pt>
                <c:pt idx="11">
                  <c:v>1.6326530612244898</c:v>
                </c:pt>
                <c:pt idx="12">
                  <c:v>0.81632653061224492</c:v>
                </c:pt>
              </c:numCache>
            </c:numRef>
          </c:val>
          <c:extLst>
            <c:ext xmlns:c16="http://schemas.microsoft.com/office/drawing/2014/chart" uri="{C3380CC4-5D6E-409C-BE32-E72D297353CC}">
              <c16:uniqueId val="{00000009-B244-490B-A855-E38CDB10F5AD}"/>
            </c:ext>
          </c:extLst>
        </c:ser>
        <c:dLbls>
          <c:showLegendKey val="0"/>
          <c:showVal val="0"/>
          <c:showCatName val="0"/>
          <c:showSerName val="0"/>
          <c:showPercent val="0"/>
          <c:showBubbleSize val="0"/>
        </c:dLbls>
        <c:gapWidth val="150"/>
        <c:axId val="363689584"/>
        <c:axId val="1"/>
      </c:barChart>
      <c:catAx>
        <c:axId val="36368958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1"/>
        <c:crosses val="autoZero"/>
        <c:auto val="1"/>
        <c:lblAlgn val="ctr"/>
        <c:lblOffset val="100"/>
        <c:noMultiLvlLbl val="1"/>
      </c:catAx>
      <c:valAx>
        <c:axId val="1"/>
        <c:scaling>
          <c:orientation val="minMax"/>
          <c:max val="100"/>
          <c:min val="0"/>
        </c:scaling>
        <c:delete val="0"/>
        <c:axPos val="l"/>
        <c:majorGridlines>
          <c:spPr>
            <a:ln w="3175" cap="flat" cmpd="sng" algn="ctr">
              <a:solidFill>
                <a:srgbClr val="D3D3D3"/>
              </a:solidFill>
              <a:prstDash val="solid"/>
              <a:round/>
            </a:ln>
            <a:effectLst/>
          </c:spPr>
        </c:majorGridlines>
        <c:numFmt formatCode="0&quot;%&quot;"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363689584"/>
        <c:crossesAt val="1"/>
        <c:crossBetween val="between"/>
        <c:majorUnit val="20"/>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800" b="0" i="0" u="none" strike="noStrike" kern="1200" baseline="0">
                <a:solidFill>
                  <a:schemeClr val="tx1"/>
                </a:solidFill>
                <a:latin typeface="+mn-ea"/>
                <a:ea typeface="+mn-ea"/>
                <a:cs typeface="+mn-cs"/>
              </a:defRPr>
            </a:pPr>
            <a:endParaRPr lang="ja-JP"/>
          </a:p>
        </c:txPr>
      </c:dTable>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mn-ea"/>
          <a:ea typeface="+mn-ea"/>
        </a:defRPr>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7037037037036"/>
          <c:y val="0.21243055555555559"/>
          <c:w val="0.5186574074074074"/>
          <c:h val="0.77798611111111116"/>
        </c:manualLayout>
      </c:layout>
      <c:pie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6-10F6-4E95-8596-AB9186DEF507}"/>
              </c:ext>
            </c:extLst>
          </c:dPt>
          <c:dPt>
            <c:idx val="1"/>
            <c:bubble3D val="0"/>
            <c:spPr>
              <a:solidFill>
                <a:schemeClr val="accent2"/>
              </a:solidFill>
              <a:ln>
                <a:noFill/>
              </a:ln>
              <a:effectLst/>
            </c:spPr>
            <c:extLst>
              <c:ext xmlns:c16="http://schemas.microsoft.com/office/drawing/2014/chart" uri="{C3380CC4-5D6E-409C-BE32-E72D297353CC}">
                <c16:uniqueId val="{00000002-10F6-4E95-8596-AB9186DEF507}"/>
              </c:ext>
            </c:extLst>
          </c:dPt>
          <c:dPt>
            <c:idx val="2"/>
            <c:bubble3D val="0"/>
            <c:spPr>
              <a:solidFill>
                <a:schemeClr val="accent3"/>
              </a:solidFill>
              <a:ln>
                <a:noFill/>
              </a:ln>
              <a:effectLst/>
            </c:spPr>
            <c:extLst>
              <c:ext xmlns:c16="http://schemas.microsoft.com/office/drawing/2014/chart" uri="{C3380CC4-5D6E-409C-BE32-E72D297353CC}">
                <c16:uniqueId val="{00000001-10F6-4E95-8596-AB9186DEF507}"/>
              </c:ext>
            </c:extLst>
          </c:dPt>
          <c:dPt>
            <c:idx val="3"/>
            <c:bubble3D val="0"/>
            <c:spPr>
              <a:solidFill>
                <a:schemeClr val="accent4"/>
              </a:solidFill>
              <a:ln>
                <a:noFill/>
              </a:ln>
              <a:effectLst/>
            </c:spPr>
            <c:extLst>
              <c:ext xmlns:c16="http://schemas.microsoft.com/office/drawing/2014/chart" uri="{C3380CC4-5D6E-409C-BE32-E72D297353CC}">
                <c16:uniqueId val="{00000003-10F6-4E95-8596-AB9186DEF507}"/>
              </c:ext>
            </c:extLst>
          </c:dPt>
          <c:dPt>
            <c:idx val="4"/>
            <c:bubble3D val="0"/>
            <c:spPr>
              <a:solidFill>
                <a:schemeClr val="accent5"/>
              </a:solidFill>
              <a:ln>
                <a:noFill/>
              </a:ln>
              <a:effectLst/>
            </c:spPr>
            <c:extLst>
              <c:ext xmlns:c16="http://schemas.microsoft.com/office/drawing/2014/chart" uri="{C3380CC4-5D6E-409C-BE32-E72D297353CC}">
                <c16:uniqueId val="{00000004-10F6-4E95-8596-AB9186DEF507}"/>
              </c:ext>
            </c:extLst>
          </c:dPt>
          <c:dPt>
            <c:idx val="5"/>
            <c:bubble3D val="0"/>
            <c:spPr>
              <a:solidFill>
                <a:schemeClr val="accent6"/>
              </a:solidFill>
              <a:ln>
                <a:noFill/>
              </a:ln>
              <a:effectLst/>
            </c:spPr>
            <c:extLst>
              <c:ext xmlns:c16="http://schemas.microsoft.com/office/drawing/2014/chart" uri="{C3380CC4-5D6E-409C-BE32-E72D297353CC}">
                <c16:uniqueId val="{00000005-10F6-4E95-8596-AB9186DEF507}"/>
              </c:ext>
            </c:extLst>
          </c:dPt>
          <c:dLbls>
            <c:dLbl>
              <c:idx val="0"/>
              <c:layout>
                <c:manualLayout>
                  <c:x val="2.7634259259259174E-2"/>
                  <c:y val="8.8194444444444041E-3"/>
                </c:manualLayout>
              </c:layout>
              <c:tx>
                <c:rich>
                  <a:bodyPr/>
                  <a:lstStyle/>
                  <a:p>
                    <a:r>
                      <a:rPr lang="en-US" altLang="ja-JP" dirty="0"/>
                      <a:t>18</a:t>
                    </a:r>
                    <a:r>
                      <a:rPr lang="ja-JP" altLang="en-US" dirty="0"/>
                      <a:t>歳ｰ</a:t>
                    </a:r>
                    <a:r>
                      <a:rPr lang="en-US" altLang="ja-JP" dirty="0"/>
                      <a:t>20</a:t>
                    </a:r>
                    <a:r>
                      <a:rPr lang="ja-JP" altLang="en-US" dirty="0"/>
                      <a:t>歳代</a:t>
                    </a:r>
                    <a:r>
                      <a:rPr lang="ja-JP" altLang="en-US" baseline="0" dirty="0"/>
                      <a:t>
</a:t>
                    </a:r>
                    <a:fld id="{E6589484-B304-4D97-8F08-86D66DDE867B}" type="VALUE">
                      <a:rPr lang="en-US" altLang="ja-JP" baseline="0" dirty="0"/>
                      <a:pPr/>
                      <a:t>[値]</a:t>
                    </a:fld>
                    <a:endParaRPr lang="ja-JP" altLang="en-US" baseline="0" dirty="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10F6-4E95-8596-AB9186DEF507}"/>
                </c:ext>
              </c:extLst>
            </c:dLbl>
            <c:dLbl>
              <c:idx val="1"/>
              <c:layout>
                <c:manualLayout>
                  <c:x val="-0.13111574074074073"/>
                  <c:y val="4.409722222222222E-3"/>
                </c:manualLayout>
              </c:layout>
              <c:tx>
                <c:rich>
                  <a:bodyPr/>
                  <a:lstStyle/>
                  <a:p>
                    <a:r>
                      <a:rPr lang="en-US" altLang="ja-JP" baseline="0" dirty="0"/>
                      <a:t>30</a:t>
                    </a:r>
                    <a:r>
                      <a:rPr lang="ja-JP" altLang="en-US" baseline="0" dirty="0"/>
                      <a:t>歳代</a:t>
                    </a:r>
                  </a:p>
                  <a:p>
                    <a:fld id="{731CFD4B-5926-4D3F-A467-08D725F5601B}" type="VALUE">
                      <a:rPr lang="en-US" altLang="ja-JP" baseline="0" smtClean="0"/>
                      <a:pPr/>
                      <a:t>[値]</a:t>
                    </a:fld>
                    <a:endParaRPr lang="ja-JP" alt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10F6-4E95-8596-AB9186DEF507}"/>
                </c:ext>
              </c:extLst>
            </c:dLbl>
            <c:dLbl>
              <c:idx val="2"/>
              <c:layout>
                <c:manualLayout>
                  <c:x val="-6.1148148148148236E-2"/>
                  <c:y val="-0.11465277777777778"/>
                </c:manualLayout>
              </c:layout>
              <c:tx>
                <c:rich>
                  <a:bodyPr/>
                  <a:lstStyle/>
                  <a:p>
                    <a:r>
                      <a:rPr lang="en-US" altLang="ja-JP" baseline="0" dirty="0"/>
                      <a:t>40</a:t>
                    </a:r>
                    <a:r>
                      <a:rPr lang="ja-JP" altLang="en-US" baseline="0" dirty="0"/>
                      <a:t>歳代
</a:t>
                    </a:r>
                    <a:fld id="{CAB0841C-8D0C-4BB1-9525-6A800BBCE9DA}" type="VALUE">
                      <a:rPr lang="en-US" altLang="ja-JP" baseline="0"/>
                      <a:pPr/>
                      <a:t>[値]</a:t>
                    </a:fld>
                    <a:endParaRPr lang="ja-JP" altLang="en-US" baseline="0" dirty="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10F6-4E95-8596-AB9186DEF507}"/>
                </c:ext>
              </c:extLst>
            </c:dLbl>
            <c:dLbl>
              <c:idx val="3"/>
              <c:layout>
                <c:manualLayout>
                  <c:x val="9.1134259259259262E-2"/>
                  <c:y val="-0.12869305555555555"/>
                </c:manualLayout>
              </c:layout>
              <c:tx>
                <c:rich>
                  <a:bodyPr/>
                  <a:lstStyle/>
                  <a:p>
                    <a:r>
                      <a:rPr lang="en-US" altLang="ja-JP" baseline="0" dirty="0"/>
                      <a:t>50</a:t>
                    </a:r>
                    <a:r>
                      <a:rPr lang="ja-JP" altLang="en-US" baseline="0" dirty="0"/>
                      <a:t>歳代
</a:t>
                    </a:r>
                    <a:fld id="{98829BEF-4E43-42B5-B5D2-17A97CE15FD4}" type="VALUE">
                      <a:rPr lang="en-US" altLang="ja-JP" baseline="0"/>
                      <a:pPr/>
                      <a:t>[値]</a:t>
                    </a:fld>
                    <a:endParaRPr lang="ja-JP" altLang="en-US" baseline="0" dirty="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10F6-4E95-8596-AB9186DEF507}"/>
                </c:ext>
              </c:extLst>
            </c:dLbl>
            <c:dLbl>
              <c:idx val="4"/>
              <c:layout>
                <c:manualLayout>
                  <c:x val="0.10583333333333333"/>
                  <c:y val="3.0868055555555555E-2"/>
                </c:manualLayout>
              </c:layout>
              <c:tx>
                <c:rich>
                  <a:bodyPr/>
                  <a:lstStyle/>
                  <a:p>
                    <a:r>
                      <a:rPr lang="en-US" altLang="ja-JP" baseline="0" dirty="0"/>
                      <a:t>60</a:t>
                    </a:r>
                    <a:r>
                      <a:rPr lang="ja-JP" altLang="en-US" baseline="0" dirty="0"/>
                      <a:t>歳代
</a:t>
                    </a:r>
                    <a:fld id="{9876C641-192F-48AE-962D-526B2D8C7E76}" type="VALUE">
                      <a:rPr lang="en-US" altLang="ja-JP" baseline="0"/>
                      <a:pPr/>
                      <a:t>[値]</a:t>
                    </a:fld>
                    <a:endParaRPr lang="ja-JP" altLang="en-US" baseline="0" dirty="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10F6-4E95-8596-AB9186DEF507}"/>
                </c:ext>
              </c:extLst>
            </c:dLbl>
            <c:dLbl>
              <c:idx val="5"/>
              <c:layout>
                <c:manualLayout>
                  <c:x val="6.6439814814814813E-2"/>
                  <c:y val="0.18079861111111112"/>
                </c:manualLayout>
              </c:layout>
              <c:tx>
                <c:rich>
                  <a:bodyPr/>
                  <a:lstStyle/>
                  <a:p>
                    <a:r>
                      <a:rPr lang="en-US" altLang="ja-JP" baseline="0" dirty="0"/>
                      <a:t>70</a:t>
                    </a:r>
                    <a:r>
                      <a:rPr lang="ja-JP" altLang="en-US" baseline="0" dirty="0"/>
                      <a:t>歳代
</a:t>
                    </a:r>
                    <a:fld id="{CCB3EA37-F3CF-4181-B8E9-0399B848EFAE}" type="VALUE">
                      <a:rPr lang="en-US" altLang="ja-JP" baseline="0"/>
                      <a:pPr/>
                      <a:t>[値]</a:t>
                    </a:fld>
                    <a:endParaRPr lang="ja-JP" altLang="en-US" baseline="0" dirty="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10F6-4E95-8596-AB9186DEF507}"/>
                </c:ext>
              </c:extLst>
            </c:dLbl>
            <c:numFmt formatCode="0.0&quot;%&quot;"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'N%表(実数+%表)@グラフ'!$B$15:$B$20</c:f>
              <c:strCache>
                <c:ptCount val="6"/>
                <c:pt idx="0">
                  <c:v>18歳 - 20代</c:v>
                </c:pt>
                <c:pt idx="1">
                  <c:v>30代</c:v>
                </c:pt>
                <c:pt idx="2">
                  <c:v>40代</c:v>
                </c:pt>
                <c:pt idx="3">
                  <c:v>50代</c:v>
                </c:pt>
                <c:pt idx="4">
                  <c:v>60代</c:v>
                </c:pt>
                <c:pt idx="5">
                  <c:v>70代以上</c:v>
                </c:pt>
              </c:strCache>
            </c:strRef>
          </c:cat>
          <c:val>
            <c:numRef>
              <c:f>'N%表(実数+%表)@グラフ'!$D$15:$D$20</c:f>
              <c:numCache>
                <c:formatCode>0.0</c:formatCode>
                <c:ptCount val="6"/>
                <c:pt idx="0">
                  <c:v>13.452914798206278</c:v>
                </c:pt>
                <c:pt idx="1">
                  <c:v>16.591928251121075</c:v>
                </c:pt>
                <c:pt idx="2">
                  <c:v>17.232543241511852</c:v>
                </c:pt>
                <c:pt idx="3">
                  <c:v>17.296604740550929</c:v>
                </c:pt>
                <c:pt idx="4">
                  <c:v>17.873158231902625</c:v>
                </c:pt>
                <c:pt idx="5">
                  <c:v>17.552850736707239</c:v>
                </c:pt>
              </c:numCache>
            </c:numRef>
          </c:val>
          <c:extLst>
            <c:ext xmlns:c16="http://schemas.microsoft.com/office/drawing/2014/chart" uri="{C3380CC4-5D6E-409C-BE32-E72D297353CC}">
              <c16:uniqueId val="{00000000-10F6-4E95-8596-AB9186DEF507}"/>
            </c:ext>
          </c:extLst>
        </c:ser>
        <c:dLbls>
          <c:showLegendKey val="0"/>
          <c:showVal val="0"/>
          <c:showCatName val="0"/>
          <c:showSerName val="0"/>
          <c:showPercent val="0"/>
          <c:showBubbleSize val="0"/>
          <c:showLeaderLines val="1"/>
        </c:dLbls>
        <c:firstSliceAng val="0"/>
      </c:pieChart>
      <c:spPr>
        <a:noFill/>
        <a:ln w="12700">
          <a:noFill/>
        </a:ln>
        <a:effectLst/>
      </c:spPr>
    </c:plotArea>
    <c:plotVisOnly val="1"/>
    <c:dispBlanksAs val="gap"/>
    <c:showDLblsOverMax val="0"/>
  </c:chart>
  <c:spPr>
    <a:noFill/>
    <a:ln w="9525" cap="flat" cmpd="sng" algn="ctr">
      <a:noFill/>
      <a:prstDash val="solid"/>
    </a:ln>
    <a:effectLst/>
  </c:spPr>
  <c:txPr>
    <a:bodyPr/>
    <a:lstStyle/>
    <a:p>
      <a:pPr>
        <a:defRPr sz="900">
          <a:latin typeface="+mn-ea"/>
          <a:ea typeface="+mn-ea"/>
        </a:defRPr>
      </a:pPr>
      <a:endParaRPr lang="ja-JP"/>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519715423315711"/>
          <c:y val="3.9298063860413721E-2"/>
          <c:w val="0.382515451277328"/>
          <c:h val="0.9431632023392913"/>
        </c:manualLayout>
      </c:layout>
      <c:barChart>
        <c:barDir val="bar"/>
        <c:grouping val="clustered"/>
        <c:varyColors val="0"/>
        <c:ser>
          <c:idx val="0"/>
          <c:order val="0"/>
          <c:spPr>
            <a:solidFill>
              <a:schemeClr val="accent1"/>
            </a:solidFill>
            <a:ln>
              <a:noFill/>
            </a:ln>
            <a:effectLst/>
          </c:spPr>
          <c:invertIfNegative val="0"/>
          <c:dLbls>
            <c:dLbl>
              <c:idx val="0"/>
              <c:layout>
                <c:manualLayout>
                  <c:x val="-2.7583562811203683E-3"/>
                  <c:y val="5.616510293659240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3B-4627-848D-3E33343821AB}"/>
                </c:ext>
              </c:extLst>
            </c:dLbl>
            <c:numFmt formatCode="0.0&quot;%&quot;" sourceLinked="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'N%表(実数+%表)@グラフ'!$B$297:$B$311</c:f>
              <c:strCache>
                <c:ptCount val="15"/>
                <c:pt idx="0">
                  <c:v>家族に誘われた</c:v>
                </c:pt>
                <c:pt idx="1">
                  <c:v>友人・知人・同僚に誘われた</c:v>
                </c:pt>
                <c:pt idx="2">
                  <c:v>家族に奨められた</c:v>
                </c:pt>
                <c:pt idx="3">
                  <c:v>友人・知人・同僚に奨められた</c:v>
                </c:pt>
                <c:pt idx="4">
                  <c:v>医師に奨められた</c:v>
                </c:pt>
                <c:pt idx="5">
                  <c:v>所属する団体（会社等）で奨められた</c:v>
                </c:pt>
                <c:pt idx="6">
                  <c:v>テレビや新聞、インターネット等で奨めていた</c:v>
                </c:pt>
                <c:pt idx="7">
                  <c:v>健康診断等の結果を受けて</c:v>
                </c:pt>
                <c:pt idx="8">
                  <c:v>体調の変化（体重増加や体力の低下）を実感した</c:v>
                </c:pt>
                <c:pt idx="9">
                  <c:v>現地やテレビ等でそのスポーツを観た</c:v>
                </c:pt>
                <c:pt idx="10">
                  <c:v>そのスポーツの大会・体験会・教室に参加した</c:v>
                </c:pt>
                <c:pt idx="11">
                  <c:v>そのスポーツに係るボランティアを行った</c:v>
                </c:pt>
                <c:pt idx="12">
                  <c:v>自宅や職場の近くに施設（体育館やスポーツジム等）があった</c:v>
                </c:pt>
                <c:pt idx="13">
                  <c:v>特に理由はない</c:v>
                </c:pt>
                <c:pt idx="14">
                  <c:v>その他　具体的に</c:v>
                </c:pt>
              </c:strCache>
            </c:strRef>
          </c:cat>
          <c:val>
            <c:numRef>
              <c:f>'N%表(実数+%表)@グラフ'!$D$297:$D$311</c:f>
              <c:numCache>
                <c:formatCode>0.0</c:formatCode>
                <c:ptCount val="15"/>
                <c:pt idx="0">
                  <c:v>9.76</c:v>
                </c:pt>
                <c:pt idx="1">
                  <c:v>13.6</c:v>
                </c:pt>
                <c:pt idx="2">
                  <c:v>6.32</c:v>
                </c:pt>
                <c:pt idx="3">
                  <c:v>4.24</c:v>
                </c:pt>
                <c:pt idx="4">
                  <c:v>9.0399999999999991</c:v>
                </c:pt>
                <c:pt idx="5">
                  <c:v>2.56</c:v>
                </c:pt>
                <c:pt idx="6">
                  <c:v>5.28</c:v>
                </c:pt>
                <c:pt idx="7">
                  <c:v>13.52</c:v>
                </c:pt>
                <c:pt idx="8">
                  <c:v>23.12</c:v>
                </c:pt>
                <c:pt idx="9">
                  <c:v>0.88</c:v>
                </c:pt>
                <c:pt idx="10">
                  <c:v>2.08</c:v>
                </c:pt>
                <c:pt idx="11">
                  <c:v>0.56000000000000005</c:v>
                </c:pt>
                <c:pt idx="12">
                  <c:v>5.68</c:v>
                </c:pt>
                <c:pt idx="13">
                  <c:v>32.479999999999997</c:v>
                </c:pt>
                <c:pt idx="14">
                  <c:v>3.6</c:v>
                </c:pt>
              </c:numCache>
            </c:numRef>
          </c:val>
          <c:extLst>
            <c:ext xmlns:c16="http://schemas.microsoft.com/office/drawing/2014/chart" uri="{C3380CC4-5D6E-409C-BE32-E72D297353CC}">
              <c16:uniqueId val="{00000000-ED3B-4627-848D-3E33343821AB}"/>
            </c:ext>
          </c:extLst>
        </c:ser>
        <c:dLbls>
          <c:showLegendKey val="0"/>
          <c:showVal val="1"/>
          <c:showCatName val="0"/>
          <c:showSerName val="0"/>
          <c:showPercent val="0"/>
          <c:showBubbleSize val="0"/>
        </c:dLbls>
        <c:gapWidth val="150"/>
        <c:overlap val="-25"/>
        <c:axId val="366488872"/>
        <c:axId val="1"/>
      </c:barChart>
      <c:catAx>
        <c:axId val="366488872"/>
        <c:scaling>
          <c:orientation val="maxMin"/>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ＭＳ ゴシック"/>
                <a:ea typeface="+mn-ea"/>
                <a:cs typeface="+mn-cs"/>
              </a:defRPr>
            </a:pPr>
            <a:endParaRPr lang="ja-JP"/>
          </a:p>
        </c:txPr>
        <c:crossAx val="1"/>
        <c:crosses val="autoZero"/>
        <c:auto val="1"/>
        <c:lblAlgn val="ctr"/>
        <c:lblOffset val="100"/>
        <c:tickLblSkip val="1"/>
        <c:noMultiLvlLbl val="1"/>
      </c:catAx>
      <c:valAx>
        <c:axId val="1"/>
        <c:scaling>
          <c:orientation val="minMax"/>
          <c:max val="65"/>
          <c:min val="0"/>
        </c:scaling>
        <c:delete val="0"/>
        <c:axPos val="t"/>
        <c:majorGridlines>
          <c:spPr>
            <a:ln w="3175" cap="flat" cmpd="sng" algn="ctr">
              <a:solidFill>
                <a:srgbClr val="D3D3D3"/>
              </a:solidFill>
              <a:prstDash val="solid"/>
              <a:round/>
            </a:ln>
            <a:effectLst/>
          </c:spPr>
        </c:majorGridlines>
        <c:numFmt formatCode="0&quot;%&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ＭＳ ゴシック"/>
              </a:defRPr>
            </a:pPr>
            <a:endParaRPr lang="ja-JP"/>
          </a:p>
        </c:txPr>
        <c:crossAx val="366488872"/>
        <c:crossesAt val="1"/>
        <c:crossBetween val="between"/>
        <c:majorUnit val="10"/>
      </c:valAx>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ＭＳ ゴシック"/>
        </a:defRPr>
      </a:pPr>
      <a:endParaRPr lang="ja-JP"/>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104489489489489"/>
          <c:y val="2.0014417690147692E-2"/>
          <c:w val="0.78397214871835996"/>
          <c:h val="0.22593487654320984"/>
        </c:manualLayout>
      </c:layout>
      <c:barChart>
        <c:barDir val="col"/>
        <c:grouping val="clustered"/>
        <c:varyColors val="0"/>
        <c:ser>
          <c:idx val="0"/>
          <c:order val="0"/>
          <c:tx>
            <c:strRef>
              <c:f>'%表@グラフ'!$B$161</c:f>
              <c:strCache>
                <c:ptCount val="1"/>
                <c:pt idx="0">
                  <c:v>全体(n=1250)</c:v>
                </c:pt>
              </c:strCache>
            </c:strRef>
          </c:tx>
          <c:spPr>
            <a:solidFill>
              <a:schemeClr val="accent1"/>
            </a:solidFill>
            <a:ln>
              <a:noFill/>
            </a:ln>
            <a:effectLst/>
          </c:spPr>
          <c:invertIfNegative val="0"/>
          <c:cat>
            <c:strRef>
              <c:f>'%表@グラフ'!$I$159:$W$159</c:f>
              <c:strCache>
                <c:ptCount val="15"/>
                <c:pt idx="0">
                  <c:v>家族に誘われた</c:v>
                </c:pt>
                <c:pt idx="1">
                  <c:v>友人・知人・同僚に誘われた</c:v>
                </c:pt>
                <c:pt idx="2">
                  <c:v>家族に奨められた</c:v>
                </c:pt>
                <c:pt idx="3">
                  <c:v>友人・知人・同僚に奨められた</c:v>
                </c:pt>
                <c:pt idx="4">
                  <c:v>医師に奨められた</c:v>
                </c:pt>
                <c:pt idx="5">
                  <c:v>所属する団体（会社等）で奨められた</c:v>
                </c:pt>
                <c:pt idx="6">
                  <c:v>テレビや新聞、インターネット等で奨めていた</c:v>
                </c:pt>
                <c:pt idx="7">
                  <c:v>健康診断等の結果を受けて</c:v>
                </c:pt>
                <c:pt idx="8">
                  <c:v>体調の変化（体重増加や体力の低下）を実感した</c:v>
                </c:pt>
                <c:pt idx="9">
                  <c:v>現地やテレビ等でそのスポーツを観た</c:v>
                </c:pt>
                <c:pt idx="10">
                  <c:v>そのスポーツの大会・体験会・教室に参加した</c:v>
                </c:pt>
                <c:pt idx="11">
                  <c:v>そのスポーツに係るボランティアを行った</c:v>
                </c:pt>
                <c:pt idx="12">
                  <c:v>自宅や職場の近くに施設（体育館やスポーツジム等）があった</c:v>
                </c:pt>
                <c:pt idx="13">
                  <c:v>特に理由はない</c:v>
                </c:pt>
                <c:pt idx="14">
                  <c:v>その他　具体的に</c:v>
                </c:pt>
              </c:strCache>
            </c:strRef>
          </c:cat>
          <c:val>
            <c:numRef>
              <c:f>'%表@グラフ'!$I$161:$W$161</c:f>
              <c:numCache>
                <c:formatCode>0.0</c:formatCode>
                <c:ptCount val="15"/>
                <c:pt idx="0">
                  <c:v>9.76</c:v>
                </c:pt>
                <c:pt idx="1">
                  <c:v>13.6</c:v>
                </c:pt>
                <c:pt idx="2">
                  <c:v>6.32</c:v>
                </c:pt>
                <c:pt idx="3">
                  <c:v>4.24</c:v>
                </c:pt>
                <c:pt idx="4">
                  <c:v>9.0399999999999991</c:v>
                </c:pt>
                <c:pt idx="5">
                  <c:v>2.56</c:v>
                </c:pt>
                <c:pt idx="6">
                  <c:v>5.28</c:v>
                </c:pt>
                <c:pt idx="7">
                  <c:v>13.52</c:v>
                </c:pt>
                <c:pt idx="8">
                  <c:v>23.12</c:v>
                </c:pt>
                <c:pt idx="9">
                  <c:v>0.88</c:v>
                </c:pt>
                <c:pt idx="10">
                  <c:v>2.08</c:v>
                </c:pt>
                <c:pt idx="11">
                  <c:v>0.56000000000000005</c:v>
                </c:pt>
                <c:pt idx="12">
                  <c:v>5.68</c:v>
                </c:pt>
                <c:pt idx="13">
                  <c:v>32.479999999999997</c:v>
                </c:pt>
                <c:pt idx="14">
                  <c:v>3.6</c:v>
                </c:pt>
              </c:numCache>
            </c:numRef>
          </c:val>
          <c:extLst>
            <c:ext xmlns:c16="http://schemas.microsoft.com/office/drawing/2014/chart" uri="{C3380CC4-5D6E-409C-BE32-E72D297353CC}">
              <c16:uniqueId val="{00000000-B244-490B-A855-E38CDB10F5AD}"/>
            </c:ext>
          </c:extLst>
        </c:ser>
        <c:ser>
          <c:idx val="1"/>
          <c:order val="1"/>
          <c:tx>
            <c:strRef>
              <c:f>'%表@グラフ'!$B$162</c:f>
              <c:strCache>
                <c:ptCount val="1"/>
                <c:pt idx="0">
                  <c:v>男性(n=611)</c:v>
                </c:pt>
              </c:strCache>
            </c:strRef>
          </c:tx>
          <c:spPr>
            <a:solidFill>
              <a:schemeClr val="accent2"/>
            </a:solidFill>
            <a:ln>
              <a:noFill/>
            </a:ln>
            <a:effectLst/>
          </c:spPr>
          <c:invertIfNegative val="0"/>
          <c:cat>
            <c:strRef>
              <c:f>'%表@グラフ'!$I$159:$W$159</c:f>
              <c:strCache>
                <c:ptCount val="15"/>
                <c:pt idx="0">
                  <c:v>家族に誘われた</c:v>
                </c:pt>
                <c:pt idx="1">
                  <c:v>友人・知人・同僚に誘われた</c:v>
                </c:pt>
                <c:pt idx="2">
                  <c:v>家族に奨められた</c:v>
                </c:pt>
                <c:pt idx="3">
                  <c:v>友人・知人・同僚に奨められた</c:v>
                </c:pt>
                <c:pt idx="4">
                  <c:v>医師に奨められた</c:v>
                </c:pt>
                <c:pt idx="5">
                  <c:v>所属する団体（会社等）で奨められた</c:v>
                </c:pt>
                <c:pt idx="6">
                  <c:v>テレビや新聞、インターネット等で奨めていた</c:v>
                </c:pt>
                <c:pt idx="7">
                  <c:v>健康診断等の結果を受けて</c:v>
                </c:pt>
                <c:pt idx="8">
                  <c:v>体調の変化（体重増加や体力の低下）を実感した</c:v>
                </c:pt>
                <c:pt idx="9">
                  <c:v>現地やテレビ等でそのスポーツを観た</c:v>
                </c:pt>
                <c:pt idx="10">
                  <c:v>そのスポーツの大会・体験会・教室に参加した</c:v>
                </c:pt>
                <c:pt idx="11">
                  <c:v>そのスポーツに係るボランティアを行った</c:v>
                </c:pt>
                <c:pt idx="12">
                  <c:v>自宅や職場の近くに施設（体育館やスポーツジム等）があった</c:v>
                </c:pt>
                <c:pt idx="13">
                  <c:v>特に理由はない</c:v>
                </c:pt>
                <c:pt idx="14">
                  <c:v>その他　具体的に</c:v>
                </c:pt>
              </c:strCache>
            </c:strRef>
          </c:cat>
          <c:val>
            <c:numRef>
              <c:f>'%表@グラフ'!$I$162:$W$162</c:f>
              <c:numCache>
                <c:formatCode>0.0</c:formatCode>
                <c:ptCount val="15"/>
                <c:pt idx="0">
                  <c:v>6.8739770867430448</c:v>
                </c:pt>
                <c:pt idx="1">
                  <c:v>14.893617021276597</c:v>
                </c:pt>
                <c:pt idx="2">
                  <c:v>6.5466448445171848</c:v>
                </c:pt>
                <c:pt idx="3">
                  <c:v>5.0736497545008179</c:v>
                </c:pt>
                <c:pt idx="4">
                  <c:v>11.947626841243864</c:v>
                </c:pt>
                <c:pt idx="5">
                  <c:v>2.9459901800327333</c:v>
                </c:pt>
                <c:pt idx="6">
                  <c:v>3.927986906710311</c:v>
                </c:pt>
                <c:pt idx="7">
                  <c:v>17.184942716857609</c:v>
                </c:pt>
                <c:pt idx="8">
                  <c:v>22.913256955810148</c:v>
                </c:pt>
                <c:pt idx="9">
                  <c:v>1.1456628477905075</c:v>
                </c:pt>
                <c:pt idx="10">
                  <c:v>3.2733224222585924</c:v>
                </c:pt>
                <c:pt idx="11">
                  <c:v>0.98199672667757776</c:v>
                </c:pt>
                <c:pt idx="12">
                  <c:v>3.6006546644844519</c:v>
                </c:pt>
                <c:pt idx="13">
                  <c:v>32.569558101472992</c:v>
                </c:pt>
                <c:pt idx="14">
                  <c:v>2.7823240589198037</c:v>
                </c:pt>
              </c:numCache>
            </c:numRef>
          </c:val>
          <c:extLst>
            <c:ext xmlns:c16="http://schemas.microsoft.com/office/drawing/2014/chart" uri="{C3380CC4-5D6E-409C-BE32-E72D297353CC}">
              <c16:uniqueId val="{00000001-B244-490B-A855-E38CDB10F5AD}"/>
            </c:ext>
          </c:extLst>
        </c:ser>
        <c:ser>
          <c:idx val="2"/>
          <c:order val="2"/>
          <c:tx>
            <c:strRef>
              <c:f>'%表@グラフ'!$B$163</c:f>
              <c:strCache>
                <c:ptCount val="1"/>
                <c:pt idx="0">
                  <c:v>女性(n=618)</c:v>
                </c:pt>
              </c:strCache>
            </c:strRef>
          </c:tx>
          <c:spPr>
            <a:solidFill>
              <a:schemeClr val="accent3"/>
            </a:solidFill>
            <a:ln>
              <a:noFill/>
            </a:ln>
            <a:effectLst/>
          </c:spPr>
          <c:invertIfNegative val="0"/>
          <c:cat>
            <c:strRef>
              <c:f>'%表@グラフ'!$I$159:$W$159</c:f>
              <c:strCache>
                <c:ptCount val="15"/>
                <c:pt idx="0">
                  <c:v>家族に誘われた</c:v>
                </c:pt>
                <c:pt idx="1">
                  <c:v>友人・知人・同僚に誘われた</c:v>
                </c:pt>
                <c:pt idx="2">
                  <c:v>家族に奨められた</c:v>
                </c:pt>
                <c:pt idx="3">
                  <c:v>友人・知人・同僚に奨められた</c:v>
                </c:pt>
                <c:pt idx="4">
                  <c:v>医師に奨められた</c:v>
                </c:pt>
                <c:pt idx="5">
                  <c:v>所属する団体（会社等）で奨められた</c:v>
                </c:pt>
                <c:pt idx="6">
                  <c:v>テレビや新聞、インターネット等で奨めていた</c:v>
                </c:pt>
                <c:pt idx="7">
                  <c:v>健康診断等の結果を受けて</c:v>
                </c:pt>
                <c:pt idx="8">
                  <c:v>体調の変化（体重増加や体力の低下）を実感した</c:v>
                </c:pt>
                <c:pt idx="9">
                  <c:v>現地やテレビ等でそのスポーツを観た</c:v>
                </c:pt>
                <c:pt idx="10">
                  <c:v>そのスポーツの大会・体験会・教室に参加した</c:v>
                </c:pt>
                <c:pt idx="11">
                  <c:v>そのスポーツに係るボランティアを行った</c:v>
                </c:pt>
                <c:pt idx="12">
                  <c:v>自宅や職場の近くに施設（体育館やスポーツジム等）があった</c:v>
                </c:pt>
                <c:pt idx="13">
                  <c:v>特に理由はない</c:v>
                </c:pt>
                <c:pt idx="14">
                  <c:v>その他　具体的に</c:v>
                </c:pt>
              </c:strCache>
            </c:strRef>
          </c:cat>
          <c:val>
            <c:numRef>
              <c:f>'%表@グラフ'!$I$163:$W$163</c:f>
              <c:numCache>
                <c:formatCode>0.0</c:formatCode>
                <c:ptCount val="15"/>
                <c:pt idx="0">
                  <c:v>12.7831715210356</c:v>
                </c:pt>
                <c:pt idx="1">
                  <c:v>12.621359223300971</c:v>
                </c:pt>
                <c:pt idx="2">
                  <c:v>6.1488673139158578</c:v>
                </c:pt>
                <c:pt idx="3">
                  <c:v>3.5598705501618126</c:v>
                </c:pt>
                <c:pt idx="4">
                  <c:v>6.3106796116504853</c:v>
                </c:pt>
                <c:pt idx="5">
                  <c:v>2.2653721682847894</c:v>
                </c:pt>
                <c:pt idx="6">
                  <c:v>6.3106796116504853</c:v>
                </c:pt>
                <c:pt idx="7">
                  <c:v>10.355987055016183</c:v>
                </c:pt>
                <c:pt idx="8">
                  <c:v>23.300970873786408</c:v>
                </c:pt>
                <c:pt idx="9">
                  <c:v>0.6472491909385113</c:v>
                </c:pt>
                <c:pt idx="10">
                  <c:v>0.97087378640776711</c:v>
                </c:pt>
                <c:pt idx="11">
                  <c:v>0.16181229773462782</c:v>
                </c:pt>
                <c:pt idx="12">
                  <c:v>7.9288025889967635</c:v>
                </c:pt>
                <c:pt idx="13">
                  <c:v>31.715210355987054</c:v>
                </c:pt>
                <c:pt idx="14">
                  <c:v>4.3689320388349522</c:v>
                </c:pt>
              </c:numCache>
            </c:numRef>
          </c:val>
          <c:extLst>
            <c:ext xmlns:c16="http://schemas.microsoft.com/office/drawing/2014/chart" uri="{C3380CC4-5D6E-409C-BE32-E72D297353CC}">
              <c16:uniqueId val="{00000002-B244-490B-A855-E38CDB10F5AD}"/>
            </c:ext>
          </c:extLst>
        </c:ser>
        <c:ser>
          <c:idx val="3"/>
          <c:order val="3"/>
          <c:tx>
            <c:strRef>
              <c:f>'%表@グラフ'!$B$164</c:f>
              <c:strCache>
                <c:ptCount val="1"/>
                <c:pt idx="0">
                  <c:v>回答しない(n=21)</c:v>
                </c:pt>
              </c:strCache>
            </c:strRef>
          </c:tx>
          <c:spPr>
            <a:solidFill>
              <a:schemeClr val="accent4"/>
            </a:solidFill>
            <a:ln>
              <a:noFill/>
            </a:ln>
            <a:effectLst/>
          </c:spPr>
          <c:invertIfNegative val="0"/>
          <c:cat>
            <c:strRef>
              <c:f>'%表@グラフ'!$I$159:$W$159</c:f>
              <c:strCache>
                <c:ptCount val="15"/>
                <c:pt idx="0">
                  <c:v>家族に誘われた</c:v>
                </c:pt>
                <c:pt idx="1">
                  <c:v>友人・知人・同僚に誘われた</c:v>
                </c:pt>
                <c:pt idx="2">
                  <c:v>家族に奨められた</c:v>
                </c:pt>
                <c:pt idx="3">
                  <c:v>友人・知人・同僚に奨められた</c:v>
                </c:pt>
                <c:pt idx="4">
                  <c:v>医師に奨められた</c:v>
                </c:pt>
                <c:pt idx="5">
                  <c:v>所属する団体（会社等）で奨められた</c:v>
                </c:pt>
                <c:pt idx="6">
                  <c:v>テレビや新聞、インターネット等で奨めていた</c:v>
                </c:pt>
                <c:pt idx="7">
                  <c:v>健康診断等の結果を受けて</c:v>
                </c:pt>
                <c:pt idx="8">
                  <c:v>体調の変化（体重増加や体力の低下）を実感した</c:v>
                </c:pt>
                <c:pt idx="9">
                  <c:v>現地やテレビ等でそのスポーツを観た</c:v>
                </c:pt>
                <c:pt idx="10">
                  <c:v>そのスポーツの大会・体験会・教室に参加した</c:v>
                </c:pt>
                <c:pt idx="11">
                  <c:v>そのスポーツに係るボランティアを行った</c:v>
                </c:pt>
                <c:pt idx="12">
                  <c:v>自宅や職場の近くに施設（体育館やスポーツジム等）があった</c:v>
                </c:pt>
                <c:pt idx="13">
                  <c:v>特に理由はない</c:v>
                </c:pt>
                <c:pt idx="14">
                  <c:v>その他　具体的に</c:v>
                </c:pt>
              </c:strCache>
            </c:strRef>
          </c:cat>
          <c:val>
            <c:numRef>
              <c:f>'%表@グラフ'!$I$164:$W$164</c:f>
              <c:numCache>
                <c:formatCode>0.0</c:formatCode>
                <c:ptCount val="15"/>
                <c:pt idx="0">
                  <c:v>4.7619047619047619</c:v>
                </c:pt>
                <c:pt idx="1">
                  <c:v>4.7619047619047619</c:v>
                </c:pt>
                <c:pt idx="2">
                  <c:v>4.7619047619047619</c:v>
                </c:pt>
                <c:pt idx="3">
                  <c:v>0</c:v>
                </c:pt>
                <c:pt idx="4">
                  <c:v>4.7619047619047619</c:v>
                </c:pt>
                <c:pt idx="5">
                  <c:v>0</c:v>
                </c:pt>
                <c:pt idx="6">
                  <c:v>14.285714285714285</c:v>
                </c:pt>
                <c:pt idx="7">
                  <c:v>0</c:v>
                </c:pt>
                <c:pt idx="8">
                  <c:v>23.80952380952381</c:v>
                </c:pt>
                <c:pt idx="9">
                  <c:v>0</c:v>
                </c:pt>
                <c:pt idx="10">
                  <c:v>0</c:v>
                </c:pt>
                <c:pt idx="11">
                  <c:v>0</c:v>
                </c:pt>
                <c:pt idx="12">
                  <c:v>0</c:v>
                </c:pt>
                <c:pt idx="13">
                  <c:v>52.38095238095238</c:v>
                </c:pt>
                <c:pt idx="14">
                  <c:v>4.7619047619047619</c:v>
                </c:pt>
              </c:numCache>
            </c:numRef>
          </c:val>
          <c:extLst>
            <c:ext xmlns:c16="http://schemas.microsoft.com/office/drawing/2014/chart" uri="{C3380CC4-5D6E-409C-BE32-E72D297353CC}">
              <c16:uniqueId val="{00000003-B244-490B-A855-E38CDB10F5AD}"/>
            </c:ext>
          </c:extLst>
        </c:ser>
        <c:ser>
          <c:idx val="4"/>
          <c:order val="4"/>
          <c:tx>
            <c:strRef>
              <c:f>'%表@グラフ'!$B$165</c:f>
              <c:strCache>
                <c:ptCount val="1"/>
                <c:pt idx="0">
                  <c:v>18歳 - 20代(n=161)</c:v>
                </c:pt>
              </c:strCache>
            </c:strRef>
          </c:tx>
          <c:spPr>
            <a:solidFill>
              <a:schemeClr val="accent5"/>
            </a:solidFill>
            <a:ln>
              <a:noFill/>
            </a:ln>
            <a:effectLst/>
          </c:spPr>
          <c:invertIfNegative val="0"/>
          <c:cat>
            <c:strRef>
              <c:f>'%表@グラフ'!$I$159:$W$159</c:f>
              <c:strCache>
                <c:ptCount val="15"/>
                <c:pt idx="0">
                  <c:v>家族に誘われた</c:v>
                </c:pt>
                <c:pt idx="1">
                  <c:v>友人・知人・同僚に誘われた</c:v>
                </c:pt>
                <c:pt idx="2">
                  <c:v>家族に奨められた</c:v>
                </c:pt>
                <c:pt idx="3">
                  <c:v>友人・知人・同僚に奨められた</c:v>
                </c:pt>
                <c:pt idx="4">
                  <c:v>医師に奨められた</c:v>
                </c:pt>
                <c:pt idx="5">
                  <c:v>所属する団体（会社等）で奨められた</c:v>
                </c:pt>
                <c:pt idx="6">
                  <c:v>テレビや新聞、インターネット等で奨めていた</c:v>
                </c:pt>
                <c:pt idx="7">
                  <c:v>健康診断等の結果を受けて</c:v>
                </c:pt>
                <c:pt idx="8">
                  <c:v>体調の変化（体重増加や体力の低下）を実感した</c:v>
                </c:pt>
                <c:pt idx="9">
                  <c:v>現地やテレビ等でそのスポーツを観た</c:v>
                </c:pt>
                <c:pt idx="10">
                  <c:v>そのスポーツの大会・体験会・教室に参加した</c:v>
                </c:pt>
                <c:pt idx="11">
                  <c:v>そのスポーツに係るボランティアを行った</c:v>
                </c:pt>
                <c:pt idx="12">
                  <c:v>自宅や職場の近くに施設（体育館やスポーツジム等）があった</c:v>
                </c:pt>
                <c:pt idx="13">
                  <c:v>特に理由はない</c:v>
                </c:pt>
                <c:pt idx="14">
                  <c:v>その他　具体的に</c:v>
                </c:pt>
              </c:strCache>
            </c:strRef>
          </c:cat>
          <c:val>
            <c:numRef>
              <c:f>'%表@グラフ'!$I$165:$W$165</c:f>
              <c:numCache>
                <c:formatCode>0.0</c:formatCode>
                <c:ptCount val="15"/>
                <c:pt idx="0">
                  <c:v>11.180124223602483</c:v>
                </c:pt>
                <c:pt idx="1">
                  <c:v>19.254658385093165</c:v>
                </c:pt>
                <c:pt idx="2">
                  <c:v>11.801242236024844</c:v>
                </c:pt>
                <c:pt idx="3">
                  <c:v>6.8322981366459627</c:v>
                </c:pt>
                <c:pt idx="4">
                  <c:v>3.7267080745341614</c:v>
                </c:pt>
                <c:pt idx="5">
                  <c:v>4.3478260869565215</c:v>
                </c:pt>
                <c:pt idx="6">
                  <c:v>2.4844720496894412</c:v>
                </c:pt>
                <c:pt idx="7">
                  <c:v>4.9689440993788825</c:v>
                </c:pt>
                <c:pt idx="8">
                  <c:v>18.633540372670808</c:v>
                </c:pt>
                <c:pt idx="9">
                  <c:v>1.2422360248447206</c:v>
                </c:pt>
                <c:pt idx="10">
                  <c:v>4.9689440993788825</c:v>
                </c:pt>
                <c:pt idx="11">
                  <c:v>1.2422360248447206</c:v>
                </c:pt>
                <c:pt idx="12">
                  <c:v>6.8322981366459627</c:v>
                </c:pt>
                <c:pt idx="13">
                  <c:v>34.161490683229815</c:v>
                </c:pt>
                <c:pt idx="14">
                  <c:v>1.8633540372670807</c:v>
                </c:pt>
              </c:numCache>
            </c:numRef>
          </c:val>
          <c:extLst>
            <c:ext xmlns:c16="http://schemas.microsoft.com/office/drawing/2014/chart" uri="{C3380CC4-5D6E-409C-BE32-E72D297353CC}">
              <c16:uniqueId val="{00000004-B244-490B-A855-E38CDB10F5AD}"/>
            </c:ext>
          </c:extLst>
        </c:ser>
        <c:ser>
          <c:idx val="5"/>
          <c:order val="5"/>
          <c:tx>
            <c:strRef>
              <c:f>'%表@グラフ'!$B$166</c:f>
              <c:strCache>
                <c:ptCount val="1"/>
                <c:pt idx="0">
                  <c:v>30代(n=206)</c:v>
                </c:pt>
              </c:strCache>
            </c:strRef>
          </c:tx>
          <c:spPr>
            <a:solidFill>
              <a:schemeClr val="accent6"/>
            </a:solidFill>
            <a:ln>
              <a:noFill/>
            </a:ln>
            <a:effectLst/>
          </c:spPr>
          <c:invertIfNegative val="0"/>
          <c:cat>
            <c:strRef>
              <c:f>'%表@グラフ'!$I$159:$W$159</c:f>
              <c:strCache>
                <c:ptCount val="15"/>
                <c:pt idx="0">
                  <c:v>家族に誘われた</c:v>
                </c:pt>
                <c:pt idx="1">
                  <c:v>友人・知人・同僚に誘われた</c:v>
                </c:pt>
                <c:pt idx="2">
                  <c:v>家族に奨められた</c:v>
                </c:pt>
                <c:pt idx="3">
                  <c:v>友人・知人・同僚に奨められた</c:v>
                </c:pt>
                <c:pt idx="4">
                  <c:v>医師に奨められた</c:v>
                </c:pt>
                <c:pt idx="5">
                  <c:v>所属する団体（会社等）で奨められた</c:v>
                </c:pt>
                <c:pt idx="6">
                  <c:v>テレビや新聞、インターネット等で奨めていた</c:v>
                </c:pt>
                <c:pt idx="7">
                  <c:v>健康診断等の結果を受けて</c:v>
                </c:pt>
                <c:pt idx="8">
                  <c:v>体調の変化（体重増加や体力の低下）を実感した</c:v>
                </c:pt>
                <c:pt idx="9">
                  <c:v>現地やテレビ等でそのスポーツを観た</c:v>
                </c:pt>
                <c:pt idx="10">
                  <c:v>そのスポーツの大会・体験会・教室に参加した</c:v>
                </c:pt>
                <c:pt idx="11">
                  <c:v>そのスポーツに係るボランティアを行った</c:v>
                </c:pt>
                <c:pt idx="12">
                  <c:v>自宅や職場の近くに施設（体育館やスポーツジム等）があった</c:v>
                </c:pt>
                <c:pt idx="13">
                  <c:v>特に理由はない</c:v>
                </c:pt>
                <c:pt idx="14">
                  <c:v>その他　具体的に</c:v>
                </c:pt>
              </c:strCache>
            </c:strRef>
          </c:cat>
          <c:val>
            <c:numRef>
              <c:f>'%表@グラフ'!$I$166:$W$166</c:f>
              <c:numCache>
                <c:formatCode>0.0</c:formatCode>
                <c:ptCount val="15"/>
                <c:pt idx="0">
                  <c:v>9.7087378640776709</c:v>
                </c:pt>
                <c:pt idx="1">
                  <c:v>8.2524271844660184</c:v>
                </c:pt>
                <c:pt idx="2">
                  <c:v>6.3106796116504853</c:v>
                </c:pt>
                <c:pt idx="3">
                  <c:v>3.8834951456310685</c:v>
                </c:pt>
                <c:pt idx="4">
                  <c:v>4.8543689320388346</c:v>
                </c:pt>
                <c:pt idx="5">
                  <c:v>1.9417475728155342</c:v>
                </c:pt>
                <c:pt idx="6">
                  <c:v>6.7961165048543695</c:v>
                </c:pt>
                <c:pt idx="7">
                  <c:v>8.2524271844660184</c:v>
                </c:pt>
                <c:pt idx="8">
                  <c:v>20.873786407766989</c:v>
                </c:pt>
                <c:pt idx="9">
                  <c:v>1.9417475728155342</c:v>
                </c:pt>
                <c:pt idx="10">
                  <c:v>1.4563106796116505</c:v>
                </c:pt>
                <c:pt idx="11">
                  <c:v>0</c:v>
                </c:pt>
                <c:pt idx="12">
                  <c:v>5.3398058252427187</c:v>
                </c:pt>
                <c:pt idx="13">
                  <c:v>39.805825242718448</c:v>
                </c:pt>
                <c:pt idx="14">
                  <c:v>4.8543689320388346</c:v>
                </c:pt>
              </c:numCache>
            </c:numRef>
          </c:val>
          <c:extLst>
            <c:ext xmlns:c16="http://schemas.microsoft.com/office/drawing/2014/chart" uri="{C3380CC4-5D6E-409C-BE32-E72D297353CC}">
              <c16:uniqueId val="{00000005-B244-490B-A855-E38CDB10F5AD}"/>
            </c:ext>
          </c:extLst>
        </c:ser>
        <c:ser>
          <c:idx val="6"/>
          <c:order val="6"/>
          <c:tx>
            <c:strRef>
              <c:f>'%表@グラフ'!$B$167</c:f>
              <c:strCache>
                <c:ptCount val="1"/>
                <c:pt idx="0">
                  <c:v>40代(n=204)</c:v>
                </c:pt>
              </c:strCache>
            </c:strRef>
          </c:tx>
          <c:spPr>
            <a:solidFill>
              <a:schemeClr val="accent1">
                <a:lumMod val="60000"/>
              </a:schemeClr>
            </a:solidFill>
            <a:ln>
              <a:noFill/>
            </a:ln>
            <a:effectLst/>
          </c:spPr>
          <c:invertIfNegative val="0"/>
          <c:cat>
            <c:strRef>
              <c:f>'%表@グラフ'!$I$159:$W$159</c:f>
              <c:strCache>
                <c:ptCount val="15"/>
                <c:pt idx="0">
                  <c:v>家族に誘われた</c:v>
                </c:pt>
                <c:pt idx="1">
                  <c:v>友人・知人・同僚に誘われた</c:v>
                </c:pt>
                <c:pt idx="2">
                  <c:v>家族に奨められた</c:v>
                </c:pt>
                <c:pt idx="3">
                  <c:v>友人・知人・同僚に奨められた</c:v>
                </c:pt>
                <c:pt idx="4">
                  <c:v>医師に奨められた</c:v>
                </c:pt>
                <c:pt idx="5">
                  <c:v>所属する団体（会社等）で奨められた</c:v>
                </c:pt>
                <c:pt idx="6">
                  <c:v>テレビや新聞、インターネット等で奨めていた</c:v>
                </c:pt>
                <c:pt idx="7">
                  <c:v>健康診断等の結果を受けて</c:v>
                </c:pt>
                <c:pt idx="8">
                  <c:v>体調の変化（体重増加や体力の低下）を実感した</c:v>
                </c:pt>
                <c:pt idx="9">
                  <c:v>現地やテレビ等でそのスポーツを観た</c:v>
                </c:pt>
                <c:pt idx="10">
                  <c:v>そのスポーツの大会・体験会・教室に参加した</c:v>
                </c:pt>
                <c:pt idx="11">
                  <c:v>そのスポーツに係るボランティアを行った</c:v>
                </c:pt>
                <c:pt idx="12">
                  <c:v>自宅や職場の近くに施設（体育館やスポーツジム等）があった</c:v>
                </c:pt>
                <c:pt idx="13">
                  <c:v>特に理由はない</c:v>
                </c:pt>
                <c:pt idx="14">
                  <c:v>その他　具体的に</c:v>
                </c:pt>
              </c:strCache>
            </c:strRef>
          </c:cat>
          <c:val>
            <c:numRef>
              <c:f>'%表@グラフ'!$I$167:$W$167</c:f>
              <c:numCache>
                <c:formatCode>0.0</c:formatCode>
                <c:ptCount val="15"/>
                <c:pt idx="0">
                  <c:v>8.3333333333333339</c:v>
                </c:pt>
                <c:pt idx="1">
                  <c:v>8.3333333333333339</c:v>
                </c:pt>
                <c:pt idx="2">
                  <c:v>3.9215686274509802</c:v>
                </c:pt>
                <c:pt idx="3">
                  <c:v>4.4117647058823533</c:v>
                </c:pt>
                <c:pt idx="4">
                  <c:v>8.8235294117647065</c:v>
                </c:pt>
                <c:pt idx="5">
                  <c:v>5.3921568627450984</c:v>
                </c:pt>
                <c:pt idx="6">
                  <c:v>4.901960784313725</c:v>
                </c:pt>
                <c:pt idx="7">
                  <c:v>13.725490196078432</c:v>
                </c:pt>
                <c:pt idx="8">
                  <c:v>26.47058823529412</c:v>
                </c:pt>
                <c:pt idx="9">
                  <c:v>0</c:v>
                </c:pt>
                <c:pt idx="10">
                  <c:v>2.4509803921568625</c:v>
                </c:pt>
                <c:pt idx="11">
                  <c:v>0.98039215686274506</c:v>
                </c:pt>
                <c:pt idx="12">
                  <c:v>3.4313725490196081</c:v>
                </c:pt>
                <c:pt idx="13">
                  <c:v>37.745098039215684</c:v>
                </c:pt>
                <c:pt idx="14">
                  <c:v>3.4313725490196081</c:v>
                </c:pt>
              </c:numCache>
            </c:numRef>
          </c:val>
          <c:extLst>
            <c:ext xmlns:c16="http://schemas.microsoft.com/office/drawing/2014/chart" uri="{C3380CC4-5D6E-409C-BE32-E72D297353CC}">
              <c16:uniqueId val="{00000006-B244-490B-A855-E38CDB10F5AD}"/>
            </c:ext>
          </c:extLst>
        </c:ser>
        <c:ser>
          <c:idx val="7"/>
          <c:order val="7"/>
          <c:tx>
            <c:strRef>
              <c:f>'%表@グラフ'!$B$168</c:f>
              <c:strCache>
                <c:ptCount val="1"/>
                <c:pt idx="0">
                  <c:v>50代(n=207)</c:v>
                </c:pt>
              </c:strCache>
            </c:strRef>
          </c:tx>
          <c:spPr>
            <a:solidFill>
              <a:schemeClr val="accent2">
                <a:lumMod val="60000"/>
              </a:schemeClr>
            </a:solidFill>
            <a:ln>
              <a:noFill/>
            </a:ln>
            <a:effectLst/>
          </c:spPr>
          <c:invertIfNegative val="0"/>
          <c:cat>
            <c:strRef>
              <c:f>'%表@グラフ'!$I$159:$W$159</c:f>
              <c:strCache>
                <c:ptCount val="15"/>
                <c:pt idx="0">
                  <c:v>家族に誘われた</c:v>
                </c:pt>
                <c:pt idx="1">
                  <c:v>友人・知人・同僚に誘われた</c:v>
                </c:pt>
                <c:pt idx="2">
                  <c:v>家族に奨められた</c:v>
                </c:pt>
                <c:pt idx="3">
                  <c:v>友人・知人・同僚に奨められた</c:v>
                </c:pt>
                <c:pt idx="4">
                  <c:v>医師に奨められた</c:v>
                </c:pt>
                <c:pt idx="5">
                  <c:v>所属する団体（会社等）で奨められた</c:v>
                </c:pt>
                <c:pt idx="6">
                  <c:v>テレビや新聞、インターネット等で奨めていた</c:v>
                </c:pt>
                <c:pt idx="7">
                  <c:v>健康診断等の結果を受けて</c:v>
                </c:pt>
                <c:pt idx="8">
                  <c:v>体調の変化（体重増加や体力の低下）を実感した</c:v>
                </c:pt>
                <c:pt idx="9">
                  <c:v>現地やテレビ等でそのスポーツを観た</c:v>
                </c:pt>
                <c:pt idx="10">
                  <c:v>そのスポーツの大会・体験会・教室に参加した</c:v>
                </c:pt>
                <c:pt idx="11">
                  <c:v>そのスポーツに係るボランティアを行った</c:v>
                </c:pt>
                <c:pt idx="12">
                  <c:v>自宅や職場の近くに施設（体育館やスポーツジム等）があった</c:v>
                </c:pt>
                <c:pt idx="13">
                  <c:v>特に理由はない</c:v>
                </c:pt>
                <c:pt idx="14">
                  <c:v>その他　具体的に</c:v>
                </c:pt>
              </c:strCache>
            </c:strRef>
          </c:cat>
          <c:val>
            <c:numRef>
              <c:f>'%表@グラフ'!$I$168:$W$168</c:f>
              <c:numCache>
                <c:formatCode>0.0</c:formatCode>
                <c:ptCount val="15"/>
                <c:pt idx="0">
                  <c:v>13.043478260869565</c:v>
                </c:pt>
                <c:pt idx="1">
                  <c:v>11.111111111111112</c:v>
                </c:pt>
                <c:pt idx="2">
                  <c:v>5.3140096618357493</c:v>
                </c:pt>
                <c:pt idx="3">
                  <c:v>1.9323671497584543</c:v>
                </c:pt>
                <c:pt idx="4">
                  <c:v>11.594202898550725</c:v>
                </c:pt>
                <c:pt idx="5">
                  <c:v>1.4492753623188406</c:v>
                </c:pt>
                <c:pt idx="6">
                  <c:v>3.8647342995169085</c:v>
                </c:pt>
                <c:pt idx="7">
                  <c:v>17.874396135265702</c:v>
                </c:pt>
                <c:pt idx="8">
                  <c:v>27.053140096618357</c:v>
                </c:pt>
                <c:pt idx="9">
                  <c:v>0.48309178743961356</c:v>
                </c:pt>
                <c:pt idx="10">
                  <c:v>0.48309178743961356</c:v>
                </c:pt>
                <c:pt idx="11">
                  <c:v>0</c:v>
                </c:pt>
                <c:pt idx="12">
                  <c:v>4.3478260869565215</c:v>
                </c:pt>
                <c:pt idx="13">
                  <c:v>34.29951690821256</c:v>
                </c:pt>
                <c:pt idx="14">
                  <c:v>3.8647342995169085</c:v>
                </c:pt>
              </c:numCache>
            </c:numRef>
          </c:val>
          <c:extLst>
            <c:ext xmlns:c16="http://schemas.microsoft.com/office/drawing/2014/chart" uri="{C3380CC4-5D6E-409C-BE32-E72D297353CC}">
              <c16:uniqueId val="{00000007-B244-490B-A855-E38CDB10F5AD}"/>
            </c:ext>
          </c:extLst>
        </c:ser>
        <c:ser>
          <c:idx val="8"/>
          <c:order val="8"/>
          <c:tx>
            <c:strRef>
              <c:f>'%表@グラフ'!$B$169</c:f>
              <c:strCache>
                <c:ptCount val="1"/>
                <c:pt idx="0">
                  <c:v>60代(n=227)</c:v>
                </c:pt>
              </c:strCache>
            </c:strRef>
          </c:tx>
          <c:spPr>
            <a:solidFill>
              <a:schemeClr val="accent3">
                <a:lumMod val="60000"/>
              </a:schemeClr>
            </a:solidFill>
            <a:ln>
              <a:noFill/>
            </a:ln>
            <a:effectLst/>
          </c:spPr>
          <c:invertIfNegative val="0"/>
          <c:cat>
            <c:strRef>
              <c:f>'%表@グラフ'!$I$159:$W$159</c:f>
              <c:strCache>
                <c:ptCount val="15"/>
                <c:pt idx="0">
                  <c:v>家族に誘われた</c:v>
                </c:pt>
                <c:pt idx="1">
                  <c:v>友人・知人・同僚に誘われた</c:v>
                </c:pt>
                <c:pt idx="2">
                  <c:v>家族に奨められた</c:v>
                </c:pt>
                <c:pt idx="3">
                  <c:v>友人・知人・同僚に奨められた</c:v>
                </c:pt>
                <c:pt idx="4">
                  <c:v>医師に奨められた</c:v>
                </c:pt>
                <c:pt idx="5">
                  <c:v>所属する団体（会社等）で奨められた</c:v>
                </c:pt>
                <c:pt idx="6">
                  <c:v>テレビや新聞、インターネット等で奨めていた</c:v>
                </c:pt>
                <c:pt idx="7">
                  <c:v>健康診断等の結果を受けて</c:v>
                </c:pt>
                <c:pt idx="8">
                  <c:v>体調の変化（体重増加や体力の低下）を実感した</c:v>
                </c:pt>
                <c:pt idx="9">
                  <c:v>現地やテレビ等でそのスポーツを観た</c:v>
                </c:pt>
                <c:pt idx="10">
                  <c:v>そのスポーツの大会・体験会・教室に参加した</c:v>
                </c:pt>
                <c:pt idx="11">
                  <c:v>そのスポーツに係るボランティアを行った</c:v>
                </c:pt>
                <c:pt idx="12">
                  <c:v>自宅や職場の近くに施設（体育館やスポーツジム等）があった</c:v>
                </c:pt>
                <c:pt idx="13">
                  <c:v>特に理由はない</c:v>
                </c:pt>
                <c:pt idx="14">
                  <c:v>その他　具体的に</c:v>
                </c:pt>
              </c:strCache>
            </c:strRef>
          </c:cat>
          <c:val>
            <c:numRef>
              <c:f>'%表@グラフ'!$I$169:$W$169</c:f>
              <c:numCache>
                <c:formatCode>0.0</c:formatCode>
                <c:ptCount val="15"/>
                <c:pt idx="0">
                  <c:v>7.9295154185022021</c:v>
                </c:pt>
                <c:pt idx="1">
                  <c:v>12.334801762114536</c:v>
                </c:pt>
                <c:pt idx="2">
                  <c:v>4.8458149779735686</c:v>
                </c:pt>
                <c:pt idx="3">
                  <c:v>4.8458149779735686</c:v>
                </c:pt>
                <c:pt idx="4">
                  <c:v>10.13215859030837</c:v>
                </c:pt>
                <c:pt idx="5">
                  <c:v>1.3215859030837005</c:v>
                </c:pt>
                <c:pt idx="6">
                  <c:v>4.8458149779735686</c:v>
                </c:pt>
                <c:pt idx="7">
                  <c:v>17.180616740088105</c:v>
                </c:pt>
                <c:pt idx="8">
                  <c:v>22.907488986784141</c:v>
                </c:pt>
                <c:pt idx="9">
                  <c:v>0.88105726872246704</c:v>
                </c:pt>
                <c:pt idx="10">
                  <c:v>1.7621145374449341</c:v>
                </c:pt>
                <c:pt idx="11">
                  <c:v>0.88105726872246704</c:v>
                </c:pt>
                <c:pt idx="12">
                  <c:v>5.7268722466960353</c:v>
                </c:pt>
                <c:pt idx="13">
                  <c:v>30.396475770925111</c:v>
                </c:pt>
                <c:pt idx="14">
                  <c:v>3.0837004405286343</c:v>
                </c:pt>
              </c:numCache>
            </c:numRef>
          </c:val>
          <c:extLst>
            <c:ext xmlns:c16="http://schemas.microsoft.com/office/drawing/2014/chart" uri="{C3380CC4-5D6E-409C-BE32-E72D297353CC}">
              <c16:uniqueId val="{00000008-B244-490B-A855-E38CDB10F5AD}"/>
            </c:ext>
          </c:extLst>
        </c:ser>
        <c:ser>
          <c:idx val="9"/>
          <c:order val="9"/>
          <c:tx>
            <c:strRef>
              <c:f>'%表@グラフ'!$B$170</c:f>
              <c:strCache>
                <c:ptCount val="1"/>
                <c:pt idx="0">
                  <c:v>70代以上(n=245)</c:v>
                </c:pt>
              </c:strCache>
            </c:strRef>
          </c:tx>
          <c:spPr>
            <a:solidFill>
              <a:schemeClr val="accent4">
                <a:lumMod val="60000"/>
              </a:schemeClr>
            </a:solidFill>
            <a:ln>
              <a:noFill/>
            </a:ln>
            <a:effectLst/>
          </c:spPr>
          <c:invertIfNegative val="0"/>
          <c:cat>
            <c:strRef>
              <c:f>'%表@グラフ'!$I$159:$W$159</c:f>
              <c:strCache>
                <c:ptCount val="15"/>
                <c:pt idx="0">
                  <c:v>家族に誘われた</c:v>
                </c:pt>
                <c:pt idx="1">
                  <c:v>友人・知人・同僚に誘われた</c:v>
                </c:pt>
                <c:pt idx="2">
                  <c:v>家族に奨められた</c:v>
                </c:pt>
                <c:pt idx="3">
                  <c:v>友人・知人・同僚に奨められた</c:v>
                </c:pt>
                <c:pt idx="4">
                  <c:v>医師に奨められた</c:v>
                </c:pt>
                <c:pt idx="5">
                  <c:v>所属する団体（会社等）で奨められた</c:v>
                </c:pt>
                <c:pt idx="6">
                  <c:v>テレビや新聞、インターネット等で奨めていた</c:v>
                </c:pt>
                <c:pt idx="7">
                  <c:v>健康診断等の結果を受けて</c:v>
                </c:pt>
                <c:pt idx="8">
                  <c:v>体調の変化（体重増加や体力の低下）を実感した</c:v>
                </c:pt>
                <c:pt idx="9">
                  <c:v>現地やテレビ等でそのスポーツを観た</c:v>
                </c:pt>
                <c:pt idx="10">
                  <c:v>そのスポーツの大会・体験会・教室に参加した</c:v>
                </c:pt>
                <c:pt idx="11">
                  <c:v>そのスポーツに係るボランティアを行った</c:v>
                </c:pt>
                <c:pt idx="12">
                  <c:v>自宅や職場の近くに施設（体育館やスポーツジム等）があった</c:v>
                </c:pt>
                <c:pt idx="13">
                  <c:v>特に理由はない</c:v>
                </c:pt>
                <c:pt idx="14">
                  <c:v>その他　具体的に</c:v>
                </c:pt>
              </c:strCache>
            </c:strRef>
          </c:cat>
          <c:val>
            <c:numRef>
              <c:f>'%表@グラフ'!$I$170:$W$170</c:f>
              <c:numCache>
                <c:formatCode>0.0</c:formatCode>
                <c:ptCount val="15"/>
                <c:pt idx="0">
                  <c:v>8.9795918367346932</c:v>
                </c:pt>
                <c:pt idx="1">
                  <c:v>22.040816326530614</c:v>
                </c:pt>
                <c:pt idx="2">
                  <c:v>6.9387755102040822</c:v>
                </c:pt>
                <c:pt idx="3">
                  <c:v>4.0816326530612246</c:v>
                </c:pt>
                <c:pt idx="4">
                  <c:v>13.061224489795919</c:v>
                </c:pt>
                <c:pt idx="5">
                  <c:v>1.6326530612244898</c:v>
                </c:pt>
                <c:pt idx="6">
                  <c:v>7.7551020408163263</c:v>
                </c:pt>
                <c:pt idx="7">
                  <c:v>16.326530612244898</c:v>
                </c:pt>
                <c:pt idx="8">
                  <c:v>22.040816326530614</c:v>
                </c:pt>
                <c:pt idx="9">
                  <c:v>0.81632653061224492</c:v>
                </c:pt>
                <c:pt idx="10">
                  <c:v>2.0408163265306123</c:v>
                </c:pt>
                <c:pt idx="11">
                  <c:v>0.40816326530612246</c:v>
                </c:pt>
                <c:pt idx="12">
                  <c:v>8.1632653061224492</c:v>
                </c:pt>
                <c:pt idx="13">
                  <c:v>21.22448979591837</c:v>
                </c:pt>
                <c:pt idx="14">
                  <c:v>4.0816326530612246</c:v>
                </c:pt>
              </c:numCache>
            </c:numRef>
          </c:val>
          <c:extLst>
            <c:ext xmlns:c16="http://schemas.microsoft.com/office/drawing/2014/chart" uri="{C3380CC4-5D6E-409C-BE32-E72D297353CC}">
              <c16:uniqueId val="{00000009-B244-490B-A855-E38CDB10F5AD}"/>
            </c:ext>
          </c:extLst>
        </c:ser>
        <c:dLbls>
          <c:showLegendKey val="0"/>
          <c:showVal val="0"/>
          <c:showCatName val="0"/>
          <c:showSerName val="0"/>
          <c:showPercent val="0"/>
          <c:showBubbleSize val="0"/>
        </c:dLbls>
        <c:gapWidth val="150"/>
        <c:axId val="363689584"/>
        <c:axId val="1"/>
      </c:barChart>
      <c:catAx>
        <c:axId val="36368958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1"/>
        <c:crosses val="autoZero"/>
        <c:auto val="1"/>
        <c:lblAlgn val="ctr"/>
        <c:lblOffset val="100"/>
        <c:noMultiLvlLbl val="1"/>
      </c:catAx>
      <c:valAx>
        <c:axId val="1"/>
        <c:scaling>
          <c:orientation val="minMax"/>
          <c:max val="100"/>
          <c:min val="0"/>
        </c:scaling>
        <c:delete val="0"/>
        <c:axPos val="l"/>
        <c:majorGridlines>
          <c:spPr>
            <a:ln w="3175" cap="flat" cmpd="sng" algn="ctr">
              <a:solidFill>
                <a:srgbClr val="D3D3D3"/>
              </a:solidFill>
              <a:prstDash val="solid"/>
              <a:round/>
            </a:ln>
            <a:effectLst/>
          </c:spPr>
        </c:majorGridlines>
        <c:numFmt formatCode="0&quot;%&quot;"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363689584"/>
        <c:crossesAt val="1"/>
        <c:crossBetween val="between"/>
        <c:majorUnit val="20"/>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800" b="0" i="0" u="none" strike="noStrike" kern="1200" baseline="0">
                <a:solidFill>
                  <a:schemeClr val="tx1"/>
                </a:solidFill>
                <a:latin typeface="+mn-ea"/>
                <a:ea typeface="+mn-ea"/>
                <a:cs typeface="+mn-cs"/>
              </a:defRPr>
            </a:pPr>
            <a:endParaRPr lang="ja-JP"/>
          </a:p>
        </c:txPr>
      </c:dTable>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mn-ea"/>
          <a:ea typeface="+mn-ea"/>
        </a:defRPr>
      </a:pPr>
      <a:endParaRPr lang="ja-JP"/>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519715423315711"/>
          <c:y val="3.9298063860413721E-2"/>
          <c:w val="0.382515451277328"/>
          <c:h val="0.9431632023392913"/>
        </c:manualLayout>
      </c:layout>
      <c:barChart>
        <c:barDir val="bar"/>
        <c:grouping val="clustered"/>
        <c:varyColors val="0"/>
        <c:ser>
          <c:idx val="0"/>
          <c:order val="0"/>
          <c:spPr>
            <a:solidFill>
              <a:schemeClr val="accent1"/>
            </a:solidFill>
            <a:ln>
              <a:noFill/>
            </a:ln>
            <a:effectLst/>
          </c:spPr>
          <c:invertIfNegative val="0"/>
          <c:dLbls>
            <c:dLbl>
              <c:idx val="0"/>
              <c:layout>
                <c:manualLayout>
                  <c:x val="-2.5476657549166428E-3"/>
                  <c:y val="-5.40311924454619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3B-4627-848D-3E33343821AB}"/>
                </c:ext>
              </c:extLst>
            </c:dLbl>
            <c:numFmt formatCode="0.0&quot;%&quot;" sourceLinked="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'N%表(実数+%表)@グラフ'!$B$321:$B$330</c:f>
              <c:strCache>
                <c:ptCount val="10"/>
                <c:pt idx="0">
                  <c:v>家事・育児・仕事（テレワーク）の合間</c:v>
                </c:pt>
                <c:pt idx="1">
                  <c:v>家事・育児・仕事（テレワーク）を行いながら</c:v>
                </c:pt>
                <c:pt idx="2">
                  <c:v>通勤・通学の前</c:v>
                </c:pt>
                <c:pt idx="3">
                  <c:v>通勤・通学の途中</c:v>
                </c:pt>
                <c:pt idx="4">
                  <c:v>職場・学校の休憩時間</c:v>
                </c:pt>
                <c:pt idx="5">
                  <c:v>職場・学校からの帰宅途中</c:v>
                </c:pt>
                <c:pt idx="6">
                  <c:v>職場・学校からの帰宅後</c:v>
                </c:pt>
                <c:pt idx="7">
                  <c:v>休日</c:v>
                </c:pt>
                <c:pt idx="8">
                  <c:v>特に決まっていない</c:v>
                </c:pt>
                <c:pt idx="9">
                  <c:v>その他　具体的に</c:v>
                </c:pt>
              </c:strCache>
            </c:strRef>
          </c:cat>
          <c:val>
            <c:numRef>
              <c:f>'N%表(実数+%表)@グラフ'!$D$321:$D$330</c:f>
              <c:numCache>
                <c:formatCode>0.0</c:formatCode>
                <c:ptCount val="10"/>
                <c:pt idx="0">
                  <c:v>15.04</c:v>
                </c:pt>
                <c:pt idx="1">
                  <c:v>3.44</c:v>
                </c:pt>
                <c:pt idx="2">
                  <c:v>4.08</c:v>
                </c:pt>
                <c:pt idx="3">
                  <c:v>7.2</c:v>
                </c:pt>
                <c:pt idx="4">
                  <c:v>2.48</c:v>
                </c:pt>
                <c:pt idx="5">
                  <c:v>4.16</c:v>
                </c:pt>
                <c:pt idx="6">
                  <c:v>14</c:v>
                </c:pt>
                <c:pt idx="7">
                  <c:v>29.6</c:v>
                </c:pt>
                <c:pt idx="8">
                  <c:v>37.6</c:v>
                </c:pt>
                <c:pt idx="9">
                  <c:v>3.84</c:v>
                </c:pt>
              </c:numCache>
            </c:numRef>
          </c:val>
          <c:extLst>
            <c:ext xmlns:c16="http://schemas.microsoft.com/office/drawing/2014/chart" uri="{C3380CC4-5D6E-409C-BE32-E72D297353CC}">
              <c16:uniqueId val="{00000000-ED3B-4627-848D-3E33343821AB}"/>
            </c:ext>
          </c:extLst>
        </c:ser>
        <c:dLbls>
          <c:showLegendKey val="0"/>
          <c:showVal val="1"/>
          <c:showCatName val="0"/>
          <c:showSerName val="0"/>
          <c:showPercent val="0"/>
          <c:showBubbleSize val="0"/>
        </c:dLbls>
        <c:gapWidth val="150"/>
        <c:overlap val="-25"/>
        <c:axId val="366488872"/>
        <c:axId val="1"/>
      </c:barChart>
      <c:catAx>
        <c:axId val="366488872"/>
        <c:scaling>
          <c:orientation val="maxMin"/>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ＭＳ ゴシック"/>
                <a:ea typeface="+mn-ea"/>
                <a:cs typeface="+mn-cs"/>
              </a:defRPr>
            </a:pPr>
            <a:endParaRPr lang="ja-JP"/>
          </a:p>
        </c:txPr>
        <c:crossAx val="1"/>
        <c:crosses val="autoZero"/>
        <c:auto val="1"/>
        <c:lblAlgn val="ctr"/>
        <c:lblOffset val="100"/>
        <c:tickLblSkip val="1"/>
        <c:noMultiLvlLbl val="1"/>
      </c:catAx>
      <c:valAx>
        <c:axId val="1"/>
        <c:scaling>
          <c:orientation val="minMax"/>
          <c:max val="65"/>
          <c:min val="0"/>
        </c:scaling>
        <c:delete val="0"/>
        <c:axPos val="t"/>
        <c:majorGridlines>
          <c:spPr>
            <a:ln w="3175" cap="flat" cmpd="sng" algn="ctr">
              <a:solidFill>
                <a:srgbClr val="D3D3D3"/>
              </a:solidFill>
              <a:prstDash val="solid"/>
              <a:round/>
            </a:ln>
            <a:effectLst/>
          </c:spPr>
        </c:majorGridlines>
        <c:numFmt formatCode="0&quot;%&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ＭＳ ゴシック"/>
              </a:defRPr>
            </a:pPr>
            <a:endParaRPr lang="ja-JP"/>
          </a:p>
        </c:txPr>
        <c:crossAx val="366488872"/>
        <c:crossesAt val="1"/>
        <c:crossBetween val="between"/>
        <c:majorUnit val="10"/>
      </c:valAx>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ＭＳ ゴシック"/>
        </a:defRPr>
      </a:pPr>
      <a:endParaRPr lang="ja-JP"/>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34286591357728"/>
          <c:y val="2.0014417690147692E-2"/>
          <c:w val="0.78500079917416743"/>
          <c:h val="0.34695267437086497"/>
        </c:manualLayout>
      </c:layout>
      <c:barChart>
        <c:barDir val="col"/>
        <c:grouping val="clustered"/>
        <c:varyColors val="0"/>
        <c:ser>
          <c:idx val="0"/>
          <c:order val="0"/>
          <c:tx>
            <c:strRef>
              <c:f>'%表@グラフ'!$B$177</c:f>
              <c:strCache>
                <c:ptCount val="1"/>
                <c:pt idx="0">
                  <c:v>全体(n=1250)</c:v>
                </c:pt>
              </c:strCache>
            </c:strRef>
          </c:tx>
          <c:spPr>
            <a:solidFill>
              <a:schemeClr val="accent1"/>
            </a:solidFill>
            <a:ln>
              <a:noFill/>
            </a:ln>
            <a:effectLst/>
          </c:spPr>
          <c:invertIfNegative val="0"/>
          <c:cat>
            <c:strRef>
              <c:f>'%表@グラフ'!$I$175:$R$175</c:f>
              <c:strCache>
                <c:ptCount val="10"/>
                <c:pt idx="0">
                  <c:v>家事・育児・仕事（テレワーク）の合間</c:v>
                </c:pt>
                <c:pt idx="1">
                  <c:v>家事・育児・仕事（テレワーク）を行いながら</c:v>
                </c:pt>
                <c:pt idx="2">
                  <c:v>通勤・通学の前</c:v>
                </c:pt>
                <c:pt idx="3">
                  <c:v>通勤・通学の途中</c:v>
                </c:pt>
                <c:pt idx="4">
                  <c:v>職場・学校の休憩時間</c:v>
                </c:pt>
                <c:pt idx="5">
                  <c:v>職場・学校からの帰宅途中</c:v>
                </c:pt>
                <c:pt idx="6">
                  <c:v>職場・学校からの帰宅後</c:v>
                </c:pt>
                <c:pt idx="7">
                  <c:v>休日</c:v>
                </c:pt>
                <c:pt idx="8">
                  <c:v>特に決まっていない</c:v>
                </c:pt>
                <c:pt idx="9">
                  <c:v>その他　具体的に</c:v>
                </c:pt>
              </c:strCache>
            </c:strRef>
          </c:cat>
          <c:val>
            <c:numRef>
              <c:f>'%表@グラフ'!$I$177:$R$177</c:f>
              <c:numCache>
                <c:formatCode>0.0</c:formatCode>
                <c:ptCount val="10"/>
                <c:pt idx="0">
                  <c:v>15.04</c:v>
                </c:pt>
                <c:pt idx="1">
                  <c:v>3.44</c:v>
                </c:pt>
                <c:pt idx="2">
                  <c:v>4.08</c:v>
                </c:pt>
                <c:pt idx="3">
                  <c:v>7.2</c:v>
                </c:pt>
                <c:pt idx="4">
                  <c:v>2.48</c:v>
                </c:pt>
                <c:pt idx="5">
                  <c:v>4.16</c:v>
                </c:pt>
                <c:pt idx="6">
                  <c:v>14</c:v>
                </c:pt>
                <c:pt idx="7">
                  <c:v>29.6</c:v>
                </c:pt>
                <c:pt idx="8">
                  <c:v>37.6</c:v>
                </c:pt>
                <c:pt idx="9">
                  <c:v>3.84</c:v>
                </c:pt>
              </c:numCache>
            </c:numRef>
          </c:val>
          <c:extLst>
            <c:ext xmlns:c16="http://schemas.microsoft.com/office/drawing/2014/chart" uri="{C3380CC4-5D6E-409C-BE32-E72D297353CC}">
              <c16:uniqueId val="{00000000-B244-490B-A855-E38CDB10F5AD}"/>
            </c:ext>
          </c:extLst>
        </c:ser>
        <c:ser>
          <c:idx val="1"/>
          <c:order val="1"/>
          <c:tx>
            <c:strRef>
              <c:f>'%表@グラフ'!$B$178</c:f>
              <c:strCache>
                <c:ptCount val="1"/>
                <c:pt idx="0">
                  <c:v>男性(n=611)</c:v>
                </c:pt>
              </c:strCache>
            </c:strRef>
          </c:tx>
          <c:spPr>
            <a:solidFill>
              <a:schemeClr val="accent2"/>
            </a:solidFill>
            <a:ln>
              <a:noFill/>
            </a:ln>
            <a:effectLst/>
          </c:spPr>
          <c:invertIfNegative val="0"/>
          <c:cat>
            <c:strRef>
              <c:f>'%表@グラフ'!$I$175:$R$175</c:f>
              <c:strCache>
                <c:ptCount val="10"/>
                <c:pt idx="0">
                  <c:v>家事・育児・仕事（テレワーク）の合間</c:v>
                </c:pt>
                <c:pt idx="1">
                  <c:v>家事・育児・仕事（テレワーク）を行いながら</c:v>
                </c:pt>
                <c:pt idx="2">
                  <c:v>通勤・通学の前</c:v>
                </c:pt>
                <c:pt idx="3">
                  <c:v>通勤・通学の途中</c:v>
                </c:pt>
                <c:pt idx="4">
                  <c:v>職場・学校の休憩時間</c:v>
                </c:pt>
                <c:pt idx="5">
                  <c:v>職場・学校からの帰宅途中</c:v>
                </c:pt>
                <c:pt idx="6">
                  <c:v>職場・学校からの帰宅後</c:v>
                </c:pt>
                <c:pt idx="7">
                  <c:v>休日</c:v>
                </c:pt>
                <c:pt idx="8">
                  <c:v>特に決まっていない</c:v>
                </c:pt>
                <c:pt idx="9">
                  <c:v>その他　具体的に</c:v>
                </c:pt>
              </c:strCache>
            </c:strRef>
          </c:cat>
          <c:val>
            <c:numRef>
              <c:f>'%表@グラフ'!$I$178:$R$178</c:f>
              <c:numCache>
                <c:formatCode>0.0</c:formatCode>
                <c:ptCount val="10"/>
                <c:pt idx="0">
                  <c:v>6.7103109656301152</c:v>
                </c:pt>
                <c:pt idx="1">
                  <c:v>1.4729950900163666</c:v>
                </c:pt>
                <c:pt idx="2">
                  <c:v>4.7463175122749597</c:v>
                </c:pt>
                <c:pt idx="3">
                  <c:v>7.6923076923076925</c:v>
                </c:pt>
                <c:pt idx="4">
                  <c:v>3.2733224222585924</c:v>
                </c:pt>
                <c:pt idx="5">
                  <c:v>4.4189852700490997</c:v>
                </c:pt>
                <c:pt idx="6">
                  <c:v>15.548281505728314</c:v>
                </c:pt>
                <c:pt idx="7">
                  <c:v>38.134206219312603</c:v>
                </c:pt>
                <c:pt idx="8">
                  <c:v>37.97054009819967</c:v>
                </c:pt>
                <c:pt idx="9">
                  <c:v>2.9459901800327333</c:v>
                </c:pt>
              </c:numCache>
            </c:numRef>
          </c:val>
          <c:extLst>
            <c:ext xmlns:c16="http://schemas.microsoft.com/office/drawing/2014/chart" uri="{C3380CC4-5D6E-409C-BE32-E72D297353CC}">
              <c16:uniqueId val="{00000001-B244-490B-A855-E38CDB10F5AD}"/>
            </c:ext>
          </c:extLst>
        </c:ser>
        <c:ser>
          <c:idx val="2"/>
          <c:order val="2"/>
          <c:tx>
            <c:strRef>
              <c:f>'%表@グラフ'!$B$179</c:f>
              <c:strCache>
                <c:ptCount val="1"/>
                <c:pt idx="0">
                  <c:v>女性(n=618)</c:v>
                </c:pt>
              </c:strCache>
            </c:strRef>
          </c:tx>
          <c:spPr>
            <a:solidFill>
              <a:schemeClr val="accent3"/>
            </a:solidFill>
            <a:ln>
              <a:noFill/>
            </a:ln>
            <a:effectLst/>
          </c:spPr>
          <c:invertIfNegative val="0"/>
          <c:cat>
            <c:strRef>
              <c:f>'%表@グラフ'!$I$175:$R$175</c:f>
              <c:strCache>
                <c:ptCount val="10"/>
                <c:pt idx="0">
                  <c:v>家事・育児・仕事（テレワーク）の合間</c:v>
                </c:pt>
                <c:pt idx="1">
                  <c:v>家事・育児・仕事（テレワーク）を行いながら</c:v>
                </c:pt>
                <c:pt idx="2">
                  <c:v>通勤・通学の前</c:v>
                </c:pt>
                <c:pt idx="3">
                  <c:v>通勤・通学の途中</c:v>
                </c:pt>
                <c:pt idx="4">
                  <c:v>職場・学校の休憩時間</c:v>
                </c:pt>
                <c:pt idx="5">
                  <c:v>職場・学校からの帰宅途中</c:v>
                </c:pt>
                <c:pt idx="6">
                  <c:v>職場・学校からの帰宅後</c:v>
                </c:pt>
                <c:pt idx="7">
                  <c:v>休日</c:v>
                </c:pt>
                <c:pt idx="8">
                  <c:v>特に決まっていない</c:v>
                </c:pt>
                <c:pt idx="9">
                  <c:v>その他　具体的に</c:v>
                </c:pt>
              </c:strCache>
            </c:strRef>
          </c:cat>
          <c:val>
            <c:numRef>
              <c:f>'%表@グラフ'!$I$179:$R$179</c:f>
              <c:numCache>
                <c:formatCode>0.0</c:formatCode>
                <c:ptCount val="10"/>
                <c:pt idx="0">
                  <c:v>23.462783171521036</c:v>
                </c:pt>
                <c:pt idx="1">
                  <c:v>5.3398058252427187</c:v>
                </c:pt>
                <c:pt idx="2">
                  <c:v>3.5598705501618126</c:v>
                </c:pt>
                <c:pt idx="3">
                  <c:v>6.9579288025889969</c:v>
                </c:pt>
                <c:pt idx="4">
                  <c:v>1.7799352750809063</c:v>
                </c:pt>
                <c:pt idx="5">
                  <c:v>4.0453074433656964</c:v>
                </c:pt>
                <c:pt idx="6">
                  <c:v>12.7831715210356</c:v>
                </c:pt>
                <c:pt idx="7">
                  <c:v>21.521035598705502</c:v>
                </c:pt>
                <c:pt idx="8">
                  <c:v>36.569579288025892</c:v>
                </c:pt>
                <c:pt idx="9">
                  <c:v>4.5307443365695788</c:v>
                </c:pt>
              </c:numCache>
            </c:numRef>
          </c:val>
          <c:extLst>
            <c:ext xmlns:c16="http://schemas.microsoft.com/office/drawing/2014/chart" uri="{C3380CC4-5D6E-409C-BE32-E72D297353CC}">
              <c16:uniqueId val="{00000002-B244-490B-A855-E38CDB10F5AD}"/>
            </c:ext>
          </c:extLst>
        </c:ser>
        <c:ser>
          <c:idx val="3"/>
          <c:order val="3"/>
          <c:tx>
            <c:strRef>
              <c:f>'%表@グラフ'!$B$180</c:f>
              <c:strCache>
                <c:ptCount val="1"/>
                <c:pt idx="0">
                  <c:v>回答しない(n=21)</c:v>
                </c:pt>
              </c:strCache>
            </c:strRef>
          </c:tx>
          <c:spPr>
            <a:solidFill>
              <a:schemeClr val="accent4"/>
            </a:solidFill>
            <a:ln>
              <a:noFill/>
            </a:ln>
            <a:effectLst/>
          </c:spPr>
          <c:invertIfNegative val="0"/>
          <c:cat>
            <c:strRef>
              <c:f>'%表@グラフ'!$I$175:$R$175</c:f>
              <c:strCache>
                <c:ptCount val="10"/>
                <c:pt idx="0">
                  <c:v>家事・育児・仕事（テレワーク）の合間</c:v>
                </c:pt>
                <c:pt idx="1">
                  <c:v>家事・育児・仕事（テレワーク）を行いながら</c:v>
                </c:pt>
                <c:pt idx="2">
                  <c:v>通勤・通学の前</c:v>
                </c:pt>
                <c:pt idx="3">
                  <c:v>通勤・通学の途中</c:v>
                </c:pt>
                <c:pt idx="4">
                  <c:v>職場・学校の休憩時間</c:v>
                </c:pt>
                <c:pt idx="5">
                  <c:v>職場・学校からの帰宅途中</c:v>
                </c:pt>
                <c:pt idx="6">
                  <c:v>職場・学校からの帰宅後</c:v>
                </c:pt>
                <c:pt idx="7">
                  <c:v>休日</c:v>
                </c:pt>
                <c:pt idx="8">
                  <c:v>特に決まっていない</c:v>
                </c:pt>
                <c:pt idx="9">
                  <c:v>その他　具体的に</c:v>
                </c:pt>
              </c:strCache>
            </c:strRef>
          </c:cat>
          <c:val>
            <c:numRef>
              <c:f>'%表@グラフ'!$I$180:$R$180</c:f>
              <c:numCache>
                <c:formatCode>0.0</c:formatCode>
                <c:ptCount val="10"/>
                <c:pt idx="0">
                  <c:v>9.5238095238095237</c:v>
                </c:pt>
                <c:pt idx="1">
                  <c:v>4.7619047619047619</c:v>
                </c:pt>
                <c:pt idx="2">
                  <c:v>0</c:v>
                </c:pt>
                <c:pt idx="3">
                  <c:v>0</c:v>
                </c:pt>
                <c:pt idx="4">
                  <c:v>0</c:v>
                </c:pt>
                <c:pt idx="5">
                  <c:v>0</c:v>
                </c:pt>
                <c:pt idx="6">
                  <c:v>4.7619047619047619</c:v>
                </c:pt>
                <c:pt idx="7">
                  <c:v>19.047619047619047</c:v>
                </c:pt>
                <c:pt idx="8">
                  <c:v>57.142857142857139</c:v>
                </c:pt>
                <c:pt idx="9">
                  <c:v>9.5238095238095237</c:v>
                </c:pt>
              </c:numCache>
            </c:numRef>
          </c:val>
          <c:extLst>
            <c:ext xmlns:c16="http://schemas.microsoft.com/office/drawing/2014/chart" uri="{C3380CC4-5D6E-409C-BE32-E72D297353CC}">
              <c16:uniqueId val="{00000003-B244-490B-A855-E38CDB10F5AD}"/>
            </c:ext>
          </c:extLst>
        </c:ser>
        <c:ser>
          <c:idx val="4"/>
          <c:order val="4"/>
          <c:tx>
            <c:strRef>
              <c:f>'%表@グラフ'!$B$181</c:f>
              <c:strCache>
                <c:ptCount val="1"/>
                <c:pt idx="0">
                  <c:v>18歳 - 20代(n=161)</c:v>
                </c:pt>
              </c:strCache>
            </c:strRef>
          </c:tx>
          <c:spPr>
            <a:solidFill>
              <a:schemeClr val="accent5"/>
            </a:solidFill>
            <a:ln>
              <a:noFill/>
            </a:ln>
            <a:effectLst/>
          </c:spPr>
          <c:invertIfNegative val="0"/>
          <c:cat>
            <c:strRef>
              <c:f>'%表@グラフ'!$I$175:$R$175</c:f>
              <c:strCache>
                <c:ptCount val="10"/>
                <c:pt idx="0">
                  <c:v>家事・育児・仕事（テレワーク）の合間</c:v>
                </c:pt>
                <c:pt idx="1">
                  <c:v>家事・育児・仕事（テレワーク）を行いながら</c:v>
                </c:pt>
                <c:pt idx="2">
                  <c:v>通勤・通学の前</c:v>
                </c:pt>
                <c:pt idx="3">
                  <c:v>通勤・通学の途中</c:v>
                </c:pt>
                <c:pt idx="4">
                  <c:v>職場・学校の休憩時間</c:v>
                </c:pt>
                <c:pt idx="5">
                  <c:v>職場・学校からの帰宅途中</c:v>
                </c:pt>
                <c:pt idx="6">
                  <c:v>職場・学校からの帰宅後</c:v>
                </c:pt>
                <c:pt idx="7">
                  <c:v>休日</c:v>
                </c:pt>
                <c:pt idx="8">
                  <c:v>特に決まっていない</c:v>
                </c:pt>
                <c:pt idx="9">
                  <c:v>その他　具体的に</c:v>
                </c:pt>
              </c:strCache>
            </c:strRef>
          </c:cat>
          <c:val>
            <c:numRef>
              <c:f>'%表@グラフ'!$I$181:$R$181</c:f>
              <c:numCache>
                <c:formatCode>0.0</c:formatCode>
                <c:ptCount val="10"/>
                <c:pt idx="0">
                  <c:v>6.2111801242236027</c:v>
                </c:pt>
                <c:pt idx="1">
                  <c:v>3.7267080745341614</c:v>
                </c:pt>
                <c:pt idx="2">
                  <c:v>6.2111801242236027</c:v>
                </c:pt>
                <c:pt idx="3">
                  <c:v>14.285714285714285</c:v>
                </c:pt>
                <c:pt idx="4">
                  <c:v>4.9689440993788825</c:v>
                </c:pt>
                <c:pt idx="5">
                  <c:v>11.801242236024844</c:v>
                </c:pt>
                <c:pt idx="6">
                  <c:v>26.70807453416149</c:v>
                </c:pt>
                <c:pt idx="7">
                  <c:v>35.403726708074537</c:v>
                </c:pt>
                <c:pt idx="8">
                  <c:v>27.329192546583851</c:v>
                </c:pt>
                <c:pt idx="9">
                  <c:v>1.2422360248447206</c:v>
                </c:pt>
              </c:numCache>
            </c:numRef>
          </c:val>
          <c:extLst>
            <c:ext xmlns:c16="http://schemas.microsoft.com/office/drawing/2014/chart" uri="{C3380CC4-5D6E-409C-BE32-E72D297353CC}">
              <c16:uniqueId val="{00000004-B244-490B-A855-E38CDB10F5AD}"/>
            </c:ext>
          </c:extLst>
        </c:ser>
        <c:ser>
          <c:idx val="5"/>
          <c:order val="5"/>
          <c:tx>
            <c:strRef>
              <c:f>'%表@グラフ'!$B$182</c:f>
              <c:strCache>
                <c:ptCount val="1"/>
                <c:pt idx="0">
                  <c:v>30代(n=206)</c:v>
                </c:pt>
              </c:strCache>
            </c:strRef>
          </c:tx>
          <c:spPr>
            <a:solidFill>
              <a:schemeClr val="accent6"/>
            </a:solidFill>
            <a:ln>
              <a:noFill/>
            </a:ln>
            <a:effectLst/>
          </c:spPr>
          <c:invertIfNegative val="0"/>
          <c:cat>
            <c:strRef>
              <c:f>'%表@グラフ'!$I$175:$R$175</c:f>
              <c:strCache>
                <c:ptCount val="10"/>
                <c:pt idx="0">
                  <c:v>家事・育児・仕事（テレワーク）の合間</c:v>
                </c:pt>
                <c:pt idx="1">
                  <c:v>家事・育児・仕事（テレワーク）を行いながら</c:v>
                </c:pt>
                <c:pt idx="2">
                  <c:v>通勤・通学の前</c:v>
                </c:pt>
                <c:pt idx="3">
                  <c:v>通勤・通学の途中</c:v>
                </c:pt>
                <c:pt idx="4">
                  <c:v>職場・学校の休憩時間</c:v>
                </c:pt>
                <c:pt idx="5">
                  <c:v>職場・学校からの帰宅途中</c:v>
                </c:pt>
                <c:pt idx="6">
                  <c:v>職場・学校からの帰宅後</c:v>
                </c:pt>
                <c:pt idx="7">
                  <c:v>休日</c:v>
                </c:pt>
                <c:pt idx="8">
                  <c:v>特に決まっていない</c:v>
                </c:pt>
                <c:pt idx="9">
                  <c:v>その他　具体的に</c:v>
                </c:pt>
              </c:strCache>
            </c:strRef>
          </c:cat>
          <c:val>
            <c:numRef>
              <c:f>'%表@グラフ'!$I$182:$R$182</c:f>
              <c:numCache>
                <c:formatCode>0.0</c:formatCode>
                <c:ptCount val="10"/>
                <c:pt idx="0">
                  <c:v>16.990291262135923</c:v>
                </c:pt>
                <c:pt idx="1">
                  <c:v>6.3106796116504853</c:v>
                </c:pt>
                <c:pt idx="2">
                  <c:v>4.3689320388349522</c:v>
                </c:pt>
                <c:pt idx="3">
                  <c:v>9.7087378640776709</c:v>
                </c:pt>
                <c:pt idx="4">
                  <c:v>2.9126213592233015</c:v>
                </c:pt>
                <c:pt idx="5">
                  <c:v>5.3398058252427187</c:v>
                </c:pt>
                <c:pt idx="6">
                  <c:v>16.990291262135923</c:v>
                </c:pt>
                <c:pt idx="7">
                  <c:v>41.262135922330096</c:v>
                </c:pt>
                <c:pt idx="8">
                  <c:v>24.757281553398059</c:v>
                </c:pt>
                <c:pt idx="9">
                  <c:v>0.48543689320388356</c:v>
                </c:pt>
              </c:numCache>
            </c:numRef>
          </c:val>
          <c:extLst>
            <c:ext xmlns:c16="http://schemas.microsoft.com/office/drawing/2014/chart" uri="{C3380CC4-5D6E-409C-BE32-E72D297353CC}">
              <c16:uniqueId val="{00000005-B244-490B-A855-E38CDB10F5AD}"/>
            </c:ext>
          </c:extLst>
        </c:ser>
        <c:ser>
          <c:idx val="6"/>
          <c:order val="6"/>
          <c:tx>
            <c:strRef>
              <c:f>'%表@グラフ'!$B$183</c:f>
              <c:strCache>
                <c:ptCount val="1"/>
                <c:pt idx="0">
                  <c:v>40代(n=204)</c:v>
                </c:pt>
              </c:strCache>
            </c:strRef>
          </c:tx>
          <c:spPr>
            <a:solidFill>
              <a:schemeClr val="accent1">
                <a:lumMod val="60000"/>
              </a:schemeClr>
            </a:solidFill>
            <a:ln>
              <a:noFill/>
            </a:ln>
            <a:effectLst/>
          </c:spPr>
          <c:invertIfNegative val="0"/>
          <c:cat>
            <c:strRef>
              <c:f>'%表@グラフ'!$I$175:$R$175</c:f>
              <c:strCache>
                <c:ptCount val="10"/>
                <c:pt idx="0">
                  <c:v>家事・育児・仕事（テレワーク）の合間</c:v>
                </c:pt>
                <c:pt idx="1">
                  <c:v>家事・育児・仕事（テレワーク）を行いながら</c:v>
                </c:pt>
                <c:pt idx="2">
                  <c:v>通勤・通学の前</c:v>
                </c:pt>
                <c:pt idx="3">
                  <c:v>通勤・通学の途中</c:v>
                </c:pt>
                <c:pt idx="4">
                  <c:v>職場・学校の休憩時間</c:v>
                </c:pt>
                <c:pt idx="5">
                  <c:v>職場・学校からの帰宅途中</c:v>
                </c:pt>
                <c:pt idx="6">
                  <c:v>職場・学校からの帰宅後</c:v>
                </c:pt>
                <c:pt idx="7">
                  <c:v>休日</c:v>
                </c:pt>
                <c:pt idx="8">
                  <c:v>特に決まっていない</c:v>
                </c:pt>
                <c:pt idx="9">
                  <c:v>その他　具体的に</c:v>
                </c:pt>
              </c:strCache>
            </c:strRef>
          </c:cat>
          <c:val>
            <c:numRef>
              <c:f>'%表@グラフ'!$I$183:$R$183</c:f>
              <c:numCache>
                <c:formatCode>0.0</c:formatCode>
                <c:ptCount val="10"/>
                <c:pt idx="0">
                  <c:v>15.686274509803921</c:v>
                </c:pt>
                <c:pt idx="1">
                  <c:v>2.9411764705882355</c:v>
                </c:pt>
                <c:pt idx="2">
                  <c:v>4.901960784313725</c:v>
                </c:pt>
                <c:pt idx="3">
                  <c:v>8.8235294117647065</c:v>
                </c:pt>
                <c:pt idx="4">
                  <c:v>1.9607843137254901</c:v>
                </c:pt>
                <c:pt idx="5">
                  <c:v>5.882352941176471</c:v>
                </c:pt>
                <c:pt idx="6">
                  <c:v>19.117647058823529</c:v>
                </c:pt>
                <c:pt idx="7">
                  <c:v>36.764705882352942</c:v>
                </c:pt>
                <c:pt idx="8">
                  <c:v>27.941176470588236</c:v>
                </c:pt>
                <c:pt idx="9">
                  <c:v>2.4509803921568625</c:v>
                </c:pt>
              </c:numCache>
            </c:numRef>
          </c:val>
          <c:extLst>
            <c:ext xmlns:c16="http://schemas.microsoft.com/office/drawing/2014/chart" uri="{C3380CC4-5D6E-409C-BE32-E72D297353CC}">
              <c16:uniqueId val="{00000006-B244-490B-A855-E38CDB10F5AD}"/>
            </c:ext>
          </c:extLst>
        </c:ser>
        <c:ser>
          <c:idx val="7"/>
          <c:order val="7"/>
          <c:tx>
            <c:strRef>
              <c:f>'%表@グラフ'!$B$184</c:f>
              <c:strCache>
                <c:ptCount val="1"/>
                <c:pt idx="0">
                  <c:v>50代(n=207)</c:v>
                </c:pt>
              </c:strCache>
            </c:strRef>
          </c:tx>
          <c:spPr>
            <a:solidFill>
              <a:schemeClr val="accent2">
                <a:lumMod val="60000"/>
              </a:schemeClr>
            </a:solidFill>
            <a:ln>
              <a:noFill/>
            </a:ln>
            <a:effectLst/>
          </c:spPr>
          <c:invertIfNegative val="0"/>
          <c:cat>
            <c:strRef>
              <c:f>'%表@グラフ'!$I$175:$R$175</c:f>
              <c:strCache>
                <c:ptCount val="10"/>
                <c:pt idx="0">
                  <c:v>家事・育児・仕事（テレワーク）の合間</c:v>
                </c:pt>
                <c:pt idx="1">
                  <c:v>家事・育児・仕事（テレワーク）を行いながら</c:v>
                </c:pt>
                <c:pt idx="2">
                  <c:v>通勤・通学の前</c:v>
                </c:pt>
                <c:pt idx="3">
                  <c:v>通勤・通学の途中</c:v>
                </c:pt>
                <c:pt idx="4">
                  <c:v>職場・学校の休憩時間</c:v>
                </c:pt>
                <c:pt idx="5">
                  <c:v>職場・学校からの帰宅途中</c:v>
                </c:pt>
                <c:pt idx="6">
                  <c:v>職場・学校からの帰宅後</c:v>
                </c:pt>
                <c:pt idx="7">
                  <c:v>休日</c:v>
                </c:pt>
                <c:pt idx="8">
                  <c:v>特に決まっていない</c:v>
                </c:pt>
                <c:pt idx="9">
                  <c:v>その他　具体的に</c:v>
                </c:pt>
              </c:strCache>
            </c:strRef>
          </c:cat>
          <c:val>
            <c:numRef>
              <c:f>'%表@グラフ'!$I$184:$R$184</c:f>
              <c:numCache>
                <c:formatCode>0.0</c:formatCode>
                <c:ptCount val="10"/>
                <c:pt idx="0">
                  <c:v>14.009661835748792</c:v>
                </c:pt>
                <c:pt idx="1">
                  <c:v>2.4154589371980677</c:v>
                </c:pt>
                <c:pt idx="2">
                  <c:v>5.7971014492753623</c:v>
                </c:pt>
                <c:pt idx="3">
                  <c:v>4.3478260869565215</c:v>
                </c:pt>
                <c:pt idx="4">
                  <c:v>2.4154589371980677</c:v>
                </c:pt>
                <c:pt idx="5">
                  <c:v>1.4492753623188406</c:v>
                </c:pt>
                <c:pt idx="6">
                  <c:v>15.942028985507246</c:v>
                </c:pt>
                <c:pt idx="7">
                  <c:v>41.545893719806763</c:v>
                </c:pt>
                <c:pt idx="8">
                  <c:v>29.468599033816425</c:v>
                </c:pt>
                <c:pt idx="9">
                  <c:v>2.4154589371980677</c:v>
                </c:pt>
              </c:numCache>
            </c:numRef>
          </c:val>
          <c:extLst>
            <c:ext xmlns:c16="http://schemas.microsoft.com/office/drawing/2014/chart" uri="{C3380CC4-5D6E-409C-BE32-E72D297353CC}">
              <c16:uniqueId val="{00000007-B244-490B-A855-E38CDB10F5AD}"/>
            </c:ext>
          </c:extLst>
        </c:ser>
        <c:ser>
          <c:idx val="8"/>
          <c:order val="8"/>
          <c:tx>
            <c:strRef>
              <c:f>'%表@グラフ'!$B$185</c:f>
              <c:strCache>
                <c:ptCount val="1"/>
                <c:pt idx="0">
                  <c:v>60代(n=227)</c:v>
                </c:pt>
              </c:strCache>
            </c:strRef>
          </c:tx>
          <c:spPr>
            <a:solidFill>
              <a:schemeClr val="accent3">
                <a:lumMod val="60000"/>
              </a:schemeClr>
            </a:solidFill>
            <a:ln>
              <a:noFill/>
            </a:ln>
            <a:effectLst/>
          </c:spPr>
          <c:invertIfNegative val="0"/>
          <c:cat>
            <c:strRef>
              <c:f>'%表@グラフ'!$I$175:$R$175</c:f>
              <c:strCache>
                <c:ptCount val="10"/>
                <c:pt idx="0">
                  <c:v>家事・育児・仕事（テレワーク）の合間</c:v>
                </c:pt>
                <c:pt idx="1">
                  <c:v>家事・育児・仕事（テレワーク）を行いながら</c:v>
                </c:pt>
                <c:pt idx="2">
                  <c:v>通勤・通学の前</c:v>
                </c:pt>
                <c:pt idx="3">
                  <c:v>通勤・通学の途中</c:v>
                </c:pt>
                <c:pt idx="4">
                  <c:v>職場・学校の休憩時間</c:v>
                </c:pt>
                <c:pt idx="5">
                  <c:v>職場・学校からの帰宅途中</c:v>
                </c:pt>
                <c:pt idx="6">
                  <c:v>職場・学校からの帰宅後</c:v>
                </c:pt>
                <c:pt idx="7">
                  <c:v>休日</c:v>
                </c:pt>
                <c:pt idx="8">
                  <c:v>特に決まっていない</c:v>
                </c:pt>
                <c:pt idx="9">
                  <c:v>その他　具体的に</c:v>
                </c:pt>
              </c:strCache>
            </c:strRef>
          </c:cat>
          <c:val>
            <c:numRef>
              <c:f>'%表@グラフ'!$I$185:$R$185</c:f>
              <c:numCache>
                <c:formatCode>0.0</c:formatCode>
                <c:ptCount val="10"/>
                <c:pt idx="0">
                  <c:v>15.859030837004404</c:v>
                </c:pt>
                <c:pt idx="1">
                  <c:v>2.2026431718061672</c:v>
                </c:pt>
                <c:pt idx="2">
                  <c:v>2.643171806167401</c:v>
                </c:pt>
                <c:pt idx="3">
                  <c:v>8.3700440528634363</c:v>
                </c:pt>
                <c:pt idx="4">
                  <c:v>2.643171806167401</c:v>
                </c:pt>
                <c:pt idx="5">
                  <c:v>2.643171806167401</c:v>
                </c:pt>
                <c:pt idx="6">
                  <c:v>8.3700440528634363</c:v>
                </c:pt>
                <c:pt idx="7">
                  <c:v>23.78854625550661</c:v>
                </c:pt>
                <c:pt idx="8">
                  <c:v>45.374449339207047</c:v>
                </c:pt>
                <c:pt idx="9">
                  <c:v>3.9647577092511019</c:v>
                </c:pt>
              </c:numCache>
            </c:numRef>
          </c:val>
          <c:extLst>
            <c:ext xmlns:c16="http://schemas.microsoft.com/office/drawing/2014/chart" uri="{C3380CC4-5D6E-409C-BE32-E72D297353CC}">
              <c16:uniqueId val="{00000008-B244-490B-A855-E38CDB10F5AD}"/>
            </c:ext>
          </c:extLst>
        </c:ser>
        <c:ser>
          <c:idx val="9"/>
          <c:order val="9"/>
          <c:tx>
            <c:strRef>
              <c:f>'%表@グラフ'!$B$186</c:f>
              <c:strCache>
                <c:ptCount val="1"/>
                <c:pt idx="0">
                  <c:v>70代以上(n=245)</c:v>
                </c:pt>
              </c:strCache>
            </c:strRef>
          </c:tx>
          <c:spPr>
            <a:solidFill>
              <a:schemeClr val="accent4">
                <a:lumMod val="60000"/>
              </a:schemeClr>
            </a:solidFill>
            <a:ln>
              <a:noFill/>
            </a:ln>
            <a:effectLst/>
          </c:spPr>
          <c:invertIfNegative val="0"/>
          <c:cat>
            <c:strRef>
              <c:f>'%表@グラフ'!$I$175:$R$175</c:f>
              <c:strCache>
                <c:ptCount val="10"/>
                <c:pt idx="0">
                  <c:v>家事・育児・仕事（テレワーク）の合間</c:v>
                </c:pt>
                <c:pt idx="1">
                  <c:v>家事・育児・仕事（テレワーク）を行いながら</c:v>
                </c:pt>
                <c:pt idx="2">
                  <c:v>通勤・通学の前</c:v>
                </c:pt>
                <c:pt idx="3">
                  <c:v>通勤・通学の途中</c:v>
                </c:pt>
                <c:pt idx="4">
                  <c:v>職場・学校の休憩時間</c:v>
                </c:pt>
                <c:pt idx="5">
                  <c:v>職場・学校からの帰宅途中</c:v>
                </c:pt>
                <c:pt idx="6">
                  <c:v>職場・学校からの帰宅後</c:v>
                </c:pt>
                <c:pt idx="7">
                  <c:v>休日</c:v>
                </c:pt>
                <c:pt idx="8">
                  <c:v>特に決まっていない</c:v>
                </c:pt>
                <c:pt idx="9">
                  <c:v>その他　具体的に</c:v>
                </c:pt>
              </c:strCache>
            </c:strRef>
          </c:cat>
          <c:val>
            <c:numRef>
              <c:f>'%表@グラフ'!$I$186:$R$186</c:f>
              <c:numCache>
                <c:formatCode>0.0</c:formatCode>
                <c:ptCount val="10"/>
                <c:pt idx="0">
                  <c:v>18.775510204081634</c:v>
                </c:pt>
                <c:pt idx="1">
                  <c:v>3.2653061224489797</c:v>
                </c:pt>
                <c:pt idx="2">
                  <c:v>1.6326530612244898</c:v>
                </c:pt>
                <c:pt idx="3">
                  <c:v>0.40816326530612246</c:v>
                </c:pt>
                <c:pt idx="4">
                  <c:v>0.81632653061224492</c:v>
                </c:pt>
                <c:pt idx="5">
                  <c:v>0.40816326530612246</c:v>
                </c:pt>
                <c:pt idx="6">
                  <c:v>2.4489795918367347</c:v>
                </c:pt>
                <c:pt idx="7">
                  <c:v>5.3061224489795924</c:v>
                </c:pt>
                <c:pt idx="8">
                  <c:v>62.857142857142854</c:v>
                </c:pt>
                <c:pt idx="9">
                  <c:v>10.612244897959185</c:v>
                </c:pt>
              </c:numCache>
            </c:numRef>
          </c:val>
          <c:extLst>
            <c:ext xmlns:c16="http://schemas.microsoft.com/office/drawing/2014/chart" uri="{C3380CC4-5D6E-409C-BE32-E72D297353CC}">
              <c16:uniqueId val="{00000009-B244-490B-A855-E38CDB10F5AD}"/>
            </c:ext>
          </c:extLst>
        </c:ser>
        <c:dLbls>
          <c:showLegendKey val="0"/>
          <c:showVal val="0"/>
          <c:showCatName val="0"/>
          <c:showSerName val="0"/>
          <c:showPercent val="0"/>
          <c:showBubbleSize val="0"/>
        </c:dLbls>
        <c:gapWidth val="150"/>
        <c:axId val="363689584"/>
        <c:axId val="1"/>
      </c:barChart>
      <c:catAx>
        <c:axId val="36368958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1"/>
        <c:crosses val="autoZero"/>
        <c:auto val="1"/>
        <c:lblAlgn val="ctr"/>
        <c:lblOffset val="100"/>
        <c:noMultiLvlLbl val="1"/>
      </c:catAx>
      <c:valAx>
        <c:axId val="1"/>
        <c:scaling>
          <c:orientation val="minMax"/>
          <c:max val="100"/>
          <c:min val="0"/>
        </c:scaling>
        <c:delete val="0"/>
        <c:axPos val="l"/>
        <c:majorGridlines>
          <c:spPr>
            <a:ln w="3175" cap="flat" cmpd="sng" algn="ctr">
              <a:solidFill>
                <a:srgbClr val="D3D3D3"/>
              </a:solidFill>
              <a:prstDash val="solid"/>
              <a:round/>
            </a:ln>
            <a:effectLst/>
          </c:spPr>
        </c:majorGridlines>
        <c:numFmt formatCode="0&quot;%&quot;"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363689584"/>
        <c:crossesAt val="1"/>
        <c:crossBetween val="between"/>
        <c:majorUnit val="20"/>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800" b="0" i="0" u="none" strike="noStrike" kern="1200" baseline="0">
                <a:solidFill>
                  <a:schemeClr val="tx1"/>
                </a:solidFill>
                <a:latin typeface="+mn-ea"/>
                <a:ea typeface="+mn-ea"/>
                <a:cs typeface="+mn-cs"/>
              </a:defRPr>
            </a:pPr>
            <a:endParaRPr lang="ja-JP"/>
          </a:p>
        </c:txPr>
      </c:dTable>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mn-ea"/>
          <a:ea typeface="+mn-ea"/>
        </a:defRPr>
      </a:pPr>
      <a:endParaRPr lang="ja-JP"/>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34286591357728"/>
          <c:y val="2.0014417690147692E-2"/>
          <c:w val="0.78500079917416743"/>
          <c:h val="0.34695267437086497"/>
        </c:manualLayout>
      </c:layout>
      <c:barChart>
        <c:barDir val="col"/>
        <c:grouping val="clustered"/>
        <c:varyColors val="0"/>
        <c:ser>
          <c:idx val="0"/>
          <c:order val="0"/>
          <c:tx>
            <c:strRef>
              <c:f>'%表@グラフ'!$B$47</c:f>
              <c:strCache>
                <c:ptCount val="1"/>
                <c:pt idx="0">
                  <c:v>全体(n=1250)</c:v>
                </c:pt>
              </c:strCache>
            </c:strRef>
          </c:tx>
          <c:spPr>
            <a:solidFill>
              <a:schemeClr val="accent1"/>
            </a:solidFill>
            <a:ln>
              <a:noFill/>
            </a:ln>
            <a:effectLst/>
          </c:spPr>
          <c:invertIfNegative val="0"/>
          <c:cat>
            <c:strRef>
              <c:f>'%表@グラフ'!$I$45:$R$45</c:f>
              <c:strCache>
                <c:ptCount val="10"/>
                <c:pt idx="0">
                  <c:v>家事・育児・仕事（テレワーク）の合間</c:v>
                </c:pt>
                <c:pt idx="1">
                  <c:v>家事・育児・仕事（テレワーク）を行いながら</c:v>
                </c:pt>
                <c:pt idx="2">
                  <c:v>通勤・通学の前</c:v>
                </c:pt>
                <c:pt idx="3">
                  <c:v>通勤・通学の途中</c:v>
                </c:pt>
                <c:pt idx="4">
                  <c:v>職場・学校の休憩時間</c:v>
                </c:pt>
                <c:pt idx="5">
                  <c:v>職場・学校からの帰宅途中</c:v>
                </c:pt>
                <c:pt idx="6">
                  <c:v>職場・学校からの帰宅後</c:v>
                </c:pt>
                <c:pt idx="7">
                  <c:v>休日</c:v>
                </c:pt>
                <c:pt idx="8">
                  <c:v>特に決まっていない</c:v>
                </c:pt>
                <c:pt idx="9">
                  <c:v>その他　具体的に</c:v>
                </c:pt>
              </c:strCache>
            </c:strRef>
          </c:cat>
          <c:val>
            <c:numRef>
              <c:f>'%表@グラフ'!$I$47:$R$47</c:f>
              <c:numCache>
                <c:formatCode>0.0</c:formatCode>
                <c:ptCount val="10"/>
                <c:pt idx="0">
                  <c:v>15.04</c:v>
                </c:pt>
                <c:pt idx="1">
                  <c:v>3.44</c:v>
                </c:pt>
                <c:pt idx="2">
                  <c:v>4.08</c:v>
                </c:pt>
                <c:pt idx="3">
                  <c:v>7.2</c:v>
                </c:pt>
                <c:pt idx="4">
                  <c:v>2.48</c:v>
                </c:pt>
                <c:pt idx="5">
                  <c:v>4.16</c:v>
                </c:pt>
                <c:pt idx="6">
                  <c:v>14</c:v>
                </c:pt>
                <c:pt idx="7">
                  <c:v>29.6</c:v>
                </c:pt>
                <c:pt idx="8">
                  <c:v>37.6</c:v>
                </c:pt>
                <c:pt idx="9">
                  <c:v>3.84</c:v>
                </c:pt>
              </c:numCache>
            </c:numRef>
          </c:val>
          <c:extLst>
            <c:ext xmlns:c16="http://schemas.microsoft.com/office/drawing/2014/chart" uri="{C3380CC4-5D6E-409C-BE32-E72D297353CC}">
              <c16:uniqueId val="{00000000-B244-490B-A855-E38CDB10F5AD}"/>
            </c:ext>
          </c:extLst>
        </c:ser>
        <c:ser>
          <c:idx val="1"/>
          <c:order val="1"/>
          <c:tx>
            <c:strRef>
              <c:f>'%表@グラフ'!$B$48</c:f>
              <c:strCache>
                <c:ptCount val="1"/>
                <c:pt idx="0">
                  <c:v>一人暮らし(n=168)</c:v>
                </c:pt>
              </c:strCache>
            </c:strRef>
          </c:tx>
          <c:spPr>
            <a:solidFill>
              <a:schemeClr val="accent2"/>
            </a:solidFill>
            <a:ln>
              <a:noFill/>
            </a:ln>
            <a:effectLst/>
          </c:spPr>
          <c:invertIfNegative val="0"/>
          <c:cat>
            <c:strRef>
              <c:f>'%表@グラフ'!$I$45:$R$45</c:f>
              <c:strCache>
                <c:ptCount val="10"/>
                <c:pt idx="0">
                  <c:v>家事・育児・仕事（テレワーク）の合間</c:v>
                </c:pt>
                <c:pt idx="1">
                  <c:v>家事・育児・仕事（テレワーク）を行いながら</c:v>
                </c:pt>
                <c:pt idx="2">
                  <c:v>通勤・通学の前</c:v>
                </c:pt>
                <c:pt idx="3">
                  <c:v>通勤・通学の途中</c:v>
                </c:pt>
                <c:pt idx="4">
                  <c:v>職場・学校の休憩時間</c:v>
                </c:pt>
                <c:pt idx="5">
                  <c:v>職場・学校からの帰宅途中</c:v>
                </c:pt>
                <c:pt idx="6">
                  <c:v>職場・学校からの帰宅後</c:v>
                </c:pt>
                <c:pt idx="7">
                  <c:v>休日</c:v>
                </c:pt>
                <c:pt idx="8">
                  <c:v>特に決まっていない</c:v>
                </c:pt>
                <c:pt idx="9">
                  <c:v>その他　具体的に</c:v>
                </c:pt>
              </c:strCache>
            </c:strRef>
          </c:cat>
          <c:val>
            <c:numRef>
              <c:f>'%表@グラフ'!$I$48:$R$48</c:f>
              <c:numCache>
                <c:formatCode>0.0</c:formatCode>
                <c:ptCount val="10"/>
                <c:pt idx="0">
                  <c:v>6.5476190476190483</c:v>
                </c:pt>
                <c:pt idx="1">
                  <c:v>1.7857142857142858</c:v>
                </c:pt>
                <c:pt idx="2">
                  <c:v>6.5476190476190483</c:v>
                </c:pt>
                <c:pt idx="3">
                  <c:v>11.309523809523808</c:v>
                </c:pt>
                <c:pt idx="4">
                  <c:v>2.9761904761904763</c:v>
                </c:pt>
                <c:pt idx="5">
                  <c:v>6.5476190476190483</c:v>
                </c:pt>
                <c:pt idx="6">
                  <c:v>18.452380952380953</c:v>
                </c:pt>
                <c:pt idx="7">
                  <c:v>22.023809523809526</c:v>
                </c:pt>
                <c:pt idx="8">
                  <c:v>48.214285714285715</c:v>
                </c:pt>
                <c:pt idx="9">
                  <c:v>3.5714285714285716</c:v>
                </c:pt>
              </c:numCache>
            </c:numRef>
          </c:val>
          <c:extLst>
            <c:ext xmlns:c16="http://schemas.microsoft.com/office/drawing/2014/chart" uri="{C3380CC4-5D6E-409C-BE32-E72D297353CC}">
              <c16:uniqueId val="{00000001-B244-490B-A855-E38CDB10F5AD}"/>
            </c:ext>
          </c:extLst>
        </c:ser>
        <c:ser>
          <c:idx val="2"/>
          <c:order val="2"/>
          <c:tx>
            <c:strRef>
              <c:f>'%表@グラフ'!$B$49</c:f>
              <c:strCache>
                <c:ptCount val="1"/>
                <c:pt idx="0">
                  <c:v>親と同居（未婚）(n=217)</c:v>
                </c:pt>
              </c:strCache>
            </c:strRef>
          </c:tx>
          <c:spPr>
            <a:solidFill>
              <a:schemeClr val="accent3"/>
            </a:solidFill>
            <a:ln>
              <a:noFill/>
            </a:ln>
            <a:effectLst/>
          </c:spPr>
          <c:invertIfNegative val="0"/>
          <c:cat>
            <c:strRef>
              <c:f>'%表@グラフ'!$I$45:$R$45</c:f>
              <c:strCache>
                <c:ptCount val="10"/>
                <c:pt idx="0">
                  <c:v>家事・育児・仕事（テレワーク）の合間</c:v>
                </c:pt>
                <c:pt idx="1">
                  <c:v>家事・育児・仕事（テレワーク）を行いながら</c:v>
                </c:pt>
                <c:pt idx="2">
                  <c:v>通勤・通学の前</c:v>
                </c:pt>
                <c:pt idx="3">
                  <c:v>通勤・通学の途中</c:v>
                </c:pt>
                <c:pt idx="4">
                  <c:v>職場・学校の休憩時間</c:v>
                </c:pt>
                <c:pt idx="5">
                  <c:v>職場・学校からの帰宅途中</c:v>
                </c:pt>
                <c:pt idx="6">
                  <c:v>職場・学校からの帰宅後</c:v>
                </c:pt>
                <c:pt idx="7">
                  <c:v>休日</c:v>
                </c:pt>
                <c:pt idx="8">
                  <c:v>特に決まっていない</c:v>
                </c:pt>
                <c:pt idx="9">
                  <c:v>その他　具体的に</c:v>
                </c:pt>
              </c:strCache>
            </c:strRef>
          </c:cat>
          <c:val>
            <c:numRef>
              <c:f>'%表@グラフ'!$I$49:$R$49</c:f>
              <c:numCache>
                <c:formatCode>0.0</c:formatCode>
                <c:ptCount val="10"/>
                <c:pt idx="0">
                  <c:v>8.2949308755760374</c:v>
                </c:pt>
                <c:pt idx="1">
                  <c:v>2.7649769585253456</c:v>
                </c:pt>
                <c:pt idx="2">
                  <c:v>4.6082949308755765</c:v>
                </c:pt>
                <c:pt idx="3">
                  <c:v>9.67741935483871</c:v>
                </c:pt>
                <c:pt idx="4">
                  <c:v>3.2258064516129035</c:v>
                </c:pt>
                <c:pt idx="5">
                  <c:v>8.7557603686635943</c:v>
                </c:pt>
                <c:pt idx="6">
                  <c:v>22.58064516129032</c:v>
                </c:pt>
                <c:pt idx="7">
                  <c:v>38.70967741935484</c:v>
                </c:pt>
                <c:pt idx="8">
                  <c:v>28.110599078341014</c:v>
                </c:pt>
                <c:pt idx="9">
                  <c:v>1.3824884792626728</c:v>
                </c:pt>
              </c:numCache>
            </c:numRef>
          </c:val>
          <c:extLst>
            <c:ext xmlns:c16="http://schemas.microsoft.com/office/drawing/2014/chart" uri="{C3380CC4-5D6E-409C-BE32-E72D297353CC}">
              <c16:uniqueId val="{00000002-B244-490B-A855-E38CDB10F5AD}"/>
            </c:ext>
          </c:extLst>
        </c:ser>
        <c:ser>
          <c:idx val="3"/>
          <c:order val="3"/>
          <c:tx>
            <c:strRef>
              <c:f>'%表@グラフ'!$B$50</c:f>
              <c:strCache>
                <c:ptCount val="1"/>
                <c:pt idx="0">
                  <c:v>夫婦のみ(n=382)</c:v>
                </c:pt>
              </c:strCache>
            </c:strRef>
          </c:tx>
          <c:spPr>
            <a:solidFill>
              <a:schemeClr val="accent4"/>
            </a:solidFill>
            <a:ln>
              <a:noFill/>
            </a:ln>
            <a:effectLst/>
          </c:spPr>
          <c:invertIfNegative val="0"/>
          <c:cat>
            <c:strRef>
              <c:f>'%表@グラフ'!$I$45:$R$45</c:f>
              <c:strCache>
                <c:ptCount val="10"/>
                <c:pt idx="0">
                  <c:v>家事・育児・仕事（テレワーク）の合間</c:v>
                </c:pt>
                <c:pt idx="1">
                  <c:v>家事・育児・仕事（テレワーク）を行いながら</c:v>
                </c:pt>
                <c:pt idx="2">
                  <c:v>通勤・通学の前</c:v>
                </c:pt>
                <c:pt idx="3">
                  <c:v>通勤・通学の途中</c:v>
                </c:pt>
                <c:pt idx="4">
                  <c:v>職場・学校の休憩時間</c:v>
                </c:pt>
                <c:pt idx="5">
                  <c:v>職場・学校からの帰宅途中</c:v>
                </c:pt>
                <c:pt idx="6">
                  <c:v>職場・学校からの帰宅後</c:v>
                </c:pt>
                <c:pt idx="7">
                  <c:v>休日</c:v>
                </c:pt>
                <c:pt idx="8">
                  <c:v>特に決まっていない</c:v>
                </c:pt>
                <c:pt idx="9">
                  <c:v>その他　具体的に</c:v>
                </c:pt>
              </c:strCache>
            </c:strRef>
          </c:cat>
          <c:val>
            <c:numRef>
              <c:f>'%表@グラフ'!$I$50:$R$50</c:f>
              <c:numCache>
                <c:formatCode>0.0</c:formatCode>
                <c:ptCount val="10"/>
                <c:pt idx="0">
                  <c:v>17.015706806282722</c:v>
                </c:pt>
                <c:pt idx="1">
                  <c:v>2.8795811518324612</c:v>
                </c:pt>
                <c:pt idx="2">
                  <c:v>3.6649214659685865</c:v>
                </c:pt>
                <c:pt idx="3">
                  <c:v>3.4031413612565449</c:v>
                </c:pt>
                <c:pt idx="4">
                  <c:v>1.5706806282722514</c:v>
                </c:pt>
                <c:pt idx="5">
                  <c:v>2.0942408376963351</c:v>
                </c:pt>
                <c:pt idx="6">
                  <c:v>9.1623036649214651</c:v>
                </c:pt>
                <c:pt idx="7">
                  <c:v>20.94240837696335</c:v>
                </c:pt>
                <c:pt idx="8">
                  <c:v>46.335078534031418</c:v>
                </c:pt>
                <c:pt idx="9">
                  <c:v>6.2827225130890056</c:v>
                </c:pt>
              </c:numCache>
            </c:numRef>
          </c:val>
          <c:extLst>
            <c:ext xmlns:c16="http://schemas.microsoft.com/office/drawing/2014/chart" uri="{C3380CC4-5D6E-409C-BE32-E72D297353CC}">
              <c16:uniqueId val="{00000003-B244-490B-A855-E38CDB10F5AD}"/>
            </c:ext>
          </c:extLst>
        </c:ser>
        <c:ser>
          <c:idx val="4"/>
          <c:order val="4"/>
          <c:tx>
            <c:strRef>
              <c:f>'%表@グラフ'!$B$51</c:f>
              <c:strCache>
                <c:ptCount val="1"/>
                <c:pt idx="0">
                  <c:v>夫婦と子供(n=326)</c:v>
                </c:pt>
              </c:strCache>
            </c:strRef>
          </c:tx>
          <c:spPr>
            <a:solidFill>
              <a:schemeClr val="accent5"/>
            </a:solidFill>
            <a:ln>
              <a:noFill/>
            </a:ln>
            <a:effectLst/>
          </c:spPr>
          <c:invertIfNegative val="0"/>
          <c:cat>
            <c:strRef>
              <c:f>'%表@グラフ'!$I$45:$R$45</c:f>
              <c:strCache>
                <c:ptCount val="10"/>
                <c:pt idx="0">
                  <c:v>家事・育児・仕事（テレワーク）の合間</c:v>
                </c:pt>
                <c:pt idx="1">
                  <c:v>家事・育児・仕事（テレワーク）を行いながら</c:v>
                </c:pt>
                <c:pt idx="2">
                  <c:v>通勤・通学の前</c:v>
                </c:pt>
                <c:pt idx="3">
                  <c:v>通勤・通学の途中</c:v>
                </c:pt>
                <c:pt idx="4">
                  <c:v>職場・学校の休憩時間</c:v>
                </c:pt>
                <c:pt idx="5">
                  <c:v>職場・学校からの帰宅途中</c:v>
                </c:pt>
                <c:pt idx="6">
                  <c:v>職場・学校からの帰宅後</c:v>
                </c:pt>
                <c:pt idx="7">
                  <c:v>休日</c:v>
                </c:pt>
                <c:pt idx="8">
                  <c:v>特に決まっていない</c:v>
                </c:pt>
                <c:pt idx="9">
                  <c:v>その他　具体的に</c:v>
                </c:pt>
              </c:strCache>
            </c:strRef>
          </c:cat>
          <c:val>
            <c:numRef>
              <c:f>'%表@グラフ'!$I$51:$R$51</c:f>
              <c:numCache>
                <c:formatCode>0.0</c:formatCode>
                <c:ptCount val="10"/>
                <c:pt idx="0">
                  <c:v>21.472392638036808</c:v>
                </c:pt>
                <c:pt idx="1">
                  <c:v>5.2147239263803673</c:v>
                </c:pt>
                <c:pt idx="2">
                  <c:v>3.9877300613496933</c:v>
                </c:pt>
                <c:pt idx="3">
                  <c:v>7.9754601226993858</c:v>
                </c:pt>
                <c:pt idx="4">
                  <c:v>3.0674846625766876</c:v>
                </c:pt>
                <c:pt idx="5">
                  <c:v>3.3742331288343559</c:v>
                </c:pt>
                <c:pt idx="6">
                  <c:v>12.883435582822084</c:v>
                </c:pt>
                <c:pt idx="7">
                  <c:v>36.196319018404907</c:v>
                </c:pt>
                <c:pt idx="8">
                  <c:v>28.220858895705522</c:v>
                </c:pt>
                <c:pt idx="9">
                  <c:v>2.4539877300613497</c:v>
                </c:pt>
              </c:numCache>
            </c:numRef>
          </c:val>
          <c:extLst>
            <c:ext xmlns:c16="http://schemas.microsoft.com/office/drawing/2014/chart" uri="{C3380CC4-5D6E-409C-BE32-E72D297353CC}">
              <c16:uniqueId val="{00000004-B244-490B-A855-E38CDB10F5AD}"/>
            </c:ext>
          </c:extLst>
        </c:ser>
        <c:ser>
          <c:idx val="5"/>
          <c:order val="5"/>
          <c:tx>
            <c:strRef>
              <c:f>'%表@グラフ'!$B$52</c:f>
              <c:strCache>
                <c:ptCount val="1"/>
                <c:pt idx="0">
                  <c:v>２世帯以上同居（例：夫婦世帯と親世帯の同居等）(n=89)</c:v>
                </c:pt>
              </c:strCache>
            </c:strRef>
          </c:tx>
          <c:spPr>
            <a:solidFill>
              <a:schemeClr val="accent6"/>
            </a:solidFill>
            <a:ln>
              <a:noFill/>
            </a:ln>
            <a:effectLst/>
          </c:spPr>
          <c:invertIfNegative val="0"/>
          <c:cat>
            <c:strRef>
              <c:f>'%表@グラフ'!$I$45:$R$45</c:f>
              <c:strCache>
                <c:ptCount val="10"/>
                <c:pt idx="0">
                  <c:v>家事・育児・仕事（テレワーク）の合間</c:v>
                </c:pt>
                <c:pt idx="1">
                  <c:v>家事・育児・仕事（テレワーク）を行いながら</c:v>
                </c:pt>
                <c:pt idx="2">
                  <c:v>通勤・通学の前</c:v>
                </c:pt>
                <c:pt idx="3">
                  <c:v>通勤・通学の途中</c:v>
                </c:pt>
                <c:pt idx="4">
                  <c:v>職場・学校の休憩時間</c:v>
                </c:pt>
                <c:pt idx="5">
                  <c:v>職場・学校からの帰宅途中</c:v>
                </c:pt>
                <c:pt idx="6">
                  <c:v>職場・学校からの帰宅後</c:v>
                </c:pt>
                <c:pt idx="7">
                  <c:v>休日</c:v>
                </c:pt>
                <c:pt idx="8">
                  <c:v>特に決まっていない</c:v>
                </c:pt>
                <c:pt idx="9">
                  <c:v>その他　具体的に</c:v>
                </c:pt>
              </c:strCache>
            </c:strRef>
          </c:cat>
          <c:val>
            <c:numRef>
              <c:f>'%表@グラフ'!$I$52:$R$52</c:f>
              <c:numCache>
                <c:formatCode>0.0</c:formatCode>
                <c:ptCount val="10"/>
                <c:pt idx="0">
                  <c:v>21.348314606741575</c:v>
                </c:pt>
                <c:pt idx="1">
                  <c:v>2.2471910112359552</c:v>
                </c:pt>
                <c:pt idx="2">
                  <c:v>1.1235955056179776</c:v>
                </c:pt>
                <c:pt idx="3">
                  <c:v>7.8651685393258433</c:v>
                </c:pt>
                <c:pt idx="4">
                  <c:v>2.2471910112359552</c:v>
                </c:pt>
                <c:pt idx="5">
                  <c:v>2.2471910112359552</c:v>
                </c:pt>
                <c:pt idx="6">
                  <c:v>12.359550561797752</c:v>
                </c:pt>
                <c:pt idx="7">
                  <c:v>37.078651685393254</c:v>
                </c:pt>
                <c:pt idx="8">
                  <c:v>32.584269662921351</c:v>
                </c:pt>
                <c:pt idx="9">
                  <c:v>1.1235955056179776</c:v>
                </c:pt>
              </c:numCache>
            </c:numRef>
          </c:val>
          <c:extLst>
            <c:ext xmlns:c16="http://schemas.microsoft.com/office/drawing/2014/chart" uri="{C3380CC4-5D6E-409C-BE32-E72D297353CC}">
              <c16:uniqueId val="{00000005-B244-490B-A855-E38CDB10F5AD}"/>
            </c:ext>
          </c:extLst>
        </c:ser>
        <c:ser>
          <c:idx val="6"/>
          <c:order val="6"/>
          <c:tx>
            <c:strRef>
              <c:f>'%表@グラフ'!$B$53</c:f>
              <c:strCache>
                <c:ptCount val="1"/>
                <c:pt idx="0">
                  <c:v>答えたくない(n=37)</c:v>
                </c:pt>
              </c:strCache>
            </c:strRef>
          </c:tx>
          <c:spPr>
            <a:solidFill>
              <a:schemeClr val="accent1">
                <a:lumMod val="60000"/>
              </a:schemeClr>
            </a:solidFill>
            <a:ln>
              <a:noFill/>
            </a:ln>
            <a:effectLst/>
          </c:spPr>
          <c:invertIfNegative val="0"/>
          <c:cat>
            <c:strRef>
              <c:f>'%表@グラフ'!$I$45:$R$45</c:f>
              <c:strCache>
                <c:ptCount val="10"/>
                <c:pt idx="0">
                  <c:v>家事・育児・仕事（テレワーク）の合間</c:v>
                </c:pt>
                <c:pt idx="1">
                  <c:v>家事・育児・仕事（テレワーク）を行いながら</c:v>
                </c:pt>
                <c:pt idx="2">
                  <c:v>通勤・通学の前</c:v>
                </c:pt>
                <c:pt idx="3">
                  <c:v>通勤・通学の途中</c:v>
                </c:pt>
                <c:pt idx="4">
                  <c:v>職場・学校の休憩時間</c:v>
                </c:pt>
                <c:pt idx="5">
                  <c:v>職場・学校からの帰宅途中</c:v>
                </c:pt>
                <c:pt idx="6">
                  <c:v>職場・学校からの帰宅後</c:v>
                </c:pt>
                <c:pt idx="7">
                  <c:v>休日</c:v>
                </c:pt>
                <c:pt idx="8">
                  <c:v>特に決まっていない</c:v>
                </c:pt>
                <c:pt idx="9">
                  <c:v>その他　具体的に</c:v>
                </c:pt>
              </c:strCache>
            </c:strRef>
          </c:cat>
          <c:val>
            <c:numRef>
              <c:f>'%表@グラフ'!$I$53:$R$53</c:f>
              <c:numCache>
                <c:formatCode>0.0</c:formatCode>
                <c:ptCount val="10"/>
                <c:pt idx="0">
                  <c:v>8.108108108108107</c:v>
                </c:pt>
                <c:pt idx="1">
                  <c:v>8.108108108108107</c:v>
                </c:pt>
                <c:pt idx="2">
                  <c:v>2.7027027027027026</c:v>
                </c:pt>
                <c:pt idx="3">
                  <c:v>8.108108108108107</c:v>
                </c:pt>
                <c:pt idx="4">
                  <c:v>0</c:v>
                </c:pt>
                <c:pt idx="5">
                  <c:v>0</c:v>
                </c:pt>
                <c:pt idx="6">
                  <c:v>13.513513513513512</c:v>
                </c:pt>
                <c:pt idx="7">
                  <c:v>24.324324324324323</c:v>
                </c:pt>
                <c:pt idx="8">
                  <c:v>45.945945945945951</c:v>
                </c:pt>
                <c:pt idx="9">
                  <c:v>2.7027027027027026</c:v>
                </c:pt>
              </c:numCache>
            </c:numRef>
          </c:val>
          <c:extLst>
            <c:ext xmlns:c16="http://schemas.microsoft.com/office/drawing/2014/chart" uri="{C3380CC4-5D6E-409C-BE32-E72D297353CC}">
              <c16:uniqueId val="{00000006-B244-490B-A855-E38CDB10F5AD}"/>
            </c:ext>
          </c:extLst>
        </c:ser>
        <c:ser>
          <c:idx val="7"/>
          <c:order val="7"/>
          <c:tx>
            <c:strRef>
              <c:f>'%表@グラフ'!$B$54</c:f>
              <c:strCache>
                <c:ptCount val="1"/>
                <c:pt idx="0">
                  <c:v>その他(n=31)</c:v>
                </c:pt>
              </c:strCache>
            </c:strRef>
          </c:tx>
          <c:spPr>
            <a:solidFill>
              <a:schemeClr val="accent2">
                <a:lumMod val="60000"/>
              </a:schemeClr>
            </a:solidFill>
            <a:ln>
              <a:noFill/>
            </a:ln>
            <a:effectLst/>
          </c:spPr>
          <c:invertIfNegative val="0"/>
          <c:cat>
            <c:strRef>
              <c:f>'%表@グラフ'!$I$45:$R$45</c:f>
              <c:strCache>
                <c:ptCount val="10"/>
                <c:pt idx="0">
                  <c:v>家事・育児・仕事（テレワーク）の合間</c:v>
                </c:pt>
                <c:pt idx="1">
                  <c:v>家事・育児・仕事（テレワーク）を行いながら</c:v>
                </c:pt>
                <c:pt idx="2">
                  <c:v>通勤・通学の前</c:v>
                </c:pt>
                <c:pt idx="3">
                  <c:v>通勤・通学の途中</c:v>
                </c:pt>
                <c:pt idx="4">
                  <c:v>職場・学校の休憩時間</c:v>
                </c:pt>
                <c:pt idx="5">
                  <c:v>職場・学校からの帰宅途中</c:v>
                </c:pt>
                <c:pt idx="6">
                  <c:v>職場・学校からの帰宅後</c:v>
                </c:pt>
                <c:pt idx="7">
                  <c:v>休日</c:v>
                </c:pt>
                <c:pt idx="8">
                  <c:v>特に決まっていない</c:v>
                </c:pt>
                <c:pt idx="9">
                  <c:v>その他　具体的に</c:v>
                </c:pt>
              </c:strCache>
            </c:strRef>
          </c:cat>
          <c:val>
            <c:numRef>
              <c:f>'%表@グラフ'!$I$54:$R$54</c:f>
              <c:numCache>
                <c:formatCode>0.0</c:formatCode>
                <c:ptCount val="10"/>
                <c:pt idx="0">
                  <c:v>6.4516129032258069</c:v>
                </c:pt>
                <c:pt idx="1">
                  <c:v>3.2258064516129035</c:v>
                </c:pt>
                <c:pt idx="2">
                  <c:v>3.2258064516129035</c:v>
                </c:pt>
                <c:pt idx="3">
                  <c:v>3.2258064516129035</c:v>
                </c:pt>
                <c:pt idx="4">
                  <c:v>3.2258064516129035</c:v>
                </c:pt>
                <c:pt idx="5">
                  <c:v>3.2258064516129035</c:v>
                </c:pt>
                <c:pt idx="6">
                  <c:v>6.4516129032258069</c:v>
                </c:pt>
                <c:pt idx="7">
                  <c:v>29.032258064516128</c:v>
                </c:pt>
                <c:pt idx="8">
                  <c:v>41.935483870967744</c:v>
                </c:pt>
                <c:pt idx="9">
                  <c:v>16.129032258064516</c:v>
                </c:pt>
              </c:numCache>
            </c:numRef>
          </c:val>
          <c:extLst>
            <c:ext xmlns:c16="http://schemas.microsoft.com/office/drawing/2014/chart" uri="{C3380CC4-5D6E-409C-BE32-E72D297353CC}">
              <c16:uniqueId val="{00000007-B244-490B-A855-E38CDB10F5AD}"/>
            </c:ext>
          </c:extLst>
        </c:ser>
        <c:dLbls>
          <c:showLegendKey val="0"/>
          <c:showVal val="0"/>
          <c:showCatName val="0"/>
          <c:showSerName val="0"/>
          <c:showPercent val="0"/>
          <c:showBubbleSize val="0"/>
        </c:dLbls>
        <c:gapWidth val="150"/>
        <c:axId val="363689584"/>
        <c:axId val="1"/>
      </c:barChart>
      <c:catAx>
        <c:axId val="36368958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1"/>
        <c:crosses val="autoZero"/>
        <c:auto val="1"/>
        <c:lblAlgn val="ctr"/>
        <c:lblOffset val="100"/>
        <c:noMultiLvlLbl val="1"/>
      </c:catAx>
      <c:valAx>
        <c:axId val="1"/>
        <c:scaling>
          <c:orientation val="minMax"/>
          <c:max val="100"/>
          <c:min val="0"/>
        </c:scaling>
        <c:delete val="0"/>
        <c:axPos val="l"/>
        <c:majorGridlines>
          <c:spPr>
            <a:ln w="3175" cap="flat" cmpd="sng" algn="ctr">
              <a:solidFill>
                <a:srgbClr val="D3D3D3"/>
              </a:solidFill>
              <a:prstDash val="solid"/>
              <a:round/>
            </a:ln>
            <a:effectLst/>
          </c:spPr>
        </c:majorGridlines>
        <c:numFmt formatCode="0&quot;%&quot;"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363689584"/>
        <c:crossesAt val="1"/>
        <c:crossBetween val="between"/>
        <c:majorUnit val="20"/>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800" b="0" i="0" u="none" strike="noStrike" kern="1200" baseline="0">
                <a:solidFill>
                  <a:schemeClr val="tx1"/>
                </a:solidFill>
                <a:latin typeface="+mn-ea"/>
                <a:ea typeface="+mn-ea"/>
                <a:cs typeface="+mn-cs"/>
              </a:defRPr>
            </a:pPr>
            <a:endParaRPr lang="ja-JP"/>
          </a:p>
        </c:txPr>
      </c:dTable>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mn-ea"/>
          <a:ea typeface="+mn-ea"/>
        </a:defRPr>
      </a:pPr>
      <a:endParaRPr lang="ja-JP"/>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519715423315711"/>
          <c:y val="3.9298063860413721E-2"/>
          <c:w val="0.382515451277328"/>
          <c:h val="0.9431632023392913"/>
        </c:manualLayout>
      </c:layout>
      <c:barChart>
        <c:barDir val="bar"/>
        <c:grouping val="clustered"/>
        <c:varyColors val="0"/>
        <c:ser>
          <c:idx val="0"/>
          <c:order val="0"/>
          <c:spPr>
            <a:solidFill>
              <a:schemeClr val="accent1"/>
            </a:solidFill>
            <a:ln>
              <a:noFill/>
            </a:ln>
            <a:effectLst/>
          </c:spPr>
          <c:invertIfNegative val="0"/>
          <c:dLbls>
            <c:dLbl>
              <c:idx val="0"/>
              <c:layout>
                <c:manualLayout>
                  <c:x val="-1.9046611455360934E-3"/>
                  <c:y val="7.360691551692664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3B-4627-848D-3E33343821AB}"/>
                </c:ext>
              </c:extLst>
            </c:dLbl>
            <c:numFmt formatCode="0.0&quot;%&quot;" sourceLinked="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'N%表(実数+%表)@グラフ'!$B$340:$B$351</c:f>
              <c:strCache>
                <c:ptCount val="12"/>
                <c:pt idx="0">
                  <c:v>県市町の公共施設</c:v>
                </c:pt>
                <c:pt idx="1">
                  <c:v>民間インドア施設（フィットネスクラブ、ジム等）</c:v>
                </c:pt>
                <c:pt idx="2">
                  <c:v>民間アウトドア施設（スキー場、ゴルフ場等）</c:v>
                </c:pt>
                <c:pt idx="3">
                  <c:v>自治会の施設</c:v>
                </c:pt>
                <c:pt idx="4">
                  <c:v>小・中・高等学校の施設</c:v>
                </c:pt>
                <c:pt idx="5">
                  <c:v>企業の施設</c:v>
                </c:pt>
                <c:pt idx="6">
                  <c:v>大学の施設</c:v>
                </c:pt>
                <c:pt idx="7">
                  <c:v>自宅内</c:v>
                </c:pt>
                <c:pt idx="8">
                  <c:v>自宅の周辺（公園、道路など）</c:v>
                </c:pt>
                <c:pt idx="9">
                  <c:v>職場</c:v>
                </c:pt>
                <c:pt idx="10">
                  <c:v>山岳、森林、海、湖、川　等の自然環境</c:v>
                </c:pt>
                <c:pt idx="11">
                  <c:v>その他　具体的に</c:v>
                </c:pt>
              </c:strCache>
            </c:strRef>
          </c:cat>
          <c:val>
            <c:numRef>
              <c:f>'N%表(実数+%表)@グラフ'!$D$340:$D$351</c:f>
              <c:numCache>
                <c:formatCode>0.0</c:formatCode>
                <c:ptCount val="12"/>
                <c:pt idx="0">
                  <c:v>14.16</c:v>
                </c:pt>
                <c:pt idx="1">
                  <c:v>10.64</c:v>
                </c:pt>
                <c:pt idx="2">
                  <c:v>5.84</c:v>
                </c:pt>
                <c:pt idx="3">
                  <c:v>2.4</c:v>
                </c:pt>
                <c:pt idx="4">
                  <c:v>1.84</c:v>
                </c:pt>
                <c:pt idx="5">
                  <c:v>1.68</c:v>
                </c:pt>
                <c:pt idx="6">
                  <c:v>1.36</c:v>
                </c:pt>
                <c:pt idx="7">
                  <c:v>28.96</c:v>
                </c:pt>
                <c:pt idx="8">
                  <c:v>58.4</c:v>
                </c:pt>
                <c:pt idx="9">
                  <c:v>6.56</c:v>
                </c:pt>
                <c:pt idx="10">
                  <c:v>9.92</c:v>
                </c:pt>
                <c:pt idx="11">
                  <c:v>2</c:v>
                </c:pt>
              </c:numCache>
            </c:numRef>
          </c:val>
          <c:extLst>
            <c:ext xmlns:c16="http://schemas.microsoft.com/office/drawing/2014/chart" uri="{C3380CC4-5D6E-409C-BE32-E72D297353CC}">
              <c16:uniqueId val="{00000000-ED3B-4627-848D-3E33343821AB}"/>
            </c:ext>
          </c:extLst>
        </c:ser>
        <c:dLbls>
          <c:showLegendKey val="0"/>
          <c:showVal val="1"/>
          <c:showCatName val="0"/>
          <c:showSerName val="0"/>
          <c:showPercent val="0"/>
          <c:showBubbleSize val="0"/>
        </c:dLbls>
        <c:gapWidth val="150"/>
        <c:overlap val="-25"/>
        <c:axId val="366488872"/>
        <c:axId val="1"/>
      </c:barChart>
      <c:catAx>
        <c:axId val="366488872"/>
        <c:scaling>
          <c:orientation val="maxMin"/>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ＭＳ ゴシック"/>
                <a:ea typeface="+mn-ea"/>
                <a:cs typeface="+mn-cs"/>
              </a:defRPr>
            </a:pPr>
            <a:endParaRPr lang="ja-JP"/>
          </a:p>
        </c:txPr>
        <c:crossAx val="1"/>
        <c:crosses val="autoZero"/>
        <c:auto val="1"/>
        <c:lblAlgn val="ctr"/>
        <c:lblOffset val="100"/>
        <c:tickLblSkip val="1"/>
        <c:noMultiLvlLbl val="1"/>
      </c:catAx>
      <c:valAx>
        <c:axId val="1"/>
        <c:scaling>
          <c:orientation val="minMax"/>
          <c:max val="65"/>
          <c:min val="0"/>
        </c:scaling>
        <c:delete val="0"/>
        <c:axPos val="t"/>
        <c:majorGridlines>
          <c:spPr>
            <a:ln w="3175" cap="flat" cmpd="sng" algn="ctr">
              <a:solidFill>
                <a:srgbClr val="D3D3D3"/>
              </a:solidFill>
              <a:prstDash val="solid"/>
              <a:round/>
            </a:ln>
            <a:effectLst/>
          </c:spPr>
        </c:majorGridlines>
        <c:numFmt formatCode="0&quot;%&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ＭＳ ゴシック"/>
              </a:defRPr>
            </a:pPr>
            <a:endParaRPr lang="ja-JP"/>
          </a:p>
        </c:txPr>
        <c:crossAx val="366488872"/>
        <c:crossesAt val="1"/>
        <c:crossBetween val="between"/>
        <c:majorUnit val="10"/>
      </c:valAx>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ＭＳ ゴシック"/>
        </a:defRPr>
      </a:pPr>
      <a:endParaRPr lang="ja-JP"/>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34286591357728"/>
          <c:y val="2.0014417690147692E-2"/>
          <c:w val="0.78500079917416743"/>
          <c:h val="0.34695267437086497"/>
        </c:manualLayout>
      </c:layout>
      <c:barChart>
        <c:barDir val="col"/>
        <c:grouping val="clustered"/>
        <c:varyColors val="0"/>
        <c:ser>
          <c:idx val="0"/>
          <c:order val="0"/>
          <c:tx>
            <c:strRef>
              <c:f>'%表@グラフ'!$B$193</c:f>
              <c:strCache>
                <c:ptCount val="1"/>
                <c:pt idx="0">
                  <c:v>全体(n=1250)</c:v>
                </c:pt>
              </c:strCache>
            </c:strRef>
          </c:tx>
          <c:spPr>
            <a:solidFill>
              <a:schemeClr val="accent1"/>
            </a:solidFill>
            <a:ln>
              <a:noFill/>
            </a:ln>
            <a:effectLst/>
          </c:spPr>
          <c:invertIfNegative val="0"/>
          <c:cat>
            <c:strRef>
              <c:f>'%表@グラフ'!$I$191:$T$191</c:f>
              <c:strCache>
                <c:ptCount val="12"/>
                <c:pt idx="0">
                  <c:v>県市町の公共施設</c:v>
                </c:pt>
                <c:pt idx="1">
                  <c:v>民間インドア施設（フィットネスクラブ、ジム等）</c:v>
                </c:pt>
                <c:pt idx="2">
                  <c:v>民間アウトドア施設（スキー場、ゴルフ場等）</c:v>
                </c:pt>
                <c:pt idx="3">
                  <c:v>自治会の施設</c:v>
                </c:pt>
                <c:pt idx="4">
                  <c:v>小・中・高等学校の施設</c:v>
                </c:pt>
                <c:pt idx="5">
                  <c:v>企業の施設</c:v>
                </c:pt>
                <c:pt idx="6">
                  <c:v>大学の施設</c:v>
                </c:pt>
                <c:pt idx="7">
                  <c:v>自宅内</c:v>
                </c:pt>
                <c:pt idx="8">
                  <c:v>自宅の周辺（公園、道路など）</c:v>
                </c:pt>
                <c:pt idx="9">
                  <c:v>職場</c:v>
                </c:pt>
                <c:pt idx="10">
                  <c:v>山岳、森林、海、湖、川　等の自然環境</c:v>
                </c:pt>
                <c:pt idx="11">
                  <c:v>その他　具体的に</c:v>
                </c:pt>
              </c:strCache>
            </c:strRef>
          </c:cat>
          <c:val>
            <c:numRef>
              <c:f>'%表@グラフ'!$I$193:$T$193</c:f>
              <c:numCache>
                <c:formatCode>0.0</c:formatCode>
                <c:ptCount val="12"/>
                <c:pt idx="0">
                  <c:v>14.16</c:v>
                </c:pt>
                <c:pt idx="1">
                  <c:v>10.64</c:v>
                </c:pt>
                <c:pt idx="2">
                  <c:v>5.84</c:v>
                </c:pt>
                <c:pt idx="3">
                  <c:v>2.4</c:v>
                </c:pt>
                <c:pt idx="4">
                  <c:v>1.84</c:v>
                </c:pt>
                <c:pt idx="5">
                  <c:v>1.68</c:v>
                </c:pt>
                <c:pt idx="6">
                  <c:v>1.36</c:v>
                </c:pt>
                <c:pt idx="7">
                  <c:v>28.96</c:v>
                </c:pt>
                <c:pt idx="8">
                  <c:v>58.4</c:v>
                </c:pt>
                <c:pt idx="9">
                  <c:v>6.56</c:v>
                </c:pt>
                <c:pt idx="10">
                  <c:v>9.92</c:v>
                </c:pt>
                <c:pt idx="11">
                  <c:v>2</c:v>
                </c:pt>
              </c:numCache>
            </c:numRef>
          </c:val>
          <c:extLst>
            <c:ext xmlns:c16="http://schemas.microsoft.com/office/drawing/2014/chart" uri="{C3380CC4-5D6E-409C-BE32-E72D297353CC}">
              <c16:uniqueId val="{00000000-B244-490B-A855-E38CDB10F5AD}"/>
            </c:ext>
          </c:extLst>
        </c:ser>
        <c:ser>
          <c:idx val="1"/>
          <c:order val="1"/>
          <c:tx>
            <c:strRef>
              <c:f>'%表@グラフ'!$B$194</c:f>
              <c:strCache>
                <c:ptCount val="1"/>
                <c:pt idx="0">
                  <c:v>男性(n=611)</c:v>
                </c:pt>
              </c:strCache>
            </c:strRef>
          </c:tx>
          <c:spPr>
            <a:solidFill>
              <a:schemeClr val="accent2"/>
            </a:solidFill>
            <a:ln>
              <a:noFill/>
            </a:ln>
            <a:effectLst/>
          </c:spPr>
          <c:invertIfNegative val="0"/>
          <c:cat>
            <c:strRef>
              <c:f>'%表@グラフ'!$I$191:$T$191</c:f>
              <c:strCache>
                <c:ptCount val="12"/>
                <c:pt idx="0">
                  <c:v>県市町の公共施設</c:v>
                </c:pt>
                <c:pt idx="1">
                  <c:v>民間インドア施設（フィットネスクラブ、ジム等）</c:v>
                </c:pt>
                <c:pt idx="2">
                  <c:v>民間アウトドア施設（スキー場、ゴルフ場等）</c:v>
                </c:pt>
                <c:pt idx="3">
                  <c:v>自治会の施設</c:v>
                </c:pt>
                <c:pt idx="4">
                  <c:v>小・中・高等学校の施設</c:v>
                </c:pt>
                <c:pt idx="5">
                  <c:v>企業の施設</c:v>
                </c:pt>
                <c:pt idx="6">
                  <c:v>大学の施設</c:v>
                </c:pt>
                <c:pt idx="7">
                  <c:v>自宅内</c:v>
                </c:pt>
                <c:pt idx="8">
                  <c:v>自宅の周辺（公園、道路など）</c:v>
                </c:pt>
                <c:pt idx="9">
                  <c:v>職場</c:v>
                </c:pt>
                <c:pt idx="10">
                  <c:v>山岳、森林、海、湖、川　等の自然環境</c:v>
                </c:pt>
                <c:pt idx="11">
                  <c:v>その他　具体的に</c:v>
                </c:pt>
              </c:strCache>
            </c:strRef>
          </c:cat>
          <c:val>
            <c:numRef>
              <c:f>'%表@グラフ'!$I$194:$T$194</c:f>
              <c:numCache>
                <c:formatCode>0.0</c:formatCode>
                <c:ptCount val="12"/>
                <c:pt idx="0">
                  <c:v>14.729950900163667</c:v>
                </c:pt>
                <c:pt idx="1">
                  <c:v>9.3289689034369889</c:v>
                </c:pt>
                <c:pt idx="2">
                  <c:v>8.3469721767594098</c:v>
                </c:pt>
                <c:pt idx="3">
                  <c:v>1.6366612111292962</c:v>
                </c:pt>
                <c:pt idx="4">
                  <c:v>2.6186579378068742</c:v>
                </c:pt>
                <c:pt idx="5">
                  <c:v>1.9639934533551555</c:v>
                </c:pt>
                <c:pt idx="6">
                  <c:v>1.3093289689034371</c:v>
                </c:pt>
                <c:pt idx="7">
                  <c:v>23.567921440261866</c:v>
                </c:pt>
                <c:pt idx="8">
                  <c:v>60.392798690671036</c:v>
                </c:pt>
                <c:pt idx="9">
                  <c:v>8.0196399345335507</c:v>
                </c:pt>
                <c:pt idx="10">
                  <c:v>13.911620294599018</c:v>
                </c:pt>
                <c:pt idx="11">
                  <c:v>0.98199672667757776</c:v>
                </c:pt>
              </c:numCache>
            </c:numRef>
          </c:val>
          <c:extLst>
            <c:ext xmlns:c16="http://schemas.microsoft.com/office/drawing/2014/chart" uri="{C3380CC4-5D6E-409C-BE32-E72D297353CC}">
              <c16:uniqueId val="{00000001-B244-490B-A855-E38CDB10F5AD}"/>
            </c:ext>
          </c:extLst>
        </c:ser>
        <c:ser>
          <c:idx val="2"/>
          <c:order val="2"/>
          <c:tx>
            <c:strRef>
              <c:f>'%表@グラフ'!$B$195</c:f>
              <c:strCache>
                <c:ptCount val="1"/>
                <c:pt idx="0">
                  <c:v>女性(n=618)</c:v>
                </c:pt>
              </c:strCache>
            </c:strRef>
          </c:tx>
          <c:spPr>
            <a:solidFill>
              <a:schemeClr val="accent3"/>
            </a:solidFill>
            <a:ln>
              <a:noFill/>
            </a:ln>
            <a:effectLst/>
          </c:spPr>
          <c:invertIfNegative val="0"/>
          <c:cat>
            <c:strRef>
              <c:f>'%表@グラフ'!$I$191:$T$191</c:f>
              <c:strCache>
                <c:ptCount val="12"/>
                <c:pt idx="0">
                  <c:v>県市町の公共施設</c:v>
                </c:pt>
                <c:pt idx="1">
                  <c:v>民間インドア施設（フィットネスクラブ、ジム等）</c:v>
                </c:pt>
                <c:pt idx="2">
                  <c:v>民間アウトドア施設（スキー場、ゴルフ場等）</c:v>
                </c:pt>
                <c:pt idx="3">
                  <c:v>自治会の施設</c:v>
                </c:pt>
                <c:pt idx="4">
                  <c:v>小・中・高等学校の施設</c:v>
                </c:pt>
                <c:pt idx="5">
                  <c:v>企業の施設</c:v>
                </c:pt>
                <c:pt idx="6">
                  <c:v>大学の施設</c:v>
                </c:pt>
                <c:pt idx="7">
                  <c:v>自宅内</c:v>
                </c:pt>
                <c:pt idx="8">
                  <c:v>自宅の周辺（公園、道路など）</c:v>
                </c:pt>
                <c:pt idx="9">
                  <c:v>職場</c:v>
                </c:pt>
                <c:pt idx="10">
                  <c:v>山岳、森林、海、湖、川　等の自然環境</c:v>
                </c:pt>
                <c:pt idx="11">
                  <c:v>その他　具体的に</c:v>
                </c:pt>
              </c:strCache>
            </c:strRef>
          </c:cat>
          <c:val>
            <c:numRef>
              <c:f>'%表@グラフ'!$I$195:$T$195</c:f>
              <c:numCache>
                <c:formatCode>0.0</c:formatCode>
                <c:ptCount val="12"/>
                <c:pt idx="0">
                  <c:v>13.915857605177992</c:v>
                </c:pt>
                <c:pt idx="1">
                  <c:v>12.135922330097086</c:v>
                </c:pt>
                <c:pt idx="2">
                  <c:v>3.5598705501618126</c:v>
                </c:pt>
                <c:pt idx="3">
                  <c:v>3.2362459546925568</c:v>
                </c:pt>
                <c:pt idx="4">
                  <c:v>1.1326860841423947</c:v>
                </c:pt>
                <c:pt idx="5">
                  <c:v>1.4563106796116505</c:v>
                </c:pt>
                <c:pt idx="6">
                  <c:v>1.4563106796116505</c:v>
                </c:pt>
                <c:pt idx="7">
                  <c:v>33.980582524271846</c:v>
                </c:pt>
                <c:pt idx="8">
                  <c:v>56.957928802588995</c:v>
                </c:pt>
                <c:pt idx="9">
                  <c:v>5.3398058252427187</c:v>
                </c:pt>
                <c:pt idx="10">
                  <c:v>5.3398058252427187</c:v>
                </c:pt>
                <c:pt idx="11">
                  <c:v>2.9126213592233015</c:v>
                </c:pt>
              </c:numCache>
            </c:numRef>
          </c:val>
          <c:extLst>
            <c:ext xmlns:c16="http://schemas.microsoft.com/office/drawing/2014/chart" uri="{C3380CC4-5D6E-409C-BE32-E72D297353CC}">
              <c16:uniqueId val="{00000002-B244-490B-A855-E38CDB10F5AD}"/>
            </c:ext>
          </c:extLst>
        </c:ser>
        <c:ser>
          <c:idx val="3"/>
          <c:order val="3"/>
          <c:tx>
            <c:strRef>
              <c:f>'%表@グラフ'!$B$196</c:f>
              <c:strCache>
                <c:ptCount val="1"/>
                <c:pt idx="0">
                  <c:v>回答しない(n=21)</c:v>
                </c:pt>
              </c:strCache>
            </c:strRef>
          </c:tx>
          <c:spPr>
            <a:solidFill>
              <a:schemeClr val="accent4"/>
            </a:solidFill>
            <a:ln>
              <a:noFill/>
            </a:ln>
            <a:effectLst/>
          </c:spPr>
          <c:invertIfNegative val="0"/>
          <c:cat>
            <c:strRef>
              <c:f>'%表@グラフ'!$I$191:$T$191</c:f>
              <c:strCache>
                <c:ptCount val="12"/>
                <c:pt idx="0">
                  <c:v>県市町の公共施設</c:v>
                </c:pt>
                <c:pt idx="1">
                  <c:v>民間インドア施設（フィットネスクラブ、ジム等）</c:v>
                </c:pt>
                <c:pt idx="2">
                  <c:v>民間アウトドア施設（スキー場、ゴルフ場等）</c:v>
                </c:pt>
                <c:pt idx="3">
                  <c:v>自治会の施設</c:v>
                </c:pt>
                <c:pt idx="4">
                  <c:v>小・中・高等学校の施設</c:v>
                </c:pt>
                <c:pt idx="5">
                  <c:v>企業の施設</c:v>
                </c:pt>
                <c:pt idx="6">
                  <c:v>大学の施設</c:v>
                </c:pt>
                <c:pt idx="7">
                  <c:v>自宅内</c:v>
                </c:pt>
                <c:pt idx="8">
                  <c:v>自宅の周辺（公園、道路など）</c:v>
                </c:pt>
                <c:pt idx="9">
                  <c:v>職場</c:v>
                </c:pt>
                <c:pt idx="10">
                  <c:v>山岳、森林、海、湖、川　等の自然環境</c:v>
                </c:pt>
                <c:pt idx="11">
                  <c:v>その他　具体的に</c:v>
                </c:pt>
              </c:strCache>
            </c:strRef>
          </c:cat>
          <c:val>
            <c:numRef>
              <c:f>'%表@グラフ'!$I$196:$T$196</c:f>
              <c:numCache>
                <c:formatCode>0.0</c:formatCode>
                <c:ptCount val="12"/>
                <c:pt idx="0">
                  <c:v>4.7619047619047619</c:v>
                </c:pt>
                <c:pt idx="1">
                  <c:v>4.7619047619047619</c:v>
                </c:pt>
                <c:pt idx="2">
                  <c:v>0</c:v>
                </c:pt>
                <c:pt idx="3">
                  <c:v>0</c:v>
                </c:pt>
                <c:pt idx="4">
                  <c:v>0</c:v>
                </c:pt>
                <c:pt idx="5">
                  <c:v>0</c:v>
                </c:pt>
                <c:pt idx="6">
                  <c:v>0</c:v>
                </c:pt>
                <c:pt idx="7">
                  <c:v>38.095238095238095</c:v>
                </c:pt>
                <c:pt idx="8">
                  <c:v>42.857142857142861</c:v>
                </c:pt>
                <c:pt idx="9">
                  <c:v>0</c:v>
                </c:pt>
                <c:pt idx="10">
                  <c:v>28.571428571428569</c:v>
                </c:pt>
                <c:pt idx="11">
                  <c:v>4.7619047619047619</c:v>
                </c:pt>
              </c:numCache>
            </c:numRef>
          </c:val>
          <c:extLst>
            <c:ext xmlns:c16="http://schemas.microsoft.com/office/drawing/2014/chart" uri="{C3380CC4-5D6E-409C-BE32-E72D297353CC}">
              <c16:uniqueId val="{00000003-B244-490B-A855-E38CDB10F5AD}"/>
            </c:ext>
          </c:extLst>
        </c:ser>
        <c:ser>
          <c:idx val="4"/>
          <c:order val="4"/>
          <c:tx>
            <c:strRef>
              <c:f>'%表@グラフ'!$B$197</c:f>
              <c:strCache>
                <c:ptCount val="1"/>
                <c:pt idx="0">
                  <c:v>18歳 - 20代(n=161)</c:v>
                </c:pt>
              </c:strCache>
            </c:strRef>
          </c:tx>
          <c:spPr>
            <a:solidFill>
              <a:schemeClr val="accent5"/>
            </a:solidFill>
            <a:ln>
              <a:noFill/>
            </a:ln>
            <a:effectLst/>
          </c:spPr>
          <c:invertIfNegative val="0"/>
          <c:cat>
            <c:strRef>
              <c:f>'%表@グラフ'!$I$191:$T$191</c:f>
              <c:strCache>
                <c:ptCount val="12"/>
                <c:pt idx="0">
                  <c:v>県市町の公共施設</c:v>
                </c:pt>
                <c:pt idx="1">
                  <c:v>民間インドア施設（フィットネスクラブ、ジム等）</c:v>
                </c:pt>
                <c:pt idx="2">
                  <c:v>民間アウトドア施設（スキー場、ゴルフ場等）</c:v>
                </c:pt>
                <c:pt idx="3">
                  <c:v>自治会の施設</c:v>
                </c:pt>
                <c:pt idx="4">
                  <c:v>小・中・高等学校の施設</c:v>
                </c:pt>
                <c:pt idx="5">
                  <c:v>企業の施設</c:v>
                </c:pt>
                <c:pt idx="6">
                  <c:v>大学の施設</c:v>
                </c:pt>
                <c:pt idx="7">
                  <c:v>自宅内</c:v>
                </c:pt>
                <c:pt idx="8">
                  <c:v>自宅の周辺（公園、道路など）</c:v>
                </c:pt>
                <c:pt idx="9">
                  <c:v>職場</c:v>
                </c:pt>
                <c:pt idx="10">
                  <c:v>山岳、森林、海、湖、川　等の自然環境</c:v>
                </c:pt>
                <c:pt idx="11">
                  <c:v>その他　具体的に</c:v>
                </c:pt>
              </c:strCache>
            </c:strRef>
          </c:cat>
          <c:val>
            <c:numRef>
              <c:f>'%表@グラフ'!$I$197:$T$197</c:f>
              <c:numCache>
                <c:formatCode>0.0</c:formatCode>
                <c:ptCount val="12"/>
                <c:pt idx="0">
                  <c:v>13.043478260869565</c:v>
                </c:pt>
                <c:pt idx="1">
                  <c:v>14.285714285714285</c:v>
                </c:pt>
                <c:pt idx="2">
                  <c:v>8.695652173913043</c:v>
                </c:pt>
                <c:pt idx="3">
                  <c:v>1.8633540372670807</c:v>
                </c:pt>
                <c:pt idx="4">
                  <c:v>3.7267080745341614</c:v>
                </c:pt>
                <c:pt idx="5">
                  <c:v>3.7267080745341614</c:v>
                </c:pt>
                <c:pt idx="6">
                  <c:v>8.0745341614906838</c:v>
                </c:pt>
                <c:pt idx="7">
                  <c:v>30.434782608695652</c:v>
                </c:pt>
                <c:pt idx="8">
                  <c:v>47.204968944099377</c:v>
                </c:pt>
                <c:pt idx="9">
                  <c:v>4.9689440993788825</c:v>
                </c:pt>
                <c:pt idx="10">
                  <c:v>4.3478260869565215</c:v>
                </c:pt>
                <c:pt idx="11">
                  <c:v>1.8633540372670807</c:v>
                </c:pt>
              </c:numCache>
            </c:numRef>
          </c:val>
          <c:extLst>
            <c:ext xmlns:c16="http://schemas.microsoft.com/office/drawing/2014/chart" uri="{C3380CC4-5D6E-409C-BE32-E72D297353CC}">
              <c16:uniqueId val="{00000004-B244-490B-A855-E38CDB10F5AD}"/>
            </c:ext>
          </c:extLst>
        </c:ser>
        <c:ser>
          <c:idx val="5"/>
          <c:order val="5"/>
          <c:tx>
            <c:strRef>
              <c:f>'%表@グラフ'!$B$198</c:f>
              <c:strCache>
                <c:ptCount val="1"/>
                <c:pt idx="0">
                  <c:v>30代(n=206)</c:v>
                </c:pt>
              </c:strCache>
            </c:strRef>
          </c:tx>
          <c:spPr>
            <a:solidFill>
              <a:schemeClr val="accent6"/>
            </a:solidFill>
            <a:ln>
              <a:noFill/>
            </a:ln>
            <a:effectLst/>
          </c:spPr>
          <c:invertIfNegative val="0"/>
          <c:cat>
            <c:strRef>
              <c:f>'%表@グラフ'!$I$191:$T$191</c:f>
              <c:strCache>
                <c:ptCount val="12"/>
                <c:pt idx="0">
                  <c:v>県市町の公共施設</c:v>
                </c:pt>
                <c:pt idx="1">
                  <c:v>民間インドア施設（フィットネスクラブ、ジム等）</c:v>
                </c:pt>
                <c:pt idx="2">
                  <c:v>民間アウトドア施設（スキー場、ゴルフ場等）</c:v>
                </c:pt>
                <c:pt idx="3">
                  <c:v>自治会の施設</c:v>
                </c:pt>
                <c:pt idx="4">
                  <c:v>小・中・高等学校の施設</c:v>
                </c:pt>
                <c:pt idx="5">
                  <c:v>企業の施設</c:v>
                </c:pt>
                <c:pt idx="6">
                  <c:v>大学の施設</c:v>
                </c:pt>
                <c:pt idx="7">
                  <c:v>自宅内</c:v>
                </c:pt>
                <c:pt idx="8">
                  <c:v>自宅の周辺（公園、道路など）</c:v>
                </c:pt>
                <c:pt idx="9">
                  <c:v>職場</c:v>
                </c:pt>
                <c:pt idx="10">
                  <c:v>山岳、森林、海、湖、川　等の自然環境</c:v>
                </c:pt>
                <c:pt idx="11">
                  <c:v>その他　具体的に</c:v>
                </c:pt>
              </c:strCache>
            </c:strRef>
          </c:cat>
          <c:val>
            <c:numRef>
              <c:f>'%表@グラフ'!$I$198:$T$198</c:f>
              <c:numCache>
                <c:formatCode>0.0</c:formatCode>
                <c:ptCount val="12"/>
                <c:pt idx="0">
                  <c:v>11.650485436893204</c:v>
                </c:pt>
                <c:pt idx="1">
                  <c:v>9.7087378640776709</c:v>
                </c:pt>
                <c:pt idx="2">
                  <c:v>5.3398058252427187</c:v>
                </c:pt>
                <c:pt idx="3">
                  <c:v>0</c:v>
                </c:pt>
                <c:pt idx="4">
                  <c:v>2.9126213592233015</c:v>
                </c:pt>
                <c:pt idx="5">
                  <c:v>2.9126213592233015</c:v>
                </c:pt>
                <c:pt idx="6">
                  <c:v>0</c:v>
                </c:pt>
                <c:pt idx="7">
                  <c:v>35.922330097087375</c:v>
                </c:pt>
                <c:pt idx="8">
                  <c:v>62.135922330097081</c:v>
                </c:pt>
                <c:pt idx="9">
                  <c:v>11.165048543689322</c:v>
                </c:pt>
                <c:pt idx="10">
                  <c:v>9.2233009708737868</c:v>
                </c:pt>
                <c:pt idx="11">
                  <c:v>2.4271844660194173</c:v>
                </c:pt>
              </c:numCache>
            </c:numRef>
          </c:val>
          <c:extLst>
            <c:ext xmlns:c16="http://schemas.microsoft.com/office/drawing/2014/chart" uri="{C3380CC4-5D6E-409C-BE32-E72D297353CC}">
              <c16:uniqueId val="{00000005-B244-490B-A855-E38CDB10F5AD}"/>
            </c:ext>
          </c:extLst>
        </c:ser>
        <c:ser>
          <c:idx val="6"/>
          <c:order val="6"/>
          <c:tx>
            <c:strRef>
              <c:f>'%表@グラフ'!$B$199</c:f>
              <c:strCache>
                <c:ptCount val="1"/>
                <c:pt idx="0">
                  <c:v>40代(n=204)</c:v>
                </c:pt>
              </c:strCache>
            </c:strRef>
          </c:tx>
          <c:spPr>
            <a:solidFill>
              <a:schemeClr val="accent1">
                <a:lumMod val="60000"/>
              </a:schemeClr>
            </a:solidFill>
            <a:ln>
              <a:noFill/>
            </a:ln>
            <a:effectLst/>
          </c:spPr>
          <c:invertIfNegative val="0"/>
          <c:cat>
            <c:strRef>
              <c:f>'%表@グラフ'!$I$191:$T$191</c:f>
              <c:strCache>
                <c:ptCount val="12"/>
                <c:pt idx="0">
                  <c:v>県市町の公共施設</c:v>
                </c:pt>
                <c:pt idx="1">
                  <c:v>民間インドア施設（フィットネスクラブ、ジム等）</c:v>
                </c:pt>
                <c:pt idx="2">
                  <c:v>民間アウトドア施設（スキー場、ゴルフ場等）</c:v>
                </c:pt>
                <c:pt idx="3">
                  <c:v>自治会の施設</c:v>
                </c:pt>
                <c:pt idx="4">
                  <c:v>小・中・高等学校の施設</c:v>
                </c:pt>
                <c:pt idx="5">
                  <c:v>企業の施設</c:v>
                </c:pt>
                <c:pt idx="6">
                  <c:v>大学の施設</c:v>
                </c:pt>
                <c:pt idx="7">
                  <c:v>自宅内</c:v>
                </c:pt>
                <c:pt idx="8">
                  <c:v>自宅の周辺（公園、道路など）</c:v>
                </c:pt>
                <c:pt idx="9">
                  <c:v>職場</c:v>
                </c:pt>
                <c:pt idx="10">
                  <c:v>山岳、森林、海、湖、川　等の自然環境</c:v>
                </c:pt>
                <c:pt idx="11">
                  <c:v>その他　具体的に</c:v>
                </c:pt>
              </c:strCache>
            </c:strRef>
          </c:cat>
          <c:val>
            <c:numRef>
              <c:f>'%表@グラフ'!$I$199:$T$199</c:f>
              <c:numCache>
                <c:formatCode>0.0</c:formatCode>
                <c:ptCount val="12"/>
                <c:pt idx="0">
                  <c:v>13.23529411764706</c:v>
                </c:pt>
                <c:pt idx="1">
                  <c:v>6.8627450980392162</c:v>
                </c:pt>
                <c:pt idx="2">
                  <c:v>2.9411764705882355</c:v>
                </c:pt>
                <c:pt idx="3">
                  <c:v>0.49019607843137253</c:v>
                </c:pt>
                <c:pt idx="4">
                  <c:v>2.9411764705882355</c:v>
                </c:pt>
                <c:pt idx="5">
                  <c:v>0.49019607843137253</c:v>
                </c:pt>
                <c:pt idx="6">
                  <c:v>0</c:v>
                </c:pt>
                <c:pt idx="7">
                  <c:v>32.352941176470587</c:v>
                </c:pt>
                <c:pt idx="8">
                  <c:v>60.7843137254902</c:v>
                </c:pt>
                <c:pt idx="9">
                  <c:v>7.3529411764705888</c:v>
                </c:pt>
                <c:pt idx="10">
                  <c:v>9.3137254901960773</c:v>
                </c:pt>
                <c:pt idx="11">
                  <c:v>1.4705882352941178</c:v>
                </c:pt>
              </c:numCache>
            </c:numRef>
          </c:val>
          <c:extLst>
            <c:ext xmlns:c16="http://schemas.microsoft.com/office/drawing/2014/chart" uri="{C3380CC4-5D6E-409C-BE32-E72D297353CC}">
              <c16:uniqueId val="{00000006-B244-490B-A855-E38CDB10F5AD}"/>
            </c:ext>
          </c:extLst>
        </c:ser>
        <c:ser>
          <c:idx val="7"/>
          <c:order val="7"/>
          <c:tx>
            <c:strRef>
              <c:f>'%表@グラフ'!$B$200</c:f>
              <c:strCache>
                <c:ptCount val="1"/>
                <c:pt idx="0">
                  <c:v>50代(n=207)</c:v>
                </c:pt>
              </c:strCache>
            </c:strRef>
          </c:tx>
          <c:spPr>
            <a:solidFill>
              <a:schemeClr val="accent2">
                <a:lumMod val="60000"/>
              </a:schemeClr>
            </a:solidFill>
            <a:ln>
              <a:noFill/>
            </a:ln>
            <a:effectLst/>
          </c:spPr>
          <c:invertIfNegative val="0"/>
          <c:cat>
            <c:strRef>
              <c:f>'%表@グラフ'!$I$191:$T$191</c:f>
              <c:strCache>
                <c:ptCount val="12"/>
                <c:pt idx="0">
                  <c:v>県市町の公共施設</c:v>
                </c:pt>
                <c:pt idx="1">
                  <c:v>民間インドア施設（フィットネスクラブ、ジム等）</c:v>
                </c:pt>
                <c:pt idx="2">
                  <c:v>民間アウトドア施設（スキー場、ゴルフ場等）</c:v>
                </c:pt>
                <c:pt idx="3">
                  <c:v>自治会の施設</c:v>
                </c:pt>
                <c:pt idx="4">
                  <c:v>小・中・高等学校の施設</c:v>
                </c:pt>
                <c:pt idx="5">
                  <c:v>企業の施設</c:v>
                </c:pt>
                <c:pt idx="6">
                  <c:v>大学の施設</c:v>
                </c:pt>
                <c:pt idx="7">
                  <c:v>自宅内</c:v>
                </c:pt>
                <c:pt idx="8">
                  <c:v>自宅の周辺（公園、道路など）</c:v>
                </c:pt>
                <c:pt idx="9">
                  <c:v>職場</c:v>
                </c:pt>
                <c:pt idx="10">
                  <c:v>山岳、森林、海、湖、川　等の自然環境</c:v>
                </c:pt>
                <c:pt idx="11">
                  <c:v>その他　具体的に</c:v>
                </c:pt>
              </c:strCache>
            </c:strRef>
          </c:cat>
          <c:val>
            <c:numRef>
              <c:f>'%表@グラフ'!$I$200:$T$200</c:f>
              <c:numCache>
                <c:formatCode>0.0</c:formatCode>
                <c:ptCount val="12"/>
                <c:pt idx="0">
                  <c:v>11.594202898550725</c:v>
                </c:pt>
                <c:pt idx="1">
                  <c:v>8.695652173913043</c:v>
                </c:pt>
                <c:pt idx="2">
                  <c:v>6.2801932367149762</c:v>
                </c:pt>
                <c:pt idx="3">
                  <c:v>0.48309178743961356</c:v>
                </c:pt>
                <c:pt idx="4">
                  <c:v>1.4492753623188406</c:v>
                </c:pt>
                <c:pt idx="5">
                  <c:v>0.48309178743961356</c:v>
                </c:pt>
                <c:pt idx="6">
                  <c:v>0.96618357487922713</c:v>
                </c:pt>
                <c:pt idx="7">
                  <c:v>28.019323671497585</c:v>
                </c:pt>
                <c:pt idx="8">
                  <c:v>61.835748792270529</c:v>
                </c:pt>
                <c:pt idx="9">
                  <c:v>6.7632850241545901</c:v>
                </c:pt>
                <c:pt idx="10">
                  <c:v>9.1787439613526569</c:v>
                </c:pt>
                <c:pt idx="11">
                  <c:v>1.9323671497584543</c:v>
                </c:pt>
              </c:numCache>
            </c:numRef>
          </c:val>
          <c:extLst>
            <c:ext xmlns:c16="http://schemas.microsoft.com/office/drawing/2014/chart" uri="{C3380CC4-5D6E-409C-BE32-E72D297353CC}">
              <c16:uniqueId val="{00000007-B244-490B-A855-E38CDB10F5AD}"/>
            </c:ext>
          </c:extLst>
        </c:ser>
        <c:ser>
          <c:idx val="8"/>
          <c:order val="8"/>
          <c:tx>
            <c:strRef>
              <c:f>'%表@グラフ'!$B$201</c:f>
              <c:strCache>
                <c:ptCount val="1"/>
                <c:pt idx="0">
                  <c:v>60代(n=227)</c:v>
                </c:pt>
              </c:strCache>
            </c:strRef>
          </c:tx>
          <c:spPr>
            <a:solidFill>
              <a:schemeClr val="accent3">
                <a:lumMod val="60000"/>
              </a:schemeClr>
            </a:solidFill>
            <a:ln>
              <a:noFill/>
            </a:ln>
            <a:effectLst/>
          </c:spPr>
          <c:invertIfNegative val="0"/>
          <c:cat>
            <c:strRef>
              <c:f>'%表@グラフ'!$I$191:$T$191</c:f>
              <c:strCache>
                <c:ptCount val="12"/>
                <c:pt idx="0">
                  <c:v>県市町の公共施設</c:v>
                </c:pt>
                <c:pt idx="1">
                  <c:v>民間インドア施設（フィットネスクラブ、ジム等）</c:v>
                </c:pt>
                <c:pt idx="2">
                  <c:v>民間アウトドア施設（スキー場、ゴルフ場等）</c:v>
                </c:pt>
                <c:pt idx="3">
                  <c:v>自治会の施設</c:v>
                </c:pt>
                <c:pt idx="4">
                  <c:v>小・中・高等学校の施設</c:v>
                </c:pt>
                <c:pt idx="5">
                  <c:v>企業の施設</c:v>
                </c:pt>
                <c:pt idx="6">
                  <c:v>大学の施設</c:v>
                </c:pt>
                <c:pt idx="7">
                  <c:v>自宅内</c:v>
                </c:pt>
                <c:pt idx="8">
                  <c:v>自宅の周辺（公園、道路など）</c:v>
                </c:pt>
                <c:pt idx="9">
                  <c:v>職場</c:v>
                </c:pt>
                <c:pt idx="10">
                  <c:v>山岳、森林、海、湖、川　等の自然環境</c:v>
                </c:pt>
                <c:pt idx="11">
                  <c:v>その他　具体的に</c:v>
                </c:pt>
              </c:strCache>
            </c:strRef>
          </c:cat>
          <c:val>
            <c:numRef>
              <c:f>'%表@グラフ'!$I$201:$T$201</c:f>
              <c:numCache>
                <c:formatCode>0.0</c:formatCode>
                <c:ptCount val="12"/>
                <c:pt idx="0">
                  <c:v>14.096916299559471</c:v>
                </c:pt>
                <c:pt idx="1">
                  <c:v>11.894273127753305</c:v>
                </c:pt>
                <c:pt idx="2">
                  <c:v>4.8458149779735686</c:v>
                </c:pt>
                <c:pt idx="3">
                  <c:v>1.3215859030837005</c:v>
                </c:pt>
                <c:pt idx="4">
                  <c:v>0.44052863436123352</c:v>
                </c:pt>
                <c:pt idx="5">
                  <c:v>0.88105726872246704</c:v>
                </c:pt>
                <c:pt idx="6">
                  <c:v>0.44052863436123352</c:v>
                </c:pt>
                <c:pt idx="7">
                  <c:v>22.907488986784141</c:v>
                </c:pt>
                <c:pt idx="8">
                  <c:v>60.792951541850222</c:v>
                </c:pt>
                <c:pt idx="9">
                  <c:v>6.607929515418502</c:v>
                </c:pt>
                <c:pt idx="10">
                  <c:v>12.77533039647577</c:v>
                </c:pt>
                <c:pt idx="11">
                  <c:v>1.7621145374449341</c:v>
                </c:pt>
              </c:numCache>
            </c:numRef>
          </c:val>
          <c:extLst>
            <c:ext xmlns:c16="http://schemas.microsoft.com/office/drawing/2014/chart" uri="{C3380CC4-5D6E-409C-BE32-E72D297353CC}">
              <c16:uniqueId val="{00000008-B244-490B-A855-E38CDB10F5AD}"/>
            </c:ext>
          </c:extLst>
        </c:ser>
        <c:ser>
          <c:idx val="9"/>
          <c:order val="9"/>
          <c:tx>
            <c:strRef>
              <c:f>'%表@グラフ'!$B$202</c:f>
              <c:strCache>
                <c:ptCount val="1"/>
                <c:pt idx="0">
                  <c:v>70代以上(n=245)</c:v>
                </c:pt>
              </c:strCache>
            </c:strRef>
          </c:tx>
          <c:spPr>
            <a:solidFill>
              <a:schemeClr val="accent4">
                <a:lumMod val="60000"/>
              </a:schemeClr>
            </a:solidFill>
            <a:ln>
              <a:noFill/>
            </a:ln>
            <a:effectLst/>
          </c:spPr>
          <c:invertIfNegative val="0"/>
          <c:cat>
            <c:strRef>
              <c:f>'%表@グラフ'!$I$191:$T$191</c:f>
              <c:strCache>
                <c:ptCount val="12"/>
                <c:pt idx="0">
                  <c:v>県市町の公共施設</c:v>
                </c:pt>
                <c:pt idx="1">
                  <c:v>民間インドア施設（フィットネスクラブ、ジム等）</c:v>
                </c:pt>
                <c:pt idx="2">
                  <c:v>民間アウトドア施設（スキー場、ゴルフ場等）</c:v>
                </c:pt>
                <c:pt idx="3">
                  <c:v>自治会の施設</c:v>
                </c:pt>
                <c:pt idx="4">
                  <c:v>小・中・高等学校の施設</c:v>
                </c:pt>
                <c:pt idx="5">
                  <c:v>企業の施設</c:v>
                </c:pt>
                <c:pt idx="6">
                  <c:v>大学の施設</c:v>
                </c:pt>
                <c:pt idx="7">
                  <c:v>自宅内</c:v>
                </c:pt>
                <c:pt idx="8">
                  <c:v>自宅の周辺（公園、道路など）</c:v>
                </c:pt>
                <c:pt idx="9">
                  <c:v>職場</c:v>
                </c:pt>
                <c:pt idx="10">
                  <c:v>山岳、森林、海、湖、川　等の自然環境</c:v>
                </c:pt>
                <c:pt idx="11">
                  <c:v>その他　具体的に</c:v>
                </c:pt>
              </c:strCache>
            </c:strRef>
          </c:cat>
          <c:val>
            <c:numRef>
              <c:f>'%表@グラフ'!$I$202:$T$202</c:f>
              <c:numCache>
                <c:formatCode>0.0</c:formatCode>
                <c:ptCount val="12"/>
                <c:pt idx="0">
                  <c:v>20</c:v>
                </c:pt>
                <c:pt idx="1">
                  <c:v>12.653061224489797</c:v>
                </c:pt>
                <c:pt idx="2">
                  <c:v>7.3469387755102051</c:v>
                </c:pt>
                <c:pt idx="3">
                  <c:v>8.9795918367346932</c:v>
                </c:pt>
                <c:pt idx="4">
                  <c:v>0.40816326530612246</c:v>
                </c:pt>
                <c:pt idx="5">
                  <c:v>2.0408163265306123</c:v>
                </c:pt>
                <c:pt idx="6">
                  <c:v>0.40816326530612246</c:v>
                </c:pt>
                <c:pt idx="7">
                  <c:v>25.714285714285715</c:v>
                </c:pt>
                <c:pt idx="8">
                  <c:v>55.510204081632651</c:v>
                </c:pt>
                <c:pt idx="9">
                  <c:v>2.8571428571428572</c:v>
                </c:pt>
                <c:pt idx="10">
                  <c:v>12.653061224489797</c:v>
                </c:pt>
                <c:pt idx="11">
                  <c:v>2.4489795918367347</c:v>
                </c:pt>
              </c:numCache>
            </c:numRef>
          </c:val>
          <c:extLst>
            <c:ext xmlns:c16="http://schemas.microsoft.com/office/drawing/2014/chart" uri="{C3380CC4-5D6E-409C-BE32-E72D297353CC}">
              <c16:uniqueId val="{00000009-B244-490B-A855-E38CDB10F5AD}"/>
            </c:ext>
          </c:extLst>
        </c:ser>
        <c:dLbls>
          <c:showLegendKey val="0"/>
          <c:showVal val="0"/>
          <c:showCatName val="0"/>
          <c:showSerName val="0"/>
          <c:showPercent val="0"/>
          <c:showBubbleSize val="0"/>
        </c:dLbls>
        <c:gapWidth val="150"/>
        <c:axId val="363689584"/>
        <c:axId val="1"/>
      </c:barChart>
      <c:catAx>
        <c:axId val="36368958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1"/>
        <c:crosses val="autoZero"/>
        <c:auto val="1"/>
        <c:lblAlgn val="ctr"/>
        <c:lblOffset val="100"/>
        <c:noMultiLvlLbl val="1"/>
      </c:catAx>
      <c:valAx>
        <c:axId val="1"/>
        <c:scaling>
          <c:orientation val="minMax"/>
          <c:max val="100"/>
          <c:min val="0"/>
        </c:scaling>
        <c:delete val="0"/>
        <c:axPos val="l"/>
        <c:majorGridlines>
          <c:spPr>
            <a:ln w="3175" cap="flat" cmpd="sng" algn="ctr">
              <a:solidFill>
                <a:srgbClr val="D3D3D3"/>
              </a:solidFill>
              <a:prstDash val="solid"/>
              <a:round/>
            </a:ln>
            <a:effectLst/>
          </c:spPr>
        </c:majorGridlines>
        <c:numFmt formatCode="0&quot;%&quot;"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363689584"/>
        <c:crossesAt val="1"/>
        <c:crossBetween val="between"/>
        <c:majorUnit val="20"/>
      </c:valAx>
      <c:dTable>
        <c:showHorzBorder val="1"/>
        <c:showVertBorder val="1"/>
        <c:showOutline val="1"/>
        <c:showKeys val="0"/>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800" b="0" i="0" u="none" strike="noStrike" kern="1200" baseline="0">
                <a:solidFill>
                  <a:schemeClr val="tx1"/>
                </a:solidFill>
                <a:latin typeface="+mn-ea"/>
                <a:ea typeface="+mn-ea"/>
                <a:cs typeface="+mn-cs"/>
              </a:defRPr>
            </a:pPr>
            <a:endParaRPr lang="ja-JP"/>
          </a:p>
        </c:txPr>
      </c:dTable>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mn-ea"/>
          <a:ea typeface="+mn-ea"/>
        </a:defRPr>
      </a:pPr>
      <a:endParaRPr lang="ja-JP"/>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34286591357728"/>
          <c:y val="2.0014417690147692E-2"/>
          <c:w val="0.78500079917416743"/>
          <c:h val="0.34695267437086497"/>
        </c:manualLayout>
      </c:layout>
      <c:barChart>
        <c:barDir val="col"/>
        <c:grouping val="clustered"/>
        <c:varyColors val="0"/>
        <c:ser>
          <c:idx val="0"/>
          <c:order val="0"/>
          <c:tx>
            <c:strRef>
              <c:f>'%表@グラフ'!$B$61</c:f>
              <c:strCache>
                <c:ptCount val="1"/>
                <c:pt idx="0">
                  <c:v>全体(n=1250)</c:v>
                </c:pt>
              </c:strCache>
            </c:strRef>
          </c:tx>
          <c:spPr>
            <a:solidFill>
              <a:schemeClr val="accent1"/>
            </a:solidFill>
            <a:ln>
              <a:noFill/>
            </a:ln>
            <a:effectLst/>
          </c:spPr>
          <c:invertIfNegative val="0"/>
          <c:cat>
            <c:strRef>
              <c:f>'%表@グラフ'!$I$59:$T$59</c:f>
              <c:strCache>
                <c:ptCount val="12"/>
                <c:pt idx="0">
                  <c:v>県市町の公共施設</c:v>
                </c:pt>
                <c:pt idx="1">
                  <c:v>民間インドア施設（フィットネスクラブ、ジム等）</c:v>
                </c:pt>
                <c:pt idx="2">
                  <c:v>民間アウトドア施設（スキー場、ゴルフ場等）</c:v>
                </c:pt>
                <c:pt idx="3">
                  <c:v>自治会の施設</c:v>
                </c:pt>
                <c:pt idx="4">
                  <c:v>小・中・高等学校の施設</c:v>
                </c:pt>
                <c:pt idx="5">
                  <c:v>企業の施設</c:v>
                </c:pt>
                <c:pt idx="6">
                  <c:v>大学の施設</c:v>
                </c:pt>
                <c:pt idx="7">
                  <c:v>自宅内</c:v>
                </c:pt>
                <c:pt idx="8">
                  <c:v>自宅の周辺（公園、道路など）</c:v>
                </c:pt>
                <c:pt idx="9">
                  <c:v>職場</c:v>
                </c:pt>
                <c:pt idx="10">
                  <c:v>山岳、森林、海、湖、川　等の自然環境</c:v>
                </c:pt>
                <c:pt idx="11">
                  <c:v>その他　具体的に</c:v>
                </c:pt>
              </c:strCache>
            </c:strRef>
          </c:cat>
          <c:val>
            <c:numRef>
              <c:f>'%表@グラフ'!$I$61:$T$61</c:f>
              <c:numCache>
                <c:formatCode>0.0</c:formatCode>
                <c:ptCount val="12"/>
                <c:pt idx="0">
                  <c:v>14.16</c:v>
                </c:pt>
                <c:pt idx="1">
                  <c:v>10.64</c:v>
                </c:pt>
                <c:pt idx="2">
                  <c:v>5.84</c:v>
                </c:pt>
                <c:pt idx="3">
                  <c:v>2.4</c:v>
                </c:pt>
                <c:pt idx="4">
                  <c:v>1.84</c:v>
                </c:pt>
                <c:pt idx="5">
                  <c:v>1.68</c:v>
                </c:pt>
                <c:pt idx="6">
                  <c:v>1.36</c:v>
                </c:pt>
                <c:pt idx="7">
                  <c:v>28.96</c:v>
                </c:pt>
                <c:pt idx="8">
                  <c:v>58.4</c:v>
                </c:pt>
                <c:pt idx="9">
                  <c:v>6.56</c:v>
                </c:pt>
                <c:pt idx="10">
                  <c:v>9.92</c:v>
                </c:pt>
                <c:pt idx="11">
                  <c:v>2</c:v>
                </c:pt>
              </c:numCache>
            </c:numRef>
          </c:val>
          <c:extLst>
            <c:ext xmlns:c16="http://schemas.microsoft.com/office/drawing/2014/chart" uri="{C3380CC4-5D6E-409C-BE32-E72D297353CC}">
              <c16:uniqueId val="{00000000-B244-490B-A855-E38CDB10F5AD}"/>
            </c:ext>
          </c:extLst>
        </c:ser>
        <c:ser>
          <c:idx val="1"/>
          <c:order val="1"/>
          <c:tx>
            <c:strRef>
              <c:f>'%表@グラフ'!$B$62</c:f>
              <c:strCache>
                <c:ptCount val="1"/>
                <c:pt idx="0">
                  <c:v>一人暮らし(n=168)</c:v>
                </c:pt>
              </c:strCache>
            </c:strRef>
          </c:tx>
          <c:spPr>
            <a:solidFill>
              <a:schemeClr val="accent2"/>
            </a:solidFill>
            <a:ln>
              <a:noFill/>
            </a:ln>
            <a:effectLst/>
          </c:spPr>
          <c:invertIfNegative val="0"/>
          <c:cat>
            <c:strRef>
              <c:f>'%表@グラフ'!$I$59:$T$59</c:f>
              <c:strCache>
                <c:ptCount val="12"/>
                <c:pt idx="0">
                  <c:v>県市町の公共施設</c:v>
                </c:pt>
                <c:pt idx="1">
                  <c:v>民間インドア施設（フィットネスクラブ、ジム等）</c:v>
                </c:pt>
                <c:pt idx="2">
                  <c:v>民間アウトドア施設（スキー場、ゴルフ場等）</c:v>
                </c:pt>
                <c:pt idx="3">
                  <c:v>自治会の施設</c:v>
                </c:pt>
                <c:pt idx="4">
                  <c:v>小・中・高等学校の施設</c:v>
                </c:pt>
                <c:pt idx="5">
                  <c:v>企業の施設</c:v>
                </c:pt>
                <c:pt idx="6">
                  <c:v>大学の施設</c:v>
                </c:pt>
                <c:pt idx="7">
                  <c:v>自宅内</c:v>
                </c:pt>
                <c:pt idx="8">
                  <c:v>自宅の周辺（公園、道路など）</c:v>
                </c:pt>
                <c:pt idx="9">
                  <c:v>職場</c:v>
                </c:pt>
                <c:pt idx="10">
                  <c:v>山岳、森林、海、湖、川　等の自然環境</c:v>
                </c:pt>
                <c:pt idx="11">
                  <c:v>その他　具体的に</c:v>
                </c:pt>
              </c:strCache>
            </c:strRef>
          </c:cat>
          <c:val>
            <c:numRef>
              <c:f>'%表@グラフ'!$I$62:$T$62</c:f>
              <c:numCache>
                <c:formatCode>0.0</c:formatCode>
                <c:ptCount val="12"/>
                <c:pt idx="0">
                  <c:v>10.119047619047619</c:v>
                </c:pt>
                <c:pt idx="1">
                  <c:v>13.690476190476192</c:v>
                </c:pt>
                <c:pt idx="2">
                  <c:v>4.7619047619047619</c:v>
                </c:pt>
                <c:pt idx="3">
                  <c:v>1.1904761904761905</c:v>
                </c:pt>
                <c:pt idx="4">
                  <c:v>0.59523809523809523</c:v>
                </c:pt>
                <c:pt idx="5">
                  <c:v>2.9761904761904763</c:v>
                </c:pt>
                <c:pt idx="6">
                  <c:v>2.3809523809523809</c:v>
                </c:pt>
                <c:pt idx="7">
                  <c:v>26.19047619047619</c:v>
                </c:pt>
                <c:pt idx="8">
                  <c:v>57.142857142857139</c:v>
                </c:pt>
                <c:pt idx="9">
                  <c:v>7.1428571428571432</c:v>
                </c:pt>
                <c:pt idx="10">
                  <c:v>10.714285714285715</c:v>
                </c:pt>
                <c:pt idx="11">
                  <c:v>2.9761904761904763</c:v>
                </c:pt>
              </c:numCache>
            </c:numRef>
          </c:val>
          <c:extLst>
            <c:ext xmlns:c16="http://schemas.microsoft.com/office/drawing/2014/chart" uri="{C3380CC4-5D6E-409C-BE32-E72D297353CC}">
              <c16:uniqueId val="{00000001-B244-490B-A855-E38CDB10F5AD}"/>
            </c:ext>
          </c:extLst>
        </c:ser>
        <c:ser>
          <c:idx val="2"/>
          <c:order val="2"/>
          <c:tx>
            <c:strRef>
              <c:f>'%表@グラフ'!$B$63</c:f>
              <c:strCache>
                <c:ptCount val="1"/>
                <c:pt idx="0">
                  <c:v>親と同居（未婚）(n=217)</c:v>
                </c:pt>
              </c:strCache>
            </c:strRef>
          </c:tx>
          <c:spPr>
            <a:solidFill>
              <a:schemeClr val="accent3"/>
            </a:solidFill>
            <a:ln>
              <a:noFill/>
            </a:ln>
            <a:effectLst/>
          </c:spPr>
          <c:invertIfNegative val="0"/>
          <c:cat>
            <c:strRef>
              <c:f>'%表@グラフ'!$I$59:$T$59</c:f>
              <c:strCache>
                <c:ptCount val="12"/>
                <c:pt idx="0">
                  <c:v>県市町の公共施設</c:v>
                </c:pt>
                <c:pt idx="1">
                  <c:v>民間インドア施設（フィットネスクラブ、ジム等）</c:v>
                </c:pt>
                <c:pt idx="2">
                  <c:v>民間アウトドア施設（スキー場、ゴルフ場等）</c:v>
                </c:pt>
                <c:pt idx="3">
                  <c:v>自治会の施設</c:v>
                </c:pt>
                <c:pt idx="4">
                  <c:v>小・中・高等学校の施設</c:v>
                </c:pt>
                <c:pt idx="5">
                  <c:v>企業の施設</c:v>
                </c:pt>
                <c:pt idx="6">
                  <c:v>大学の施設</c:v>
                </c:pt>
                <c:pt idx="7">
                  <c:v>自宅内</c:v>
                </c:pt>
                <c:pt idx="8">
                  <c:v>自宅の周辺（公園、道路など）</c:v>
                </c:pt>
                <c:pt idx="9">
                  <c:v>職場</c:v>
                </c:pt>
                <c:pt idx="10">
                  <c:v>山岳、森林、海、湖、川　等の自然環境</c:v>
                </c:pt>
                <c:pt idx="11">
                  <c:v>その他　具体的に</c:v>
                </c:pt>
              </c:strCache>
            </c:strRef>
          </c:cat>
          <c:val>
            <c:numRef>
              <c:f>'%表@グラフ'!$I$63:$T$63</c:f>
              <c:numCache>
                <c:formatCode>0.0</c:formatCode>
                <c:ptCount val="12"/>
                <c:pt idx="0">
                  <c:v>9.2165898617511512</c:v>
                </c:pt>
                <c:pt idx="1">
                  <c:v>11.520737327188941</c:v>
                </c:pt>
                <c:pt idx="2">
                  <c:v>5.5299539170506913</c:v>
                </c:pt>
                <c:pt idx="3">
                  <c:v>0.46082949308755761</c:v>
                </c:pt>
                <c:pt idx="4">
                  <c:v>2.3041474654377883</c:v>
                </c:pt>
                <c:pt idx="5">
                  <c:v>1.8433179723502304</c:v>
                </c:pt>
                <c:pt idx="6">
                  <c:v>3.6866359447004609</c:v>
                </c:pt>
                <c:pt idx="7">
                  <c:v>35.483870967741936</c:v>
                </c:pt>
                <c:pt idx="8">
                  <c:v>58.064516129032256</c:v>
                </c:pt>
                <c:pt idx="9">
                  <c:v>6.9124423963133648</c:v>
                </c:pt>
                <c:pt idx="10">
                  <c:v>7.8341013824884795</c:v>
                </c:pt>
                <c:pt idx="11">
                  <c:v>2.3041474654377883</c:v>
                </c:pt>
              </c:numCache>
            </c:numRef>
          </c:val>
          <c:extLst>
            <c:ext xmlns:c16="http://schemas.microsoft.com/office/drawing/2014/chart" uri="{C3380CC4-5D6E-409C-BE32-E72D297353CC}">
              <c16:uniqueId val="{00000002-B244-490B-A855-E38CDB10F5AD}"/>
            </c:ext>
          </c:extLst>
        </c:ser>
        <c:ser>
          <c:idx val="3"/>
          <c:order val="3"/>
          <c:tx>
            <c:strRef>
              <c:f>'%表@グラフ'!$B$64</c:f>
              <c:strCache>
                <c:ptCount val="1"/>
                <c:pt idx="0">
                  <c:v>夫婦のみ(n=382)</c:v>
                </c:pt>
              </c:strCache>
            </c:strRef>
          </c:tx>
          <c:spPr>
            <a:solidFill>
              <a:schemeClr val="accent4"/>
            </a:solidFill>
            <a:ln>
              <a:noFill/>
            </a:ln>
            <a:effectLst/>
          </c:spPr>
          <c:invertIfNegative val="0"/>
          <c:cat>
            <c:strRef>
              <c:f>'%表@グラフ'!$I$59:$T$59</c:f>
              <c:strCache>
                <c:ptCount val="12"/>
                <c:pt idx="0">
                  <c:v>県市町の公共施設</c:v>
                </c:pt>
                <c:pt idx="1">
                  <c:v>民間インドア施設（フィットネスクラブ、ジム等）</c:v>
                </c:pt>
                <c:pt idx="2">
                  <c:v>民間アウトドア施設（スキー場、ゴルフ場等）</c:v>
                </c:pt>
                <c:pt idx="3">
                  <c:v>自治会の施設</c:v>
                </c:pt>
                <c:pt idx="4">
                  <c:v>小・中・高等学校の施設</c:v>
                </c:pt>
                <c:pt idx="5">
                  <c:v>企業の施設</c:v>
                </c:pt>
                <c:pt idx="6">
                  <c:v>大学の施設</c:v>
                </c:pt>
                <c:pt idx="7">
                  <c:v>自宅内</c:v>
                </c:pt>
                <c:pt idx="8">
                  <c:v>自宅の周辺（公園、道路など）</c:v>
                </c:pt>
                <c:pt idx="9">
                  <c:v>職場</c:v>
                </c:pt>
                <c:pt idx="10">
                  <c:v>山岳、森林、海、湖、川　等の自然環境</c:v>
                </c:pt>
                <c:pt idx="11">
                  <c:v>その他　具体的に</c:v>
                </c:pt>
              </c:strCache>
            </c:strRef>
          </c:cat>
          <c:val>
            <c:numRef>
              <c:f>'%表@グラフ'!$I$64:$T$64</c:f>
              <c:numCache>
                <c:formatCode>0.0</c:formatCode>
                <c:ptCount val="12"/>
                <c:pt idx="0">
                  <c:v>15.706806282722514</c:v>
                </c:pt>
                <c:pt idx="1">
                  <c:v>12.827225130890051</c:v>
                </c:pt>
                <c:pt idx="2">
                  <c:v>6.2827225130890056</c:v>
                </c:pt>
                <c:pt idx="3">
                  <c:v>3.4031413612565449</c:v>
                </c:pt>
                <c:pt idx="4">
                  <c:v>0.78534031413612571</c:v>
                </c:pt>
                <c:pt idx="5">
                  <c:v>1.3089005235602096</c:v>
                </c:pt>
                <c:pt idx="6">
                  <c:v>0.52356020942408377</c:v>
                </c:pt>
                <c:pt idx="7">
                  <c:v>26.963350785340314</c:v>
                </c:pt>
                <c:pt idx="8">
                  <c:v>58.638743455497384</c:v>
                </c:pt>
                <c:pt idx="9">
                  <c:v>4.7120418848167542</c:v>
                </c:pt>
                <c:pt idx="10">
                  <c:v>12.041884816753928</c:v>
                </c:pt>
                <c:pt idx="11">
                  <c:v>1.3089005235602096</c:v>
                </c:pt>
              </c:numCache>
            </c:numRef>
          </c:val>
          <c:extLst>
            <c:ext xmlns:c16="http://schemas.microsoft.com/office/drawing/2014/chart" uri="{C3380CC4-5D6E-409C-BE32-E72D297353CC}">
              <c16:uniqueId val="{00000003-B244-490B-A855-E38CDB10F5AD}"/>
            </c:ext>
          </c:extLst>
        </c:ser>
        <c:ser>
          <c:idx val="4"/>
          <c:order val="4"/>
          <c:tx>
            <c:strRef>
              <c:f>'%表@グラフ'!$B$65</c:f>
              <c:strCache>
                <c:ptCount val="1"/>
                <c:pt idx="0">
                  <c:v>夫婦と子供(n=326)</c:v>
                </c:pt>
              </c:strCache>
            </c:strRef>
          </c:tx>
          <c:spPr>
            <a:solidFill>
              <a:schemeClr val="accent5"/>
            </a:solidFill>
            <a:ln>
              <a:noFill/>
            </a:ln>
            <a:effectLst/>
          </c:spPr>
          <c:invertIfNegative val="0"/>
          <c:cat>
            <c:strRef>
              <c:f>'%表@グラフ'!$I$59:$T$59</c:f>
              <c:strCache>
                <c:ptCount val="12"/>
                <c:pt idx="0">
                  <c:v>県市町の公共施設</c:v>
                </c:pt>
                <c:pt idx="1">
                  <c:v>民間インドア施設（フィットネスクラブ、ジム等）</c:v>
                </c:pt>
                <c:pt idx="2">
                  <c:v>民間アウトドア施設（スキー場、ゴルフ場等）</c:v>
                </c:pt>
                <c:pt idx="3">
                  <c:v>自治会の施設</c:v>
                </c:pt>
                <c:pt idx="4">
                  <c:v>小・中・高等学校の施設</c:v>
                </c:pt>
                <c:pt idx="5">
                  <c:v>企業の施設</c:v>
                </c:pt>
                <c:pt idx="6">
                  <c:v>大学の施設</c:v>
                </c:pt>
                <c:pt idx="7">
                  <c:v>自宅内</c:v>
                </c:pt>
                <c:pt idx="8">
                  <c:v>自宅の周辺（公園、道路など）</c:v>
                </c:pt>
                <c:pt idx="9">
                  <c:v>職場</c:v>
                </c:pt>
                <c:pt idx="10">
                  <c:v>山岳、森林、海、湖、川　等の自然環境</c:v>
                </c:pt>
                <c:pt idx="11">
                  <c:v>その他　具体的に</c:v>
                </c:pt>
              </c:strCache>
            </c:strRef>
          </c:cat>
          <c:val>
            <c:numRef>
              <c:f>'%表@グラフ'!$I$65:$T$65</c:f>
              <c:numCache>
                <c:formatCode>0.0</c:formatCode>
                <c:ptCount val="12"/>
                <c:pt idx="0">
                  <c:v>15.950920245398772</c:v>
                </c:pt>
                <c:pt idx="1">
                  <c:v>7.3619631901840492</c:v>
                </c:pt>
                <c:pt idx="2">
                  <c:v>6.1349693251533752</c:v>
                </c:pt>
                <c:pt idx="3">
                  <c:v>1.8404907975460123</c:v>
                </c:pt>
                <c:pt idx="4">
                  <c:v>3.3742331288343559</c:v>
                </c:pt>
                <c:pt idx="5">
                  <c:v>1.8404907975460123</c:v>
                </c:pt>
                <c:pt idx="6">
                  <c:v>0.30674846625766872</c:v>
                </c:pt>
                <c:pt idx="7">
                  <c:v>27.607361963190186</c:v>
                </c:pt>
                <c:pt idx="8">
                  <c:v>59.815950920245399</c:v>
                </c:pt>
                <c:pt idx="9">
                  <c:v>7.3619631901840492</c:v>
                </c:pt>
                <c:pt idx="10">
                  <c:v>8.5889570552147241</c:v>
                </c:pt>
                <c:pt idx="11">
                  <c:v>1.8404907975460123</c:v>
                </c:pt>
              </c:numCache>
            </c:numRef>
          </c:val>
          <c:extLst>
            <c:ext xmlns:c16="http://schemas.microsoft.com/office/drawing/2014/chart" uri="{C3380CC4-5D6E-409C-BE32-E72D297353CC}">
              <c16:uniqueId val="{00000004-B244-490B-A855-E38CDB10F5AD}"/>
            </c:ext>
          </c:extLst>
        </c:ser>
        <c:ser>
          <c:idx val="5"/>
          <c:order val="5"/>
          <c:tx>
            <c:strRef>
              <c:f>'%表@グラフ'!$B$66</c:f>
              <c:strCache>
                <c:ptCount val="1"/>
                <c:pt idx="0">
                  <c:v>２世帯以上同居（例：夫婦世帯と親世帯の同居等）(n=89)</c:v>
                </c:pt>
              </c:strCache>
            </c:strRef>
          </c:tx>
          <c:spPr>
            <a:solidFill>
              <a:schemeClr val="accent6"/>
            </a:solidFill>
            <a:ln>
              <a:noFill/>
            </a:ln>
            <a:effectLst/>
          </c:spPr>
          <c:invertIfNegative val="0"/>
          <c:cat>
            <c:strRef>
              <c:f>'%表@グラフ'!$I$59:$T$59</c:f>
              <c:strCache>
                <c:ptCount val="12"/>
                <c:pt idx="0">
                  <c:v>県市町の公共施設</c:v>
                </c:pt>
                <c:pt idx="1">
                  <c:v>民間インドア施設（フィットネスクラブ、ジム等）</c:v>
                </c:pt>
                <c:pt idx="2">
                  <c:v>民間アウトドア施設（スキー場、ゴルフ場等）</c:v>
                </c:pt>
                <c:pt idx="3">
                  <c:v>自治会の施設</c:v>
                </c:pt>
                <c:pt idx="4">
                  <c:v>小・中・高等学校の施設</c:v>
                </c:pt>
                <c:pt idx="5">
                  <c:v>企業の施設</c:v>
                </c:pt>
                <c:pt idx="6">
                  <c:v>大学の施設</c:v>
                </c:pt>
                <c:pt idx="7">
                  <c:v>自宅内</c:v>
                </c:pt>
                <c:pt idx="8">
                  <c:v>自宅の周辺（公園、道路など）</c:v>
                </c:pt>
                <c:pt idx="9">
                  <c:v>職場</c:v>
                </c:pt>
                <c:pt idx="10">
                  <c:v>山岳、森林、海、湖、川　等の自然環境</c:v>
                </c:pt>
                <c:pt idx="11">
                  <c:v>その他　具体的に</c:v>
                </c:pt>
              </c:strCache>
            </c:strRef>
          </c:cat>
          <c:val>
            <c:numRef>
              <c:f>'%表@グラフ'!$I$66:$T$66</c:f>
              <c:numCache>
                <c:formatCode>0.0</c:formatCode>
                <c:ptCount val="12"/>
                <c:pt idx="0">
                  <c:v>22.471910112359552</c:v>
                </c:pt>
                <c:pt idx="1">
                  <c:v>7.8651685393258433</c:v>
                </c:pt>
                <c:pt idx="2">
                  <c:v>6.7415730337078648</c:v>
                </c:pt>
                <c:pt idx="3">
                  <c:v>6.7415730337078648</c:v>
                </c:pt>
                <c:pt idx="4">
                  <c:v>3.3707865168539324</c:v>
                </c:pt>
                <c:pt idx="5">
                  <c:v>0</c:v>
                </c:pt>
                <c:pt idx="6">
                  <c:v>2.2471910112359552</c:v>
                </c:pt>
                <c:pt idx="7">
                  <c:v>28.089887640449437</c:v>
                </c:pt>
                <c:pt idx="8">
                  <c:v>56.179775280898873</c:v>
                </c:pt>
                <c:pt idx="9">
                  <c:v>10.112359550561797</c:v>
                </c:pt>
                <c:pt idx="10">
                  <c:v>10.112359550561797</c:v>
                </c:pt>
                <c:pt idx="11">
                  <c:v>3.3707865168539324</c:v>
                </c:pt>
              </c:numCache>
            </c:numRef>
          </c:val>
          <c:extLst>
            <c:ext xmlns:c16="http://schemas.microsoft.com/office/drawing/2014/chart" uri="{C3380CC4-5D6E-409C-BE32-E72D297353CC}">
              <c16:uniqueId val="{00000005-B244-490B-A855-E38CDB10F5AD}"/>
            </c:ext>
          </c:extLst>
        </c:ser>
        <c:ser>
          <c:idx val="6"/>
          <c:order val="6"/>
          <c:tx>
            <c:strRef>
              <c:f>'%表@グラフ'!$B$67</c:f>
              <c:strCache>
                <c:ptCount val="1"/>
                <c:pt idx="0">
                  <c:v>答えたくない(n=37)</c:v>
                </c:pt>
              </c:strCache>
            </c:strRef>
          </c:tx>
          <c:spPr>
            <a:solidFill>
              <a:schemeClr val="accent1">
                <a:lumMod val="60000"/>
              </a:schemeClr>
            </a:solidFill>
            <a:ln>
              <a:noFill/>
            </a:ln>
            <a:effectLst/>
          </c:spPr>
          <c:invertIfNegative val="0"/>
          <c:cat>
            <c:strRef>
              <c:f>'%表@グラフ'!$I$59:$T$59</c:f>
              <c:strCache>
                <c:ptCount val="12"/>
                <c:pt idx="0">
                  <c:v>県市町の公共施設</c:v>
                </c:pt>
                <c:pt idx="1">
                  <c:v>民間インドア施設（フィットネスクラブ、ジム等）</c:v>
                </c:pt>
                <c:pt idx="2">
                  <c:v>民間アウトドア施設（スキー場、ゴルフ場等）</c:v>
                </c:pt>
                <c:pt idx="3">
                  <c:v>自治会の施設</c:v>
                </c:pt>
                <c:pt idx="4">
                  <c:v>小・中・高等学校の施設</c:v>
                </c:pt>
                <c:pt idx="5">
                  <c:v>企業の施設</c:v>
                </c:pt>
                <c:pt idx="6">
                  <c:v>大学の施設</c:v>
                </c:pt>
                <c:pt idx="7">
                  <c:v>自宅内</c:v>
                </c:pt>
                <c:pt idx="8">
                  <c:v>自宅の周辺（公園、道路など）</c:v>
                </c:pt>
                <c:pt idx="9">
                  <c:v>職場</c:v>
                </c:pt>
                <c:pt idx="10">
                  <c:v>山岳、森林、海、湖、川　等の自然環境</c:v>
                </c:pt>
                <c:pt idx="11">
                  <c:v>その他　具体的に</c:v>
                </c:pt>
              </c:strCache>
            </c:strRef>
          </c:cat>
          <c:val>
            <c:numRef>
              <c:f>'%表@グラフ'!$I$67:$T$67</c:f>
              <c:numCache>
                <c:formatCode>0.0</c:formatCode>
                <c:ptCount val="12"/>
                <c:pt idx="0">
                  <c:v>10.810810810810811</c:v>
                </c:pt>
                <c:pt idx="1">
                  <c:v>5.4054054054054053</c:v>
                </c:pt>
                <c:pt idx="2">
                  <c:v>0</c:v>
                </c:pt>
                <c:pt idx="3">
                  <c:v>0</c:v>
                </c:pt>
                <c:pt idx="4">
                  <c:v>0</c:v>
                </c:pt>
                <c:pt idx="5">
                  <c:v>0</c:v>
                </c:pt>
                <c:pt idx="6">
                  <c:v>0</c:v>
                </c:pt>
                <c:pt idx="7">
                  <c:v>35.135135135135137</c:v>
                </c:pt>
                <c:pt idx="8">
                  <c:v>59.45945945945946</c:v>
                </c:pt>
                <c:pt idx="9">
                  <c:v>5.4054054054054053</c:v>
                </c:pt>
                <c:pt idx="10">
                  <c:v>10.810810810810811</c:v>
                </c:pt>
                <c:pt idx="11">
                  <c:v>0</c:v>
                </c:pt>
              </c:numCache>
            </c:numRef>
          </c:val>
          <c:extLst>
            <c:ext xmlns:c16="http://schemas.microsoft.com/office/drawing/2014/chart" uri="{C3380CC4-5D6E-409C-BE32-E72D297353CC}">
              <c16:uniqueId val="{00000006-B244-490B-A855-E38CDB10F5AD}"/>
            </c:ext>
          </c:extLst>
        </c:ser>
        <c:ser>
          <c:idx val="7"/>
          <c:order val="7"/>
          <c:tx>
            <c:strRef>
              <c:f>'%表@グラフ'!$B$68</c:f>
              <c:strCache>
                <c:ptCount val="1"/>
                <c:pt idx="0">
                  <c:v>その他(n=31)</c:v>
                </c:pt>
              </c:strCache>
            </c:strRef>
          </c:tx>
          <c:spPr>
            <a:solidFill>
              <a:schemeClr val="accent2">
                <a:lumMod val="60000"/>
              </a:schemeClr>
            </a:solidFill>
            <a:ln>
              <a:noFill/>
            </a:ln>
            <a:effectLst/>
          </c:spPr>
          <c:invertIfNegative val="0"/>
          <c:cat>
            <c:strRef>
              <c:f>'%表@グラフ'!$I$59:$T$59</c:f>
              <c:strCache>
                <c:ptCount val="12"/>
                <c:pt idx="0">
                  <c:v>県市町の公共施設</c:v>
                </c:pt>
                <c:pt idx="1">
                  <c:v>民間インドア施設（フィットネスクラブ、ジム等）</c:v>
                </c:pt>
                <c:pt idx="2">
                  <c:v>民間アウトドア施設（スキー場、ゴルフ場等）</c:v>
                </c:pt>
                <c:pt idx="3">
                  <c:v>自治会の施設</c:v>
                </c:pt>
                <c:pt idx="4">
                  <c:v>小・中・高等学校の施設</c:v>
                </c:pt>
                <c:pt idx="5">
                  <c:v>企業の施設</c:v>
                </c:pt>
                <c:pt idx="6">
                  <c:v>大学の施設</c:v>
                </c:pt>
                <c:pt idx="7">
                  <c:v>自宅内</c:v>
                </c:pt>
                <c:pt idx="8">
                  <c:v>自宅の周辺（公園、道路など）</c:v>
                </c:pt>
                <c:pt idx="9">
                  <c:v>職場</c:v>
                </c:pt>
                <c:pt idx="10">
                  <c:v>山岳、森林、海、湖、川　等の自然環境</c:v>
                </c:pt>
                <c:pt idx="11">
                  <c:v>その他　具体的に</c:v>
                </c:pt>
              </c:strCache>
            </c:strRef>
          </c:cat>
          <c:val>
            <c:numRef>
              <c:f>'%表@グラフ'!$I$68:$T$68</c:f>
              <c:numCache>
                <c:formatCode>0.0</c:formatCode>
                <c:ptCount val="12"/>
                <c:pt idx="0">
                  <c:v>12.903225806451614</c:v>
                </c:pt>
                <c:pt idx="1">
                  <c:v>9.67741935483871</c:v>
                </c:pt>
                <c:pt idx="2">
                  <c:v>9.67741935483871</c:v>
                </c:pt>
                <c:pt idx="3">
                  <c:v>6.4516129032258069</c:v>
                </c:pt>
                <c:pt idx="4">
                  <c:v>0</c:v>
                </c:pt>
                <c:pt idx="5">
                  <c:v>3.2258064516129035</c:v>
                </c:pt>
                <c:pt idx="6">
                  <c:v>0</c:v>
                </c:pt>
                <c:pt idx="7">
                  <c:v>32.258064516129032</c:v>
                </c:pt>
                <c:pt idx="8">
                  <c:v>54.838709677419359</c:v>
                </c:pt>
                <c:pt idx="9">
                  <c:v>6.4516129032258069</c:v>
                </c:pt>
                <c:pt idx="10">
                  <c:v>6.4516129032258069</c:v>
                </c:pt>
                <c:pt idx="11">
                  <c:v>3.2258064516129035</c:v>
                </c:pt>
              </c:numCache>
            </c:numRef>
          </c:val>
          <c:extLst>
            <c:ext xmlns:c16="http://schemas.microsoft.com/office/drawing/2014/chart" uri="{C3380CC4-5D6E-409C-BE32-E72D297353CC}">
              <c16:uniqueId val="{00000007-B244-490B-A855-E38CDB10F5AD}"/>
            </c:ext>
          </c:extLst>
        </c:ser>
        <c:dLbls>
          <c:showLegendKey val="0"/>
          <c:showVal val="0"/>
          <c:showCatName val="0"/>
          <c:showSerName val="0"/>
          <c:showPercent val="0"/>
          <c:showBubbleSize val="0"/>
        </c:dLbls>
        <c:gapWidth val="150"/>
        <c:axId val="363689584"/>
        <c:axId val="1"/>
      </c:barChart>
      <c:catAx>
        <c:axId val="36368958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1"/>
        <c:crosses val="autoZero"/>
        <c:auto val="1"/>
        <c:lblAlgn val="ctr"/>
        <c:lblOffset val="100"/>
        <c:noMultiLvlLbl val="1"/>
      </c:catAx>
      <c:valAx>
        <c:axId val="1"/>
        <c:scaling>
          <c:orientation val="minMax"/>
          <c:max val="100"/>
          <c:min val="0"/>
        </c:scaling>
        <c:delete val="0"/>
        <c:axPos val="l"/>
        <c:majorGridlines>
          <c:spPr>
            <a:ln w="3175" cap="flat" cmpd="sng" algn="ctr">
              <a:solidFill>
                <a:srgbClr val="D3D3D3"/>
              </a:solidFill>
              <a:prstDash val="solid"/>
              <a:round/>
            </a:ln>
            <a:effectLst/>
          </c:spPr>
        </c:majorGridlines>
        <c:numFmt formatCode="0&quot;%&quot;"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363689584"/>
        <c:crossesAt val="1"/>
        <c:crossBetween val="between"/>
        <c:majorUnit val="20"/>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800" b="0" i="0" u="none" strike="noStrike" kern="1200" baseline="0">
                <a:solidFill>
                  <a:schemeClr val="tx1"/>
                </a:solidFill>
                <a:latin typeface="+mn-ea"/>
                <a:ea typeface="+mn-ea"/>
                <a:cs typeface="+mn-cs"/>
              </a:defRPr>
            </a:pPr>
            <a:endParaRPr lang="ja-JP"/>
          </a:p>
        </c:txPr>
      </c:dTable>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mn-ea"/>
          <a:ea typeface="+mn-ea"/>
        </a:defRPr>
      </a:pPr>
      <a:endParaRPr lang="ja-JP"/>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519715423315711"/>
          <c:y val="3.9298063860413721E-2"/>
          <c:w val="0.382515451277328"/>
          <c:h val="0.9431632023392913"/>
        </c:manualLayout>
      </c:layout>
      <c:barChart>
        <c:barDir val="bar"/>
        <c:grouping val="clustered"/>
        <c:varyColors val="0"/>
        <c:ser>
          <c:idx val="0"/>
          <c:order val="0"/>
          <c:spPr>
            <a:solidFill>
              <a:schemeClr val="accent1"/>
            </a:solidFill>
            <a:ln>
              <a:noFill/>
            </a:ln>
            <a:effectLst/>
          </c:spPr>
          <c:invertIfNegative val="0"/>
          <c:dLbls>
            <c:dLbl>
              <c:idx val="0"/>
              <c:layout>
                <c:manualLayout>
                  <c:x val="6.6212415349255612E-3"/>
                  <c:y val="2.51526901340632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3B-4627-848D-3E33343821AB}"/>
                </c:ext>
              </c:extLst>
            </c:dLbl>
            <c:numFmt formatCode="0.0&quot;%&quot;" sourceLinked="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'N%表(実数+%表)@グラフ'!$B$361:$B$372</c:f>
              <c:strCache>
                <c:ptCount val="12"/>
                <c:pt idx="0">
                  <c:v>職場のクラブや同好会に所属して</c:v>
                </c:pt>
                <c:pt idx="1">
                  <c:v>学校のクラブや同好会に所属して</c:v>
                </c:pt>
                <c:pt idx="2">
                  <c:v>地域のクラブや同好会（総合型地域スポーツクラブを含む）に所属して</c:v>
                </c:pt>
                <c:pt idx="3">
                  <c:v>公共施設で行われているスポーツや体力づくりの教室で</c:v>
                </c:pt>
                <c:pt idx="4">
                  <c:v>フィットネスクラブ等の民間の会員制クラブで</c:v>
                </c:pt>
                <c:pt idx="5">
                  <c:v>個人で自由に</c:v>
                </c:pt>
                <c:pt idx="6">
                  <c:v>地域の友人と自由に</c:v>
                </c:pt>
                <c:pt idx="7">
                  <c:v>職場の友人と自由に</c:v>
                </c:pt>
                <c:pt idx="8">
                  <c:v>地域のイベントで</c:v>
                </c:pt>
                <c:pt idx="9">
                  <c:v>職場のイベントで</c:v>
                </c:pt>
                <c:pt idx="10">
                  <c:v>家族と</c:v>
                </c:pt>
                <c:pt idx="11">
                  <c:v>その他　具体的に</c:v>
                </c:pt>
              </c:strCache>
            </c:strRef>
          </c:cat>
          <c:val>
            <c:numRef>
              <c:f>'N%表(実数+%表)@グラフ'!$D$361:$D$372</c:f>
              <c:numCache>
                <c:formatCode>0.0</c:formatCode>
                <c:ptCount val="12"/>
                <c:pt idx="0">
                  <c:v>2.88</c:v>
                </c:pt>
                <c:pt idx="1">
                  <c:v>1.84</c:v>
                </c:pt>
                <c:pt idx="2">
                  <c:v>6.56</c:v>
                </c:pt>
                <c:pt idx="3">
                  <c:v>3.76</c:v>
                </c:pt>
                <c:pt idx="4">
                  <c:v>7.76</c:v>
                </c:pt>
                <c:pt idx="5">
                  <c:v>75.44</c:v>
                </c:pt>
                <c:pt idx="6">
                  <c:v>6.08</c:v>
                </c:pt>
                <c:pt idx="7">
                  <c:v>2.4</c:v>
                </c:pt>
                <c:pt idx="8">
                  <c:v>1.76</c:v>
                </c:pt>
                <c:pt idx="9">
                  <c:v>1.1200000000000001</c:v>
                </c:pt>
                <c:pt idx="10">
                  <c:v>15.2</c:v>
                </c:pt>
                <c:pt idx="11">
                  <c:v>0.96</c:v>
                </c:pt>
              </c:numCache>
            </c:numRef>
          </c:val>
          <c:extLst>
            <c:ext xmlns:c16="http://schemas.microsoft.com/office/drawing/2014/chart" uri="{C3380CC4-5D6E-409C-BE32-E72D297353CC}">
              <c16:uniqueId val="{00000000-ED3B-4627-848D-3E33343821AB}"/>
            </c:ext>
          </c:extLst>
        </c:ser>
        <c:dLbls>
          <c:showLegendKey val="0"/>
          <c:showVal val="1"/>
          <c:showCatName val="0"/>
          <c:showSerName val="0"/>
          <c:showPercent val="0"/>
          <c:showBubbleSize val="0"/>
        </c:dLbls>
        <c:gapWidth val="150"/>
        <c:overlap val="-25"/>
        <c:axId val="366488872"/>
        <c:axId val="1"/>
      </c:barChart>
      <c:catAx>
        <c:axId val="366488872"/>
        <c:scaling>
          <c:orientation val="maxMin"/>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ＭＳ ゴシック"/>
                <a:ea typeface="+mn-ea"/>
                <a:cs typeface="+mn-cs"/>
              </a:defRPr>
            </a:pPr>
            <a:endParaRPr lang="ja-JP"/>
          </a:p>
        </c:txPr>
        <c:crossAx val="1"/>
        <c:crosses val="autoZero"/>
        <c:auto val="1"/>
        <c:lblAlgn val="ctr"/>
        <c:lblOffset val="100"/>
        <c:tickLblSkip val="1"/>
        <c:noMultiLvlLbl val="1"/>
      </c:catAx>
      <c:valAx>
        <c:axId val="1"/>
        <c:scaling>
          <c:orientation val="minMax"/>
          <c:min val="0"/>
        </c:scaling>
        <c:delete val="0"/>
        <c:axPos val="t"/>
        <c:majorGridlines>
          <c:spPr>
            <a:ln w="3175" cap="flat" cmpd="sng" algn="ctr">
              <a:solidFill>
                <a:srgbClr val="D3D3D3"/>
              </a:solidFill>
              <a:prstDash val="solid"/>
              <a:round/>
            </a:ln>
            <a:effectLst/>
          </c:spPr>
        </c:majorGridlines>
        <c:numFmt formatCode="0&quot;%&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ＭＳ ゴシック"/>
              </a:defRPr>
            </a:pPr>
            <a:endParaRPr lang="ja-JP"/>
          </a:p>
        </c:txPr>
        <c:crossAx val="366488872"/>
        <c:crossesAt val="1"/>
        <c:crossBetween val="between"/>
        <c:majorUnit val="10"/>
      </c:valAx>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ＭＳ ゴシック"/>
        </a:defRPr>
      </a:pPr>
      <a:endParaRPr lang="ja-JP"/>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34286591357728"/>
          <c:y val="2.0014417690147692E-2"/>
          <c:w val="0.78500079917416743"/>
          <c:h val="0.34695267437086497"/>
        </c:manualLayout>
      </c:layout>
      <c:barChart>
        <c:barDir val="col"/>
        <c:grouping val="clustered"/>
        <c:varyColors val="0"/>
        <c:ser>
          <c:idx val="0"/>
          <c:order val="0"/>
          <c:tx>
            <c:strRef>
              <c:f>'%表@グラフ'!$B$209</c:f>
              <c:strCache>
                <c:ptCount val="1"/>
                <c:pt idx="0">
                  <c:v>全体(n=1250)</c:v>
                </c:pt>
              </c:strCache>
            </c:strRef>
          </c:tx>
          <c:spPr>
            <a:solidFill>
              <a:schemeClr val="accent1"/>
            </a:solidFill>
            <a:ln>
              <a:noFill/>
            </a:ln>
            <a:effectLst/>
          </c:spPr>
          <c:invertIfNegative val="0"/>
          <c:cat>
            <c:strRef>
              <c:f>'%表@グラフ'!$I$207:$T$207</c:f>
              <c:strCache>
                <c:ptCount val="12"/>
                <c:pt idx="0">
                  <c:v>職場のクラブや同好会に所属して</c:v>
                </c:pt>
                <c:pt idx="1">
                  <c:v>学校のクラブや同好会に所属して</c:v>
                </c:pt>
                <c:pt idx="2">
                  <c:v>地域のクラブや同好会（総合型地域スポーツクラブを含む）に所属して</c:v>
                </c:pt>
                <c:pt idx="3">
                  <c:v>公共施設で行われているスポーツや体力づくりの教室で</c:v>
                </c:pt>
                <c:pt idx="4">
                  <c:v>フィットネスクラブ等の民間の会員制クラブで</c:v>
                </c:pt>
                <c:pt idx="5">
                  <c:v>個人で自由に</c:v>
                </c:pt>
                <c:pt idx="6">
                  <c:v>地域の友人と自由に</c:v>
                </c:pt>
                <c:pt idx="7">
                  <c:v>職場の友人と自由に</c:v>
                </c:pt>
                <c:pt idx="8">
                  <c:v>地域のイベントで</c:v>
                </c:pt>
                <c:pt idx="9">
                  <c:v>職場のイベントで</c:v>
                </c:pt>
                <c:pt idx="10">
                  <c:v>家族と</c:v>
                </c:pt>
                <c:pt idx="11">
                  <c:v>その他　具体的に</c:v>
                </c:pt>
              </c:strCache>
            </c:strRef>
          </c:cat>
          <c:val>
            <c:numRef>
              <c:f>'%表@グラフ'!$I$209:$T$209</c:f>
              <c:numCache>
                <c:formatCode>0.0</c:formatCode>
                <c:ptCount val="12"/>
                <c:pt idx="0">
                  <c:v>2.88</c:v>
                </c:pt>
                <c:pt idx="1">
                  <c:v>1.84</c:v>
                </c:pt>
                <c:pt idx="2">
                  <c:v>6.56</c:v>
                </c:pt>
                <c:pt idx="3">
                  <c:v>3.76</c:v>
                </c:pt>
                <c:pt idx="4">
                  <c:v>7.76</c:v>
                </c:pt>
                <c:pt idx="5">
                  <c:v>75.44</c:v>
                </c:pt>
                <c:pt idx="6">
                  <c:v>6.08</c:v>
                </c:pt>
                <c:pt idx="7">
                  <c:v>2.4</c:v>
                </c:pt>
                <c:pt idx="8">
                  <c:v>1.76</c:v>
                </c:pt>
                <c:pt idx="9">
                  <c:v>1.1200000000000001</c:v>
                </c:pt>
                <c:pt idx="10">
                  <c:v>15.2</c:v>
                </c:pt>
                <c:pt idx="11">
                  <c:v>0.96</c:v>
                </c:pt>
              </c:numCache>
            </c:numRef>
          </c:val>
          <c:extLst>
            <c:ext xmlns:c16="http://schemas.microsoft.com/office/drawing/2014/chart" uri="{C3380CC4-5D6E-409C-BE32-E72D297353CC}">
              <c16:uniqueId val="{00000000-B244-490B-A855-E38CDB10F5AD}"/>
            </c:ext>
          </c:extLst>
        </c:ser>
        <c:ser>
          <c:idx val="1"/>
          <c:order val="1"/>
          <c:tx>
            <c:strRef>
              <c:f>'%表@グラフ'!$B$210</c:f>
              <c:strCache>
                <c:ptCount val="1"/>
                <c:pt idx="0">
                  <c:v>男性(n=611)</c:v>
                </c:pt>
              </c:strCache>
            </c:strRef>
          </c:tx>
          <c:spPr>
            <a:solidFill>
              <a:schemeClr val="accent2"/>
            </a:solidFill>
            <a:ln>
              <a:noFill/>
            </a:ln>
            <a:effectLst/>
          </c:spPr>
          <c:invertIfNegative val="0"/>
          <c:cat>
            <c:strRef>
              <c:f>'%表@グラフ'!$I$207:$T$207</c:f>
              <c:strCache>
                <c:ptCount val="12"/>
                <c:pt idx="0">
                  <c:v>職場のクラブや同好会に所属して</c:v>
                </c:pt>
                <c:pt idx="1">
                  <c:v>学校のクラブや同好会に所属して</c:v>
                </c:pt>
                <c:pt idx="2">
                  <c:v>地域のクラブや同好会（総合型地域スポーツクラブを含む）に所属して</c:v>
                </c:pt>
                <c:pt idx="3">
                  <c:v>公共施設で行われているスポーツや体力づくりの教室で</c:v>
                </c:pt>
                <c:pt idx="4">
                  <c:v>フィットネスクラブ等の民間の会員制クラブで</c:v>
                </c:pt>
                <c:pt idx="5">
                  <c:v>個人で自由に</c:v>
                </c:pt>
                <c:pt idx="6">
                  <c:v>地域の友人と自由に</c:v>
                </c:pt>
                <c:pt idx="7">
                  <c:v>職場の友人と自由に</c:v>
                </c:pt>
                <c:pt idx="8">
                  <c:v>地域のイベントで</c:v>
                </c:pt>
                <c:pt idx="9">
                  <c:v>職場のイベントで</c:v>
                </c:pt>
                <c:pt idx="10">
                  <c:v>家族と</c:v>
                </c:pt>
                <c:pt idx="11">
                  <c:v>その他　具体的に</c:v>
                </c:pt>
              </c:strCache>
            </c:strRef>
          </c:cat>
          <c:val>
            <c:numRef>
              <c:f>'%表@グラフ'!$I$210:$T$210</c:f>
              <c:numCache>
                <c:formatCode>0.0</c:formatCode>
                <c:ptCount val="12"/>
                <c:pt idx="0">
                  <c:v>4.5826513911620301</c:v>
                </c:pt>
                <c:pt idx="1">
                  <c:v>1.6366612111292962</c:v>
                </c:pt>
                <c:pt idx="2">
                  <c:v>7.3649754500818334</c:v>
                </c:pt>
                <c:pt idx="3">
                  <c:v>2.1276595744680851</c:v>
                </c:pt>
                <c:pt idx="4">
                  <c:v>5.2373158756137483</c:v>
                </c:pt>
                <c:pt idx="5">
                  <c:v>80.523731587561372</c:v>
                </c:pt>
                <c:pt idx="6">
                  <c:v>7.528641571194763</c:v>
                </c:pt>
                <c:pt idx="7">
                  <c:v>3.4369885433715224</c:v>
                </c:pt>
                <c:pt idx="8">
                  <c:v>2.1276595744680851</c:v>
                </c:pt>
                <c:pt idx="9">
                  <c:v>1.4729950900163666</c:v>
                </c:pt>
                <c:pt idx="10">
                  <c:v>9.4926350245499176</c:v>
                </c:pt>
                <c:pt idx="11">
                  <c:v>0.98199672667757776</c:v>
                </c:pt>
              </c:numCache>
            </c:numRef>
          </c:val>
          <c:extLst>
            <c:ext xmlns:c16="http://schemas.microsoft.com/office/drawing/2014/chart" uri="{C3380CC4-5D6E-409C-BE32-E72D297353CC}">
              <c16:uniqueId val="{00000001-B244-490B-A855-E38CDB10F5AD}"/>
            </c:ext>
          </c:extLst>
        </c:ser>
        <c:ser>
          <c:idx val="2"/>
          <c:order val="2"/>
          <c:tx>
            <c:strRef>
              <c:f>'%表@グラフ'!$B$211</c:f>
              <c:strCache>
                <c:ptCount val="1"/>
                <c:pt idx="0">
                  <c:v>女性(n=618)</c:v>
                </c:pt>
              </c:strCache>
            </c:strRef>
          </c:tx>
          <c:spPr>
            <a:solidFill>
              <a:schemeClr val="accent3"/>
            </a:solidFill>
            <a:ln>
              <a:noFill/>
            </a:ln>
            <a:effectLst/>
          </c:spPr>
          <c:invertIfNegative val="0"/>
          <c:cat>
            <c:strRef>
              <c:f>'%表@グラフ'!$I$207:$T$207</c:f>
              <c:strCache>
                <c:ptCount val="12"/>
                <c:pt idx="0">
                  <c:v>職場のクラブや同好会に所属して</c:v>
                </c:pt>
                <c:pt idx="1">
                  <c:v>学校のクラブや同好会に所属して</c:v>
                </c:pt>
                <c:pt idx="2">
                  <c:v>地域のクラブや同好会（総合型地域スポーツクラブを含む）に所属して</c:v>
                </c:pt>
                <c:pt idx="3">
                  <c:v>公共施設で行われているスポーツや体力づくりの教室で</c:v>
                </c:pt>
                <c:pt idx="4">
                  <c:v>フィットネスクラブ等の民間の会員制クラブで</c:v>
                </c:pt>
                <c:pt idx="5">
                  <c:v>個人で自由に</c:v>
                </c:pt>
                <c:pt idx="6">
                  <c:v>地域の友人と自由に</c:v>
                </c:pt>
                <c:pt idx="7">
                  <c:v>職場の友人と自由に</c:v>
                </c:pt>
                <c:pt idx="8">
                  <c:v>地域のイベントで</c:v>
                </c:pt>
                <c:pt idx="9">
                  <c:v>職場のイベントで</c:v>
                </c:pt>
                <c:pt idx="10">
                  <c:v>家族と</c:v>
                </c:pt>
                <c:pt idx="11">
                  <c:v>その他　具体的に</c:v>
                </c:pt>
              </c:strCache>
            </c:strRef>
          </c:cat>
          <c:val>
            <c:numRef>
              <c:f>'%表@グラフ'!$I$211:$T$211</c:f>
              <c:numCache>
                <c:formatCode>0.0</c:formatCode>
                <c:ptCount val="12"/>
                <c:pt idx="0">
                  <c:v>1.2944983818770226</c:v>
                </c:pt>
                <c:pt idx="1">
                  <c:v>2.1035598705501619</c:v>
                </c:pt>
                <c:pt idx="2">
                  <c:v>5.8252427184466029</c:v>
                </c:pt>
                <c:pt idx="3">
                  <c:v>5.3398058252427187</c:v>
                </c:pt>
                <c:pt idx="4">
                  <c:v>10.355987055016183</c:v>
                </c:pt>
                <c:pt idx="5">
                  <c:v>70.711974110032358</c:v>
                </c:pt>
                <c:pt idx="6">
                  <c:v>4.8543689320388346</c:v>
                </c:pt>
                <c:pt idx="7">
                  <c:v>1.4563106796116505</c:v>
                </c:pt>
                <c:pt idx="8">
                  <c:v>1.2944983818770226</c:v>
                </c:pt>
                <c:pt idx="9">
                  <c:v>0.80906148867313921</c:v>
                </c:pt>
                <c:pt idx="10">
                  <c:v>20.550161812297734</c:v>
                </c:pt>
                <c:pt idx="11">
                  <c:v>0.97087378640776711</c:v>
                </c:pt>
              </c:numCache>
            </c:numRef>
          </c:val>
          <c:extLst>
            <c:ext xmlns:c16="http://schemas.microsoft.com/office/drawing/2014/chart" uri="{C3380CC4-5D6E-409C-BE32-E72D297353CC}">
              <c16:uniqueId val="{00000002-B244-490B-A855-E38CDB10F5AD}"/>
            </c:ext>
          </c:extLst>
        </c:ser>
        <c:ser>
          <c:idx val="3"/>
          <c:order val="3"/>
          <c:tx>
            <c:strRef>
              <c:f>'%表@グラフ'!$B$212</c:f>
              <c:strCache>
                <c:ptCount val="1"/>
                <c:pt idx="0">
                  <c:v>回答しない(n=21)</c:v>
                </c:pt>
              </c:strCache>
            </c:strRef>
          </c:tx>
          <c:spPr>
            <a:solidFill>
              <a:schemeClr val="accent4"/>
            </a:solidFill>
            <a:ln>
              <a:noFill/>
            </a:ln>
            <a:effectLst/>
          </c:spPr>
          <c:invertIfNegative val="0"/>
          <c:cat>
            <c:strRef>
              <c:f>'%表@グラフ'!$I$207:$T$207</c:f>
              <c:strCache>
                <c:ptCount val="12"/>
                <c:pt idx="0">
                  <c:v>職場のクラブや同好会に所属して</c:v>
                </c:pt>
                <c:pt idx="1">
                  <c:v>学校のクラブや同好会に所属して</c:v>
                </c:pt>
                <c:pt idx="2">
                  <c:v>地域のクラブや同好会（総合型地域スポーツクラブを含む）に所属して</c:v>
                </c:pt>
                <c:pt idx="3">
                  <c:v>公共施設で行われているスポーツや体力づくりの教室で</c:v>
                </c:pt>
                <c:pt idx="4">
                  <c:v>フィットネスクラブ等の民間の会員制クラブで</c:v>
                </c:pt>
                <c:pt idx="5">
                  <c:v>個人で自由に</c:v>
                </c:pt>
                <c:pt idx="6">
                  <c:v>地域の友人と自由に</c:v>
                </c:pt>
                <c:pt idx="7">
                  <c:v>職場の友人と自由に</c:v>
                </c:pt>
                <c:pt idx="8">
                  <c:v>地域のイベントで</c:v>
                </c:pt>
                <c:pt idx="9">
                  <c:v>職場のイベントで</c:v>
                </c:pt>
                <c:pt idx="10">
                  <c:v>家族と</c:v>
                </c:pt>
                <c:pt idx="11">
                  <c:v>その他　具体的に</c:v>
                </c:pt>
              </c:strCache>
            </c:strRef>
          </c:cat>
          <c:val>
            <c:numRef>
              <c:f>'%表@グラフ'!$I$212:$T$212</c:f>
              <c:numCache>
                <c:formatCode>0.0</c:formatCode>
                <c:ptCount val="12"/>
                <c:pt idx="0">
                  <c:v>0</c:v>
                </c:pt>
                <c:pt idx="1">
                  <c:v>0</c:v>
                </c:pt>
                <c:pt idx="2">
                  <c:v>4.7619047619047619</c:v>
                </c:pt>
                <c:pt idx="3">
                  <c:v>4.7619047619047619</c:v>
                </c:pt>
                <c:pt idx="4">
                  <c:v>4.7619047619047619</c:v>
                </c:pt>
                <c:pt idx="5">
                  <c:v>66.666666666666671</c:v>
                </c:pt>
                <c:pt idx="6">
                  <c:v>0</c:v>
                </c:pt>
                <c:pt idx="7">
                  <c:v>0</c:v>
                </c:pt>
                <c:pt idx="8">
                  <c:v>4.7619047619047619</c:v>
                </c:pt>
                <c:pt idx="9">
                  <c:v>0</c:v>
                </c:pt>
                <c:pt idx="10">
                  <c:v>23.80952380952381</c:v>
                </c:pt>
                <c:pt idx="11">
                  <c:v>0</c:v>
                </c:pt>
              </c:numCache>
            </c:numRef>
          </c:val>
          <c:extLst>
            <c:ext xmlns:c16="http://schemas.microsoft.com/office/drawing/2014/chart" uri="{C3380CC4-5D6E-409C-BE32-E72D297353CC}">
              <c16:uniqueId val="{00000003-B244-490B-A855-E38CDB10F5AD}"/>
            </c:ext>
          </c:extLst>
        </c:ser>
        <c:ser>
          <c:idx val="4"/>
          <c:order val="4"/>
          <c:tx>
            <c:strRef>
              <c:f>'%表@グラフ'!$B$213</c:f>
              <c:strCache>
                <c:ptCount val="1"/>
                <c:pt idx="0">
                  <c:v>18歳 - 20代(n=161)</c:v>
                </c:pt>
              </c:strCache>
            </c:strRef>
          </c:tx>
          <c:spPr>
            <a:solidFill>
              <a:schemeClr val="accent5"/>
            </a:solidFill>
            <a:ln>
              <a:noFill/>
            </a:ln>
            <a:effectLst/>
          </c:spPr>
          <c:invertIfNegative val="0"/>
          <c:cat>
            <c:strRef>
              <c:f>'%表@グラフ'!$I$207:$T$207</c:f>
              <c:strCache>
                <c:ptCount val="12"/>
                <c:pt idx="0">
                  <c:v>職場のクラブや同好会に所属して</c:v>
                </c:pt>
                <c:pt idx="1">
                  <c:v>学校のクラブや同好会に所属して</c:v>
                </c:pt>
                <c:pt idx="2">
                  <c:v>地域のクラブや同好会（総合型地域スポーツクラブを含む）に所属して</c:v>
                </c:pt>
                <c:pt idx="3">
                  <c:v>公共施設で行われているスポーツや体力づくりの教室で</c:v>
                </c:pt>
                <c:pt idx="4">
                  <c:v>フィットネスクラブ等の民間の会員制クラブで</c:v>
                </c:pt>
                <c:pt idx="5">
                  <c:v>個人で自由に</c:v>
                </c:pt>
                <c:pt idx="6">
                  <c:v>地域の友人と自由に</c:v>
                </c:pt>
                <c:pt idx="7">
                  <c:v>職場の友人と自由に</c:v>
                </c:pt>
                <c:pt idx="8">
                  <c:v>地域のイベントで</c:v>
                </c:pt>
                <c:pt idx="9">
                  <c:v>職場のイベントで</c:v>
                </c:pt>
                <c:pt idx="10">
                  <c:v>家族と</c:v>
                </c:pt>
                <c:pt idx="11">
                  <c:v>その他　具体的に</c:v>
                </c:pt>
              </c:strCache>
            </c:strRef>
          </c:cat>
          <c:val>
            <c:numRef>
              <c:f>'%表@グラフ'!$I$213:$T$213</c:f>
              <c:numCache>
                <c:formatCode>0.0</c:formatCode>
                <c:ptCount val="12"/>
                <c:pt idx="0">
                  <c:v>6.8322981366459627</c:v>
                </c:pt>
                <c:pt idx="1">
                  <c:v>12.422360248447205</c:v>
                </c:pt>
                <c:pt idx="2">
                  <c:v>9.937888198757765</c:v>
                </c:pt>
                <c:pt idx="3">
                  <c:v>5.5900621118012426</c:v>
                </c:pt>
                <c:pt idx="4">
                  <c:v>11.180124223602483</c:v>
                </c:pt>
                <c:pt idx="5">
                  <c:v>67.701863354037272</c:v>
                </c:pt>
                <c:pt idx="6">
                  <c:v>4.3478260869565215</c:v>
                </c:pt>
                <c:pt idx="7">
                  <c:v>2.4844720496894412</c:v>
                </c:pt>
                <c:pt idx="8">
                  <c:v>0.62111801242236031</c:v>
                </c:pt>
                <c:pt idx="9">
                  <c:v>0.62111801242236031</c:v>
                </c:pt>
                <c:pt idx="10">
                  <c:v>10.559006211180124</c:v>
                </c:pt>
                <c:pt idx="11">
                  <c:v>0.62111801242236031</c:v>
                </c:pt>
              </c:numCache>
            </c:numRef>
          </c:val>
          <c:extLst>
            <c:ext xmlns:c16="http://schemas.microsoft.com/office/drawing/2014/chart" uri="{C3380CC4-5D6E-409C-BE32-E72D297353CC}">
              <c16:uniqueId val="{00000004-B244-490B-A855-E38CDB10F5AD}"/>
            </c:ext>
          </c:extLst>
        </c:ser>
        <c:ser>
          <c:idx val="5"/>
          <c:order val="5"/>
          <c:tx>
            <c:strRef>
              <c:f>'%表@グラフ'!$B$214</c:f>
              <c:strCache>
                <c:ptCount val="1"/>
                <c:pt idx="0">
                  <c:v>30代(n=206)</c:v>
                </c:pt>
              </c:strCache>
            </c:strRef>
          </c:tx>
          <c:spPr>
            <a:solidFill>
              <a:schemeClr val="accent6"/>
            </a:solidFill>
            <a:ln>
              <a:noFill/>
            </a:ln>
            <a:effectLst/>
          </c:spPr>
          <c:invertIfNegative val="0"/>
          <c:cat>
            <c:strRef>
              <c:f>'%表@グラフ'!$I$207:$T$207</c:f>
              <c:strCache>
                <c:ptCount val="12"/>
                <c:pt idx="0">
                  <c:v>職場のクラブや同好会に所属して</c:v>
                </c:pt>
                <c:pt idx="1">
                  <c:v>学校のクラブや同好会に所属して</c:v>
                </c:pt>
                <c:pt idx="2">
                  <c:v>地域のクラブや同好会（総合型地域スポーツクラブを含む）に所属して</c:v>
                </c:pt>
                <c:pt idx="3">
                  <c:v>公共施設で行われているスポーツや体力づくりの教室で</c:v>
                </c:pt>
                <c:pt idx="4">
                  <c:v>フィットネスクラブ等の民間の会員制クラブで</c:v>
                </c:pt>
                <c:pt idx="5">
                  <c:v>個人で自由に</c:v>
                </c:pt>
                <c:pt idx="6">
                  <c:v>地域の友人と自由に</c:v>
                </c:pt>
                <c:pt idx="7">
                  <c:v>職場の友人と自由に</c:v>
                </c:pt>
                <c:pt idx="8">
                  <c:v>地域のイベントで</c:v>
                </c:pt>
                <c:pt idx="9">
                  <c:v>職場のイベントで</c:v>
                </c:pt>
                <c:pt idx="10">
                  <c:v>家族と</c:v>
                </c:pt>
                <c:pt idx="11">
                  <c:v>その他　具体的に</c:v>
                </c:pt>
              </c:strCache>
            </c:strRef>
          </c:cat>
          <c:val>
            <c:numRef>
              <c:f>'%表@グラフ'!$I$214:$T$214</c:f>
              <c:numCache>
                <c:formatCode>0.0</c:formatCode>
                <c:ptCount val="12"/>
                <c:pt idx="0">
                  <c:v>1.4563106796116505</c:v>
                </c:pt>
                <c:pt idx="1">
                  <c:v>0.48543689320388356</c:v>
                </c:pt>
                <c:pt idx="2">
                  <c:v>3.3980582524271847</c:v>
                </c:pt>
                <c:pt idx="3">
                  <c:v>1.4563106796116505</c:v>
                </c:pt>
                <c:pt idx="4">
                  <c:v>5.3398058252427187</c:v>
                </c:pt>
                <c:pt idx="5">
                  <c:v>77.669902912621367</c:v>
                </c:pt>
                <c:pt idx="6">
                  <c:v>5.8252427184466029</c:v>
                </c:pt>
                <c:pt idx="7">
                  <c:v>2.4271844660194173</c:v>
                </c:pt>
                <c:pt idx="8">
                  <c:v>2.4271844660194173</c:v>
                </c:pt>
                <c:pt idx="9">
                  <c:v>2.4271844660194173</c:v>
                </c:pt>
                <c:pt idx="10">
                  <c:v>21.844660194174757</c:v>
                </c:pt>
                <c:pt idx="11">
                  <c:v>0</c:v>
                </c:pt>
              </c:numCache>
            </c:numRef>
          </c:val>
          <c:extLst>
            <c:ext xmlns:c16="http://schemas.microsoft.com/office/drawing/2014/chart" uri="{C3380CC4-5D6E-409C-BE32-E72D297353CC}">
              <c16:uniqueId val="{00000005-B244-490B-A855-E38CDB10F5AD}"/>
            </c:ext>
          </c:extLst>
        </c:ser>
        <c:ser>
          <c:idx val="6"/>
          <c:order val="6"/>
          <c:tx>
            <c:strRef>
              <c:f>'%表@グラフ'!$B$215</c:f>
              <c:strCache>
                <c:ptCount val="1"/>
                <c:pt idx="0">
                  <c:v>40代(n=204)</c:v>
                </c:pt>
              </c:strCache>
            </c:strRef>
          </c:tx>
          <c:spPr>
            <a:solidFill>
              <a:schemeClr val="accent1">
                <a:lumMod val="60000"/>
              </a:schemeClr>
            </a:solidFill>
            <a:ln>
              <a:noFill/>
            </a:ln>
            <a:effectLst/>
          </c:spPr>
          <c:invertIfNegative val="0"/>
          <c:cat>
            <c:strRef>
              <c:f>'%表@グラフ'!$I$207:$T$207</c:f>
              <c:strCache>
                <c:ptCount val="12"/>
                <c:pt idx="0">
                  <c:v>職場のクラブや同好会に所属して</c:v>
                </c:pt>
                <c:pt idx="1">
                  <c:v>学校のクラブや同好会に所属して</c:v>
                </c:pt>
                <c:pt idx="2">
                  <c:v>地域のクラブや同好会（総合型地域スポーツクラブを含む）に所属して</c:v>
                </c:pt>
                <c:pt idx="3">
                  <c:v>公共施設で行われているスポーツや体力づくりの教室で</c:v>
                </c:pt>
                <c:pt idx="4">
                  <c:v>フィットネスクラブ等の民間の会員制クラブで</c:v>
                </c:pt>
                <c:pt idx="5">
                  <c:v>個人で自由に</c:v>
                </c:pt>
                <c:pt idx="6">
                  <c:v>地域の友人と自由に</c:v>
                </c:pt>
                <c:pt idx="7">
                  <c:v>職場の友人と自由に</c:v>
                </c:pt>
                <c:pt idx="8">
                  <c:v>地域のイベントで</c:v>
                </c:pt>
                <c:pt idx="9">
                  <c:v>職場のイベントで</c:v>
                </c:pt>
                <c:pt idx="10">
                  <c:v>家族と</c:v>
                </c:pt>
                <c:pt idx="11">
                  <c:v>その他　具体的に</c:v>
                </c:pt>
              </c:strCache>
            </c:strRef>
          </c:cat>
          <c:val>
            <c:numRef>
              <c:f>'%表@グラフ'!$I$215:$T$215</c:f>
              <c:numCache>
                <c:formatCode>0.0</c:formatCode>
                <c:ptCount val="12"/>
                <c:pt idx="0">
                  <c:v>3.4313725490196081</c:v>
                </c:pt>
                <c:pt idx="1">
                  <c:v>0.98039215686274506</c:v>
                </c:pt>
                <c:pt idx="2">
                  <c:v>3.9215686274509802</c:v>
                </c:pt>
                <c:pt idx="3">
                  <c:v>1.9607843137254901</c:v>
                </c:pt>
                <c:pt idx="4">
                  <c:v>3.4313725490196081</c:v>
                </c:pt>
                <c:pt idx="5">
                  <c:v>82.35294117647058</c:v>
                </c:pt>
                <c:pt idx="6">
                  <c:v>1.4705882352941178</c:v>
                </c:pt>
                <c:pt idx="7">
                  <c:v>2.9411764705882355</c:v>
                </c:pt>
                <c:pt idx="8">
                  <c:v>0.98039215686274506</c:v>
                </c:pt>
                <c:pt idx="9">
                  <c:v>1.9607843137254901</c:v>
                </c:pt>
                <c:pt idx="10">
                  <c:v>16.666666666666668</c:v>
                </c:pt>
                <c:pt idx="11">
                  <c:v>0.49019607843137253</c:v>
                </c:pt>
              </c:numCache>
            </c:numRef>
          </c:val>
          <c:extLst>
            <c:ext xmlns:c16="http://schemas.microsoft.com/office/drawing/2014/chart" uri="{C3380CC4-5D6E-409C-BE32-E72D297353CC}">
              <c16:uniqueId val="{00000006-B244-490B-A855-E38CDB10F5AD}"/>
            </c:ext>
          </c:extLst>
        </c:ser>
        <c:ser>
          <c:idx val="7"/>
          <c:order val="7"/>
          <c:tx>
            <c:strRef>
              <c:f>'%表@グラフ'!$B$216</c:f>
              <c:strCache>
                <c:ptCount val="1"/>
                <c:pt idx="0">
                  <c:v>50代(n=207)</c:v>
                </c:pt>
              </c:strCache>
            </c:strRef>
          </c:tx>
          <c:spPr>
            <a:solidFill>
              <a:schemeClr val="accent2">
                <a:lumMod val="60000"/>
              </a:schemeClr>
            </a:solidFill>
            <a:ln>
              <a:noFill/>
            </a:ln>
            <a:effectLst/>
          </c:spPr>
          <c:invertIfNegative val="0"/>
          <c:cat>
            <c:strRef>
              <c:f>'%表@グラフ'!$I$207:$T$207</c:f>
              <c:strCache>
                <c:ptCount val="12"/>
                <c:pt idx="0">
                  <c:v>職場のクラブや同好会に所属して</c:v>
                </c:pt>
                <c:pt idx="1">
                  <c:v>学校のクラブや同好会に所属して</c:v>
                </c:pt>
                <c:pt idx="2">
                  <c:v>地域のクラブや同好会（総合型地域スポーツクラブを含む）に所属して</c:v>
                </c:pt>
                <c:pt idx="3">
                  <c:v>公共施設で行われているスポーツや体力づくりの教室で</c:v>
                </c:pt>
                <c:pt idx="4">
                  <c:v>フィットネスクラブ等の民間の会員制クラブで</c:v>
                </c:pt>
                <c:pt idx="5">
                  <c:v>個人で自由に</c:v>
                </c:pt>
                <c:pt idx="6">
                  <c:v>地域の友人と自由に</c:v>
                </c:pt>
                <c:pt idx="7">
                  <c:v>職場の友人と自由に</c:v>
                </c:pt>
                <c:pt idx="8">
                  <c:v>地域のイベントで</c:v>
                </c:pt>
                <c:pt idx="9">
                  <c:v>職場のイベントで</c:v>
                </c:pt>
                <c:pt idx="10">
                  <c:v>家族と</c:v>
                </c:pt>
                <c:pt idx="11">
                  <c:v>その他　具体的に</c:v>
                </c:pt>
              </c:strCache>
            </c:strRef>
          </c:cat>
          <c:val>
            <c:numRef>
              <c:f>'%表@グラフ'!$I$216:$T$216</c:f>
              <c:numCache>
                <c:formatCode>0.0</c:formatCode>
                <c:ptCount val="12"/>
                <c:pt idx="0">
                  <c:v>1.4492753623188406</c:v>
                </c:pt>
                <c:pt idx="1">
                  <c:v>0</c:v>
                </c:pt>
                <c:pt idx="2">
                  <c:v>4.3478260869565215</c:v>
                </c:pt>
                <c:pt idx="3">
                  <c:v>1.9323671497584543</c:v>
                </c:pt>
                <c:pt idx="4">
                  <c:v>6.2801932367149762</c:v>
                </c:pt>
                <c:pt idx="5">
                  <c:v>77.294685990338166</c:v>
                </c:pt>
                <c:pt idx="6">
                  <c:v>4.3478260869565215</c:v>
                </c:pt>
                <c:pt idx="7">
                  <c:v>2.8985507246376812</c:v>
                </c:pt>
                <c:pt idx="8">
                  <c:v>0.48309178743961356</c:v>
                </c:pt>
                <c:pt idx="9">
                  <c:v>0.48309178743961356</c:v>
                </c:pt>
                <c:pt idx="10">
                  <c:v>16.908212560386474</c:v>
                </c:pt>
                <c:pt idx="11">
                  <c:v>1.4492753623188406</c:v>
                </c:pt>
              </c:numCache>
            </c:numRef>
          </c:val>
          <c:extLst>
            <c:ext xmlns:c16="http://schemas.microsoft.com/office/drawing/2014/chart" uri="{C3380CC4-5D6E-409C-BE32-E72D297353CC}">
              <c16:uniqueId val="{00000007-B244-490B-A855-E38CDB10F5AD}"/>
            </c:ext>
          </c:extLst>
        </c:ser>
        <c:ser>
          <c:idx val="8"/>
          <c:order val="8"/>
          <c:tx>
            <c:strRef>
              <c:f>'%表@グラフ'!$B$217</c:f>
              <c:strCache>
                <c:ptCount val="1"/>
                <c:pt idx="0">
                  <c:v>60代(n=227)</c:v>
                </c:pt>
              </c:strCache>
            </c:strRef>
          </c:tx>
          <c:spPr>
            <a:solidFill>
              <a:schemeClr val="accent3">
                <a:lumMod val="60000"/>
              </a:schemeClr>
            </a:solidFill>
            <a:ln>
              <a:noFill/>
            </a:ln>
            <a:effectLst/>
          </c:spPr>
          <c:invertIfNegative val="0"/>
          <c:cat>
            <c:strRef>
              <c:f>'%表@グラフ'!$I$207:$T$207</c:f>
              <c:strCache>
                <c:ptCount val="12"/>
                <c:pt idx="0">
                  <c:v>職場のクラブや同好会に所属して</c:v>
                </c:pt>
                <c:pt idx="1">
                  <c:v>学校のクラブや同好会に所属して</c:v>
                </c:pt>
                <c:pt idx="2">
                  <c:v>地域のクラブや同好会（総合型地域スポーツクラブを含む）に所属して</c:v>
                </c:pt>
                <c:pt idx="3">
                  <c:v>公共施設で行われているスポーツや体力づくりの教室で</c:v>
                </c:pt>
                <c:pt idx="4">
                  <c:v>フィットネスクラブ等の民間の会員制クラブで</c:v>
                </c:pt>
                <c:pt idx="5">
                  <c:v>個人で自由に</c:v>
                </c:pt>
                <c:pt idx="6">
                  <c:v>地域の友人と自由に</c:v>
                </c:pt>
                <c:pt idx="7">
                  <c:v>職場の友人と自由に</c:v>
                </c:pt>
                <c:pt idx="8">
                  <c:v>地域のイベントで</c:v>
                </c:pt>
                <c:pt idx="9">
                  <c:v>職場のイベントで</c:v>
                </c:pt>
                <c:pt idx="10">
                  <c:v>家族と</c:v>
                </c:pt>
                <c:pt idx="11">
                  <c:v>その他　具体的に</c:v>
                </c:pt>
              </c:strCache>
            </c:strRef>
          </c:cat>
          <c:val>
            <c:numRef>
              <c:f>'%表@グラフ'!$I$217:$T$217</c:f>
              <c:numCache>
                <c:formatCode>0.0</c:formatCode>
                <c:ptCount val="12"/>
                <c:pt idx="0">
                  <c:v>2.2026431718061672</c:v>
                </c:pt>
                <c:pt idx="1">
                  <c:v>0</c:v>
                </c:pt>
                <c:pt idx="2">
                  <c:v>4.8458149779735686</c:v>
                </c:pt>
                <c:pt idx="3">
                  <c:v>4.4052863436123344</c:v>
                </c:pt>
                <c:pt idx="4">
                  <c:v>10.13215859030837</c:v>
                </c:pt>
                <c:pt idx="5">
                  <c:v>78.854625550660799</c:v>
                </c:pt>
                <c:pt idx="6">
                  <c:v>6.607929515418502</c:v>
                </c:pt>
                <c:pt idx="7">
                  <c:v>2.643171806167401</c:v>
                </c:pt>
                <c:pt idx="8">
                  <c:v>1.7621145374449341</c:v>
                </c:pt>
                <c:pt idx="9">
                  <c:v>0.44052863436123352</c:v>
                </c:pt>
                <c:pt idx="10">
                  <c:v>11.894273127753305</c:v>
                </c:pt>
                <c:pt idx="11">
                  <c:v>1.7621145374449341</c:v>
                </c:pt>
              </c:numCache>
            </c:numRef>
          </c:val>
          <c:extLst>
            <c:ext xmlns:c16="http://schemas.microsoft.com/office/drawing/2014/chart" uri="{C3380CC4-5D6E-409C-BE32-E72D297353CC}">
              <c16:uniqueId val="{00000008-B244-490B-A855-E38CDB10F5AD}"/>
            </c:ext>
          </c:extLst>
        </c:ser>
        <c:ser>
          <c:idx val="9"/>
          <c:order val="9"/>
          <c:tx>
            <c:strRef>
              <c:f>'%表@グラフ'!$B$218</c:f>
              <c:strCache>
                <c:ptCount val="1"/>
                <c:pt idx="0">
                  <c:v>70代以上(n=245)</c:v>
                </c:pt>
              </c:strCache>
            </c:strRef>
          </c:tx>
          <c:spPr>
            <a:solidFill>
              <a:schemeClr val="accent4">
                <a:lumMod val="60000"/>
              </a:schemeClr>
            </a:solidFill>
            <a:ln>
              <a:noFill/>
            </a:ln>
            <a:effectLst/>
          </c:spPr>
          <c:invertIfNegative val="0"/>
          <c:cat>
            <c:strRef>
              <c:f>'%表@グラフ'!$I$207:$T$207</c:f>
              <c:strCache>
                <c:ptCount val="12"/>
                <c:pt idx="0">
                  <c:v>職場のクラブや同好会に所属して</c:v>
                </c:pt>
                <c:pt idx="1">
                  <c:v>学校のクラブや同好会に所属して</c:v>
                </c:pt>
                <c:pt idx="2">
                  <c:v>地域のクラブや同好会（総合型地域スポーツクラブを含む）に所属して</c:v>
                </c:pt>
                <c:pt idx="3">
                  <c:v>公共施設で行われているスポーツや体力づくりの教室で</c:v>
                </c:pt>
                <c:pt idx="4">
                  <c:v>フィットネスクラブ等の民間の会員制クラブで</c:v>
                </c:pt>
                <c:pt idx="5">
                  <c:v>個人で自由に</c:v>
                </c:pt>
                <c:pt idx="6">
                  <c:v>地域の友人と自由に</c:v>
                </c:pt>
                <c:pt idx="7">
                  <c:v>職場の友人と自由に</c:v>
                </c:pt>
                <c:pt idx="8">
                  <c:v>地域のイベントで</c:v>
                </c:pt>
                <c:pt idx="9">
                  <c:v>職場のイベントで</c:v>
                </c:pt>
                <c:pt idx="10">
                  <c:v>家族と</c:v>
                </c:pt>
                <c:pt idx="11">
                  <c:v>その他　具体的に</c:v>
                </c:pt>
              </c:strCache>
            </c:strRef>
          </c:cat>
          <c:val>
            <c:numRef>
              <c:f>'%表@グラフ'!$I$218:$T$218</c:f>
              <c:numCache>
                <c:formatCode>0.0</c:formatCode>
                <c:ptCount val="12"/>
                <c:pt idx="0">
                  <c:v>2.8571428571428572</c:v>
                </c:pt>
                <c:pt idx="1">
                  <c:v>0</c:v>
                </c:pt>
                <c:pt idx="2">
                  <c:v>12.653061224489797</c:v>
                </c:pt>
                <c:pt idx="3">
                  <c:v>6.9387755102040822</c:v>
                </c:pt>
                <c:pt idx="4">
                  <c:v>10.204081632653061</c:v>
                </c:pt>
                <c:pt idx="5">
                  <c:v>68.163265306122454</c:v>
                </c:pt>
                <c:pt idx="6">
                  <c:v>12.244897959183673</c:v>
                </c:pt>
                <c:pt idx="7">
                  <c:v>1.2244897959183674</c:v>
                </c:pt>
                <c:pt idx="8">
                  <c:v>3.6734693877551026</c:v>
                </c:pt>
                <c:pt idx="9">
                  <c:v>0.81632653061224492</c:v>
                </c:pt>
                <c:pt idx="10">
                  <c:v>13.061224489795919</c:v>
                </c:pt>
                <c:pt idx="11">
                  <c:v>1.2244897959183674</c:v>
                </c:pt>
              </c:numCache>
            </c:numRef>
          </c:val>
          <c:extLst>
            <c:ext xmlns:c16="http://schemas.microsoft.com/office/drawing/2014/chart" uri="{C3380CC4-5D6E-409C-BE32-E72D297353CC}">
              <c16:uniqueId val="{00000009-B244-490B-A855-E38CDB10F5AD}"/>
            </c:ext>
          </c:extLst>
        </c:ser>
        <c:dLbls>
          <c:showLegendKey val="0"/>
          <c:showVal val="0"/>
          <c:showCatName val="0"/>
          <c:showSerName val="0"/>
          <c:showPercent val="0"/>
          <c:showBubbleSize val="0"/>
        </c:dLbls>
        <c:gapWidth val="150"/>
        <c:axId val="363689584"/>
        <c:axId val="1"/>
      </c:barChart>
      <c:catAx>
        <c:axId val="36368958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1"/>
        <c:crosses val="autoZero"/>
        <c:auto val="1"/>
        <c:lblAlgn val="ctr"/>
        <c:lblOffset val="100"/>
        <c:noMultiLvlLbl val="1"/>
      </c:catAx>
      <c:valAx>
        <c:axId val="1"/>
        <c:scaling>
          <c:orientation val="minMax"/>
          <c:max val="100"/>
          <c:min val="0"/>
        </c:scaling>
        <c:delete val="0"/>
        <c:axPos val="l"/>
        <c:majorGridlines>
          <c:spPr>
            <a:ln w="3175" cap="flat" cmpd="sng" algn="ctr">
              <a:solidFill>
                <a:srgbClr val="D3D3D3"/>
              </a:solidFill>
              <a:prstDash val="solid"/>
              <a:round/>
            </a:ln>
            <a:effectLst/>
          </c:spPr>
        </c:majorGridlines>
        <c:numFmt formatCode="0&quot;%&quot;"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363689584"/>
        <c:crossesAt val="1"/>
        <c:crossBetween val="between"/>
        <c:majorUnit val="20"/>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800" b="0" i="0" u="none" strike="noStrike" kern="1200" baseline="0">
                <a:solidFill>
                  <a:schemeClr val="tx1"/>
                </a:solidFill>
                <a:latin typeface="+mn-ea"/>
                <a:ea typeface="+mn-ea"/>
                <a:cs typeface="+mn-cs"/>
              </a:defRPr>
            </a:pPr>
            <a:endParaRPr lang="ja-JP"/>
          </a:p>
        </c:txPr>
      </c:dTable>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mn-ea"/>
          <a:ea typeface="+mn-ea"/>
        </a:defRPr>
      </a:pPr>
      <a:endParaRPr lang="ja-JP"/>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588580246913579E-2"/>
          <c:y val="3.8805555555555558E-2"/>
          <c:w val="0.92985277777777775"/>
          <c:h val="0.42820611111111112"/>
        </c:manualLayout>
      </c:layout>
      <c:barChart>
        <c:barDir val="col"/>
        <c:grouping val="clustered"/>
        <c:varyColors val="0"/>
        <c:ser>
          <c:idx val="0"/>
          <c:order val="0"/>
          <c:spPr>
            <a:solidFill>
              <a:schemeClr val="accent1"/>
            </a:solidFill>
            <a:ln>
              <a:noFill/>
            </a:ln>
            <a:effectLst/>
          </c:spPr>
          <c:invertIfNegative val="0"/>
          <c:dLbls>
            <c:numFmt formatCode="0.0&quot;%&quot;"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j-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'N%表(実数+%表)@グラフ'!$B$76:$B$82</c:f>
              <c:strCache>
                <c:ptCount val="7"/>
                <c:pt idx="0">
                  <c:v>大津市</c:v>
                </c:pt>
                <c:pt idx="1">
                  <c:v>草津市・守山市・栗東市・野洲市</c:v>
                </c:pt>
                <c:pt idx="2">
                  <c:v>甲賀市・湖南市</c:v>
                </c:pt>
                <c:pt idx="3">
                  <c:v>近江八幡市・東近江市・日野町・竜王町</c:v>
                </c:pt>
                <c:pt idx="4">
                  <c:v>彦根市・愛荘町・豊郷町・甲良町・多賀町</c:v>
                </c:pt>
                <c:pt idx="5">
                  <c:v>長浜市・米原市</c:v>
                </c:pt>
                <c:pt idx="6">
                  <c:v>高島市</c:v>
                </c:pt>
              </c:strCache>
            </c:strRef>
          </c:cat>
          <c:val>
            <c:numRef>
              <c:f>'N%表(実数+%表)@グラフ'!$D$76:$D$82</c:f>
              <c:numCache>
                <c:formatCode>0.0</c:formatCode>
                <c:ptCount val="7"/>
                <c:pt idx="0">
                  <c:v>24.72773862908392</c:v>
                </c:pt>
                <c:pt idx="1">
                  <c:v>28.058936579115951</c:v>
                </c:pt>
                <c:pt idx="2">
                  <c:v>8.1358103779628443</c:v>
                </c:pt>
                <c:pt idx="3">
                  <c:v>14.798206278026907</c:v>
                </c:pt>
                <c:pt idx="4">
                  <c:v>12.235746316463805</c:v>
                </c:pt>
                <c:pt idx="5">
                  <c:v>9.3529788597053169</c:v>
                </c:pt>
                <c:pt idx="6">
                  <c:v>2.6905829596412558</c:v>
                </c:pt>
              </c:numCache>
            </c:numRef>
          </c:val>
          <c:extLst>
            <c:ext xmlns:c16="http://schemas.microsoft.com/office/drawing/2014/chart" uri="{C3380CC4-5D6E-409C-BE32-E72D297353CC}">
              <c16:uniqueId val="{00000000-964B-4570-8B88-9423BA92B59D}"/>
            </c:ext>
          </c:extLst>
        </c:ser>
        <c:dLbls>
          <c:showLegendKey val="0"/>
          <c:showVal val="0"/>
          <c:showCatName val="0"/>
          <c:showSerName val="0"/>
          <c:showPercent val="0"/>
          <c:showBubbleSize val="0"/>
        </c:dLbls>
        <c:gapWidth val="75"/>
        <c:overlap val="40"/>
        <c:axId val="365697760"/>
        <c:axId val="1"/>
      </c:barChart>
      <c:catAx>
        <c:axId val="365697760"/>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vert="eaVert" wrap="square" anchor="ctr" anchorCtr="1"/>
          <a:lstStyle/>
          <a:p>
            <a:pPr>
              <a:defRPr sz="800" b="0" i="0" u="none" strike="noStrike" kern="1200" baseline="0">
                <a:solidFill>
                  <a:schemeClr val="tx1"/>
                </a:solidFill>
                <a:latin typeface="+mj-lt"/>
                <a:ea typeface="+mn-ea"/>
                <a:cs typeface="+mn-cs"/>
              </a:defRPr>
            </a:pPr>
            <a:endParaRPr lang="ja-JP"/>
          </a:p>
        </c:txPr>
        <c:crossAx val="1"/>
        <c:crosses val="autoZero"/>
        <c:auto val="1"/>
        <c:lblAlgn val="ctr"/>
        <c:lblOffset val="100"/>
        <c:noMultiLvlLbl val="1"/>
      </c:catAx>
      <c:valAx>
        <c:axId val="1"/>
        <c:scaling>
          <c:orientation val="minMax"/>
          <c:max val="50"/>
          <c:min val="0"/>
        </c:scaling>
        <c:delete val="0"/>
        <c:axPos val="l"/>
        <c:majorGridlines>
          <c:spPr>
            <a:ln w="3175" cap="flat" cmpd="sng" algn="ctr">
              <a:solidFill>
                <a:srgbClr val="D3D3D3"/>
              </a:solidFill>
              <a:prstDash val="solid"/>
              <a:round/>
            </a:ln>
            <a:effectLst/>
          </c:spPr>
        </c:majorGridlines>
        <c:numFmt formatCode="0&quot;%&quot;"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j-lt"/>
                <a:ea typeface="+mn-ea"/>
                <a:cs typeface="+mn-cs"/>
              </a:defRPr>
            </a:pPr>
            <a:endParaRPr lang="ja-JP"/>
          </a:p>
        </c:txPr>
        <c:crossAx val="365697760"/>
        <c:crossesAt val="1"/>
        <c:crossBetween val="between"/>
        <c:majorUnit val="10"/>
      </c:valAx>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mj-lt"/>
        </a:defRPr>
      </a:pPr>
      <a:endParaRPr lang="ja-JP"/>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166066066066067"/>
          <c:y val="2.0014417690147692E-2"/>
          <c:w val="0.58657657657657647"/>
          <c:h val="0.34695267437086497"/>
        </c:manualLayout>
      </c:layout>
      <c:barChart>
        <c:barDir val="col"/>
        <c:grouping val="clustered"/>
        <c:varyColors val="0"/>
        <c:ser>
          <c:idx val="0"/>
          <c:order val="0"/>
          <c:tx>
            <c:strRef>
              <c:f>'%表@グラフ'!$B$75</c:f>
              <c:strCache>
                <c:ptCount val="1"/>
                <c:pt idx="0">
                  <c:v>全体(n=1250)</c:v>
                </c:pt>
              </c:strCache>
            </c:strRef>
          </c:tx>
          <c:spPr>
            <a:solidFill>
              <a:schemeClr val="accent1"/>
            </a:solidFill>
            <a:ln>
              <a:noFill/>
            </a:ln>
            <a:effectLst/>
          </c:spPr>
          <c:invertIfNegative val="0"/>
          <c:cat>
            <c:strRef>
              <c:f>'%表@グラフ'!$I$73:$T$73</c:f>
              <c:strCache>
                <c:ptCount val="12"/>
                <c:pt idx="0">
                  <c:v>職場のクラブや同好会に所属して</c:v>
                </c:pt>
                <c:pt idx="1">
                  <c:v>学校のクラブや同好会に所属して</c:v>
                </c:pt>
                <c:pt idx="2">
                  <c:v>地域のクラブや同好会（総合型地域スポーツクラブを含む）に所属して</c:v>
                </c:pt>
                <c:pt idx="3">
                  <c:v>公共施設で行われているスポーツや体力づくりの教室で</c:v>
                </c:pt>
                <c:pt idx="4">
                  <c:v>フィットネスクラブ等の民間の会員制クラブで</c:v>
                </c:pt>
                <c:pt idx="5">
                  <c:v>個人で自由に</c:v>
                </c:pt>
                <c:pt idx="6">
                  <c:v>地域の友人と自由に</c:v>
                </c:pt>
                <c:pt idx="7">
                  <c:v>職場の友人と自由に</c:v>
                </c:pt>
                <c:pt idx="8">
                  <c:v>地域のイベントで</c:v>
                </c:pt>
                <c:pt idx="9">
                  <c:v>職場のイベントで</c:v>
                </c:pt>
                <c:pt idx="10">
                  <c:v>家族と</c:v>
                </c:pt>
                <c:pt idx="11">
                  <c:v>その他　具体的に</c:v>
                </c:pt>
              </c:strCache>
            </c:strRef>
          </c:cat>
          <c:val>
            <c:numRef>
              <c:f>'%表@グラフ'!$I$75:$T$75</c:f>
              <c:numCache>
                <c:formatCode>0.0</c:formatCode>
                <c:ptCount val="12"/>
                <c:pt idx="0">
                  <c:v>2.88</c:v>
                </c:pt>
                <c:pt idx="1">
                  <c:v>1.84</c:v>
                </c:pt>
                <c:pt idx="2">
                  <c:v>6.56</c:v>
                </c:pt>
                <c:pt idx="3">
                  <c:v>3.76</c:v>
                </c:pt>
                <c:pt idx="4">
                  <c:v>7.76</c:v>
                </c:pt>
                <c:pt idx="5">
                  <c:v>75.44</c:v>
                </c:pt>
                <c:pt idx="6">
                  <c:v>6.08</c:v>
                </c:pt>
                <c:pt idx="7">
                  <c:v>2.4</c:v>
                </c:pt>
                <c:pt idx="8">
                  <c:v>1.76</c:v>
                </c:pt>
                <c:pt idx="9">
                  <c:v>1.1200000000000001</c:v>
                </c:pt>
                <c:pt idx="10">
                  <c:v>15.2</c:v>
                </c:pt>
                <c:pt idx="11">
                  <c:v>0.96</c:v>
                </c:pt>
              </c:numCache>
            </c:numRef>
          </c:val>
          <c:extLst>
            <c:ext xmlns:c16="http://schemas.microsoft.com/office/drawing/2014/chart" uri="{C3380CC4-5D6E-409C-BE32-E72D297353CC}">
              <c16:uniqueId val="{00000000-B244-490B-A855-E38CDB10F5AD}"/>
            </c:ext>
          </c:extLst>
        </c:ser>
        <c:ser>
          <c:idx val="1"/>
          <c:order val="1"/>
          <c:tx>
            <c:strRef>
              <c:f>'%表@グラフ'!$B$76</c:f>
              <c:strCache>
                <c:ptCount val="1"/>
                <c:pt idx="0">
                  <c:v>一人暮らし(n=168)</c:v>
                </c:pt>
              </c:strCache>
            </c:strRef>
          </c:tx>
          <c:spPr>
            <a:solidFill>
              <a:schemeClr val="accent2"/>
            </a:solidFill>
            <a:ln>
              <a:noFill/>
            </a:ln>
            <a:effectLst/>
          </c:spPr>
          <c:invertIfNegative val="0"/>
          <c:cat>
            <c:strRef>
              <c:f>'%表@グラフ'!$I$73:$T$73</c:f>
              <c:strCache>
                <c:ptCount val="12"/>
                <c:pt idx="0">
                  <c:v>職場のクラブや同好会に所属して</c:v>
                </c:pt>
                <c:pt idx="1">
                  <c:v>学校のクラブや同好会に所属して</c:v>
                </c:pt>
                <c:pt idx="2">
                  <c:v>地域のクラブや同好会（総合型地域スポーツクラブを含む）に所属して</c:v>
                </c:pt>
                <c:pt idx="3">
                  <c:v>公共施設で行われているスポーツや体力づくりの教室で</c:v>
                </c:pt>
                <c:pt idx="4">
                  <c:v>フィットネスクラブ等の民間の会員制クラブで</c:v>
                </c:pt>
                <c:pt idx="5">
                  <c:v>個人で自由に</c:v>
                </c:pt>
                <c:pt idx="6">
                  <c:v>地域の友人と自由に</c:v>
                </c:pt>
                <c:pt idx="7">
                  <c:v>職場の友人と自由に</c:v>
                </c:pt>
                <c:pt idx="8">
                  <c:v>地域のイベントで</c:v>
                </c:pt>
                <c:pt idx="9">
                  <c:v>職場のイベントで</c:v>
                </c:pt>
                <c:pt idx="10">
                  <c:v>家族と</c:v>
                </c:pt>
                <c:pt idx="11">
                  <c:v>その他　具体的に</c:v>
                </c:pt>
              </c:strCache>
            </c:strRef>
          </c:cat>
          <c:val>
            <c:numRef>
              <c:f>'%表@グラフ'!$I$76:$T$76</c:f>
              <c:numCache>
                <c:formatCode>0.0</c:formatCode>
                <c:ptCount val="12"/>
                <c:pt idx="0">
                  <c:v>4.166666666666667</c:v>
                </c:pt>
                <c:pt idx="1">
                  <c:v>2.3809523809523809</c:v>
                </c:pt>
                <c:pt idx="2">
                  <c:v>4.7619047619047619</c:v>
                </c:pt>
                <c:pt idx="3">
                  <c:v>4.7619047619047619</c:v>
                </c:pt>
                <c:pt idx="4">
                  <c:v>8.9285714285714288</c:v>
                </c:pt>
                <c:pt idx="5">
                  <c:v>82.142857142857139</c:v>
                </c:pt>
                <c:pt idx="6">
                  <c:v>5.3571428571428568</c:v>
                </c:pt>
                <c:pt idx="7">
                  <c:v>1.7857142857142858</c:v>
                </c:pt>
                <c:pt idx="8">
                  <c:v>0.59523809523809523</c:v>
                </c:pt>
                <c:pt idx="9">
                  <c:v>1.7857142857142858</c:v>
                </c:pt>
                <c:pt idx="10">
                  <c:v>2.3809523809523809</c:v>
                </c:pt>
                <c:pt idx="11">
                  <c:v>0.59523809523809523</c:v>
                </c:pt>
              </c:numCache>
            </c:numRef>
          </c:val>
          <c:extLst>
            <c:ext xmlns:c16="http://schemas.microsoft.com/office/drawing/2014/chart" uri="{C3380CC4-5D6E-409C-BE32-E72D297353CC}">
              <c16:uniqueId val="{00000001-B244-490B-A855-E38CDB10F5AD}"/>
            </c:ext>
          </c:extLst>
        </c:ser>
        <c:ser>
          <c:idx val="2"/>
          <c:order val="2"/>
          <c:tx>
            <c:strRef>
              <c:f>'%表@グラフ'!$B$77</c:f>
              <c:strCache>
                <c:ptCount val="1"/>
                <c:pt idx="0">
                  <c:v>親と同居（未婚）(n=217)</c:v>
                </c:pt>
              </c:strCache>
            </c:strRef>
          </c:tx>
          <c:spPr>
            <a:solidFill>
              <a:schemeClr val="accent3"/>
            </a:solidFill>
            <a:ln>
              <a:noFill/>
            </a:ln>
            <a:effectLst/>
          </c:spPr>
          <c:invertIfNegative val="0"/>
          <c:cat>
            <c:strRef>
              <c:f>'%表@グラフ'!$I$73:$T$73</c:f>
              <c:strCache>
                <c:ptCount val="12"/>
                <c:pt idx="0">
                  <c:v>職場のクラブや同好会に所属して</c:v>
                </c:pt>
                <c:pt idx="1">
                  <c:v>学校のクラブや同好会に所属して</c:v>
                </c:pt>
                <c:pt idx="2">
                  <c:v>地域のクラブや同好会（総合型地域スポーツクラブを含む）に所属して</c:v>
                </c:pt>
                <c:pt idx="3">
                  <c:v>公共施設で行われているスポーツや体力づくりの教室で</c:v>
                </c:pt>
                <c:pt idx="4">
                  <c:v>フィットネスクラブ等の民間の会員制クラブで</c:v>
                </c:pt>
                <c:pt idx="5">
                  <c:v>個人で自由に</c:v>
                </c:pt>
                <c:pt idx="6">
                  <c:v>地域の友人と自由に</c:v>
                </c:pt>
                <c:pt idx="7">
                  <c:v>職場の友人と自由に</c:v>
                </c:pt>
                <c:pt idx="8">
                  <c:v>地域のイベントで</c:v>
                </c:pt>
                <c:pt idx="9">
                  <c:v>職場のイベントで</c:v>
                </c:pt>
                <c:pt idx="10">
                  <c:v>家族と</c:v>
                </c:pt>
                <c:pt idx="11">
                  <c:v>その他　具体的に</c:v>
                </c:pt>
              </c:strCache>
            </c:strRef>
          </c:cat>
          <c:val>
            <c:numRef>
              <c:f>'%表@グラフ'!$I$77:$T$77</c:f>
              <c:numCache>
                <c:formatCode>0.0</c:formatCode>
                <c:ptCount val="12"/>
                <c:pt idx="0">
                  <c:v>2.7649769585253456</c:v>
                </c:pt>
                <c:pt idx="1">
                  <c:v>6.9124423963133648</c:v>
                </c:pt>
                <c:pt idx="2">
                  <c:v>3.2258064516129035</c:v>
                </c:pt>
                <c:pt idx="3">
                  <c:v>2.3041474654377883</c:v>
                </c:pt>
                <c:pt idx="4">
                  <c:v>6.9124423963133648</c:v>
                </c:pt>
                <c:pt idx="5">
                  <c:v>80.184331797235018</c:v>
                </c:pt>
                <c:pt idx="6">
                  <c:v>6.4516129032258069</c:v>
                </c:pt>
                <c:pt idx="7">
                  <c:v>2.7649769585253456</c:v>
                </c:pt>
                <c:pt idx="8">
                  <c:v>0.92165898617511521</c:v>
                </c:pt>
                <c:pt idx="9">
                  <c:v>0.46082949308755761</c:v>
                </c:pt>
                <c:pt idx="10">
                  <c:v>9.2165898617511512</c:v>
                </c:pt>
                <c:pt idx="11">
                  <c:v>0.46082949308755761</c:v>
                </c:pt>
              </c:numCache>
            </c:numRef>
          </c:val>
          <c:extLst>
            <c:ext xmlns:c16="http://schemas.microsoft.com/office/drawing/2014/chart" uri="{C3380CC4-5D6E-409C-BE32-E72D297353CC}">
              <c16:uniqueId val="{00000002-B244-490B-A855-E38CDB10F5AD}"/>
            </c:ext>
          </c:extLst>
        </c:ser>
        <c:ser>
          <c:idx val="3"/>
          <c:order val="3"/>
          <c:tx>
            <c:strRef>
              <c:f>'%表@グラフ'!$B$78</c:f>
              <c:strCache>
                <c:ptCount val="1"/>
                <c:pt idx="0">
                  <c:v>夫婦のみ(n=382)</c:v>
                </c:pt>
              </c:strCache>
            </c:strRef>
          </c:tx>
          <c:spPr>
            <a:solidFill>
              <a:schemeClr val="accent4"/>
            </a:solidFill>
            <a:ln>
              <a:noFill/>
            </a:ln>
            <a:effectLst/>
          </c:spPr>
          <c:invertIfNegative val="0"/>
          <c:cat>
            <c:strRef>
              <c:f>'%表@グラフ'!$I$73:$T$73</c:f>
              <c:strCache>
                <c:ptCount val="12"/>
                <c:pt idx="0">
                  <c:v>職場のクラブや同好会に所属して</c:v>
                </c:pt>
                <c:pt idx="1">
                  <c:v>学校のクラブや同好会に所属して</c:v>
                </c:pt>
                <c:pt idx="2">
                  <c:v>地域のクラブや同好会（総合型地域スポーツクラブを含む）に所属して</c:v>
                </c:pt>
                <c:pt idx="3">
                  <c:v>公共施設で行われているスポーツや体力づくりの教室で</c:v>
                </c:pt>
                <c:pt idx="4">
                  <c:v>フィットネスクラブ等の民間の会員制クラブで</c:v>
                </c:pt>
                <c:pt idx="5">
                  <c:v>個人で自由に</c:v>
                </c:pt>
                <c:pt idx="6">
                  <c:v>地域の友人と自由に</c:v>
                </c:pt>
                <c:pt idx="7">
                  <c:v>職場の友人と自由に</c:v>
                </c:pt>
                <c:pt idx="8">
                  <c:v>地域のイベントで</c:v>
                </c:pt>
                <c:pt idx="9">
                  <c:v>職場のイベントで</c:v>
                </c:pt>
                <c:pt idx="10">
                  <c:v>家族と</c:v>
                </c:pt>
                <c:pt idx="11">
                  <c:v>その他　具体的に</c:v>
                </c:pt>
              </c:strCache>
            </c:strRef>
          </c:cat>
          <c:val>
            <c:numRef>
              <c:f>'%表@グラフ'!$I$78:$T$78</c:f>
              <c:numCache>
                <c:formatCode>0.0</c:formatCode>
                <c:ptCount val="12"/>
                <c:pt idx="0">
                  <c:v>1.5706806282722514</c:v>
                </c:pt>
                <c:pt idx="1">
                  <c:v>0</c:v>
                </c:pt>
                <c:pt idx="2">
                  <c:v>7.329842931937173</c:v>
                </c:pt>
                <c:pt idx="3">
                  <c:v>5.2356020942408383</c:v>
                </c:pt>
                <c:pt idx="4">
                  <c:v>9.9476439790575917</c:v>
                </c:pt>
                <c:pt idx="5">
                  <c:v>70.157068062827221</c:v>
                </c:pt>
                <c:pt idx="6">
                  <c:v>6.2827225130890056</c:v>
                </c:pt>
                <c:pt idx="7">
                  <c:v>1.8324607329842932</c:v>
                </c:pt>
                <c:pt idx="8">
                  <c:v>2.3560209424083771</c:v>
                </c:pt>
                <c:pt idx="9">
                  <c:v>0.78534031413612571</c:v>
                </c:pt>
                <c:pt idx="10">
                  <c:v>20.157068062827225</c:v>
                </c:pt>
                <c:pt idx="11">
                  <c:v>1.8324607329842932</c:v>
                </c:pt>
              </c:numCache>
            </c:numRef>
          </c:val>
          <c:extLst>
            <c:ext xmlns:c16="http://schemas.microsoft.com/office/drawing/2014/chart" uri="{C3380CC4-5D6E-409C-BE32-E72D297353CC}">
              <c16:uniqueId val="{00000003-B244-490B-A855-E38CDB10F5AD}"/>
            </c:ext>
          </c:extLst>
        </c:ser>
        <c:ser>
          <c:idx val="4"/>
          <c:order val="4"/>
          <c:tx>
            <c:strRef>
              <c:f>'%表@グラフ'!$B$79</c:f>
              <c:strCache>
                <c:ptCount val="1"/>
                <c:pt idx="0">
                  <c:v>夫婦と子供(n=326)</c:v>
                </c:pt>
              </c:strCache>
            </c:strRef>
          </c:tx>
          <c:spPr>
            <a:solidFill>
              <a:schemeClr val="accent5"/>
            </a:solidFill>
            <a:ln>
              <a:noFill/>
            </a:ln>
            <a:effectLst/>
          </c:spPr>
          <c:invertIfNegative val="0"/>
          <c:cat>
            <c:strRef>
              <c:f>'%表@グラフ'!$I$73:$T$73</c:f>
              <c:strCache>
                <c:ptCount val="12"/>
                <c:pt idx="0">
                  <c:v>職場のクラブや同好会に所属して</c:v>
                </c:pt>
                <c:pt idx="1">
                  <c:v>学校のクラブや同好会に所属して</c:v>
                </c:pt>
                <c:pt idx="2">
                  <c:v>地域のクラブや同好会（総合型地域スポーツクラブを含む）に所属して</c:v>
                </c:pt>
                <c:pt idx="3">
                  <c:v>公共施設で行われているスポーツや体力づくりの教室で</c:v>
                </c:pt>
                <c:pt idx="4">
                  <c:v>フィットネスクラブ等の民間の会員制クラブで</c:v>
                </c:pt>
                <c:pt idx="5">
                  <c:v>個人で自由に</c:v>
                </c:pt>
                <c:pt idx="6">
                  <c:v>地域の友人と自由に</c:v>
                </c:pt>
                <c:pt idx="7">
                  <c:v>職場の友人と自由に</c:v>
                </c:pt>
                <c:pt idx="8">
                  <c:v>地域のイベントで</c:v>
                </c:pt>
                <c:pt idx="9">
                  <c:v>職場のイベントで</c:v>
                </c:pt>
                <c:pt idx="10">
                  <c:v>家族と</c:v>
                </c:pt>
                <c:pt idx="11">
                  <c:v>その他　具体的に</c:v>
                </c:pt>
              </c:strCache>
            </c:strRef>
          </c:cat>
          <c:val>
            <c:numRef>
              <c:f>'%表@グラフ'!$I$79:$T$79</c:f>
              <c:numCache>
                <c:formatCode>0.0</c:formatCode>
                <c:ptCount val="12"/>
                <c:pt idx="0">
                  <c:v>3.6809815950920246</c:v>
                </c:pt>
                <c:pt idx="1">
                  <c:v>0.92024539877300615</c:v>
                </c:pt>
                <c:pt idx="2">
                  <c:v>7.3619631901840492</c:v>
                </c:pt>
                <c:pt idx="3">
                  <c:v>0.92024539877300615</c:v>
                </c:pt>
                <c:pt idx="4">
                  <c:v>6.4417177914110439</c:v>
                </c:pt>
                <c:pt idx="5">
                  <c:v>77.607361963190186</c:v>
                </c:pt>
                <c:pt idx="6">
                  <c:v>6.4417177914110439</c:v>
                </c:pt>
                <c:pt idx="7">
                  <c:v>2.7607361963190185</c:v>
                </c:pt>
                <c:pt idx="8">
                  <c:v>2.4539877300613497</c:v>
                </c:pt>
                <c:pt idx="9">
                  <c:v>1.2269938650306749</c:v>
                </c:pt>
                <c:pt idx="10">
                  <c:v>19.631901840490798</c:v>
                </c:pt>
                <c:pt idx="11">
                  <c:v>0.61349693251533743</c:v>
                </c:pt>
              </c:numCache>
            </c:numRef>
          </c:val>
          <c:extLst>
            <c:ext xmlns:c16="http://schemas.microsoft.com/office/drawing/2014/chart" uri="{C3380CC4-5D6E-409C-BE32-E72D297353CC}">
              <c16:uniqueId val="{00000004-B244-490B-A855-E38CDB10F5AD}"/>
            </c:ext>
          </c:extLst>
        </c:ser>
        <c:ser>
          <c:idx val="5"/>
          <c:order val="5"/>
          <c:tx>
            <c:strRef>
              <c:f>'%表@グラフ'!$B$80</c:f>
              <c:strCache>
                <c:ptCount val="1"/>
                <c:pt idx="0">
                  <c:v>２世帯以上同居（例：夫婦世帯と親世帯の同居等）(n=89)</c:v>
                </c:pt>
              </c:strCache>
            </c:strRef>
          </c:tx>
          <c:spPr>
            <a:solidFill>
              <a:schemeClr val="accent6"/>
            </a:solidFill>
            <a:ln>
              <a:noFill/>
            </a:ln>
            <a:effectLst/>
          </c:spPr>
          <c:invertIfNegative val="0"/>
          <c:cat>
            <c:strRef>
              <c:f>'%表@グラフ'!$I$73:$T$73</c:f>
              <c:strCache>
                <c:ptCount val="12"/>
                <c:pt idx="0">
                  <c:v>職場のクラブや同好会に所属して</c:v>
                </c:pt>
                <c:pt idx="1">
                  <c:v>学校のクラブや同好会に所属して</c:v>
                </c:pt>
                <c:pt idx="2">
                  <c:v>地域のクラブや同好会（総合型地域スポーツクラブを含む）に所属して</c:v>
                </c:pt>
                <c:pt idx="3">
                  <c:v>公共施設で行われているスポーツや体力づくりの教室で</c:v>
                </c:pt>
                <c:pt idx="4">
                  <c:v>フィットネスクラブ等の民間の会員制クラブで</c:v>
                </c:pt>
                <c:pt idx="5">
                  <c:v>個人で自由に</c:v>
                </c:pt>
                <c:pt idx="6">
                  <c:v>地域の友人と自由に</c:v>
                </c:pt>
                <c:pt idx="7">
                  <c:v>職場の友人と自由に</c:v>
                </c:pt>
                <c:pt idx="8">
                  <c:v>地域のイベントで</c:v>
                </c:pt>
                <c:pt idx="9">
                  <c:v>職場のイベントで</c:v>
                </c:pt>
                <c:pt idx="10">
                  <c:v>家族と</c:v>
                </c:pt>
                <c:pt idx="11">
                  <c:v>その他　具体的に</c:v>
                </c:pt>
              </c:strCache>
            </c:strRef>
          </c:cat>
          <c:val>
            <c:numRef>
              <c:f>'%表@グラフ'!$I$80:$T$80</c:f>
              <c:numCache>
                <c:formatCode>0.0</c:formatCode>
                <c:ptCount val="12"/>
                <c:pt idx="0">
                  <c:v>3.3707865168539324</c:v>
                </c:pt>
                <c:pt idx="1">
                  <c:v>1.1235955056179776</c:v>
                </c:pt>
                <c:pt idx="2">
                  <c:v>14.606741573033707</c:v>
                </c:pt>
                <c:pt idx="3">
                  <c:v>7.8651685393258433</c:v>
                </c:pt>
                <c:pt idx="4">
                  <c:v>6.7415730337078648</c:v>
                </c:pt>
                <c:pt idx="5">
                  <c:v>66.292134831460672</c:v>
                </c:pt>
                <c:pt idx="6">
                  <c:v>5.617977528089888</c:v>
                </c:pt>
                <c:pt idx="7">
                  <c:v>3.3707865168539324</c:v>
                </c:pt>
                <c:pt idx="8">
                  <c:v>2.2471910112359552</c:v>
                </c:pt>
                <c:pt idx="9">
                  <c:v>2.2471910112359552</c:v>
                </c:pt>
                <c:pt idx="10">
                  <c:v>16.853932584269661</c:v>
                </c:pt>
                <c:pt idx="11">
                  <c:v>0</c:v>
                </c:pt>
              </c:numCache>
            </c:numRef>
          </c:val>
          <c:extLst>
            <c:ext xmlns:c16="http://schemas.microsoft.com/office/drawing/2014/chart" uri="{C3380CC4-5D6E-409C-BE32-E72D297353CC}">
              <c16:uniqueId val="{00000005-B244-490B-A855-E38CDB10F5AD}"/>
            </c:ext>
          </c:extLst>
        </c:ser>
        <c:ser>
          <c:idx val="6"/>
          <c:order val="6"/>
          <c:tx>
            <c:strRef>
              <c:f>'%表@グラフ'!$B$81</c:f>
              <c:strCache>
                <c:ptCount val="1"/>
                <c:pt idx="0">
                  <c:v>答えたくない(n=37)</c:v>
                </c:pt>
              </c:strCache>
            </c:strRef>
          </c:tx>
          <c:spPr>
            <a:solidFill>
              <a:schemeClr val="accent1">
                <a:lumMod val="60000"/>
              </a:schemeClr>
            </a:solidFill>
            <a:ln>
              <a:noFill/>
            </a:ln>
            <a:effectLst/>
          </c:spPr>
          <c:invertIfNegative val="0"/>
          <c:cat>
            <c:strRef>
              <c:f>'%表@グラフ'!$I$73:$T$73</c:f>
              <c:strCache>
                <c:ptCount val="12"/>
                <c:pt idx="0">
                  <c:v>職場のクラブや同好会に所属して</c:v>
                </c:pt>
                <c:pt idx="1">
                  <c:v>学校のクラブや同好会に所属して</c:v>
                </c:pt>
                <c:pt idx="2">
                  <c:v>地域のクラブや同好会（総合型地域スポーツクラブを含む）に所属して</c:v>
                </c:pt>
                <c:pt idx="3">
                  <c:v>公共施設で行われているスポーツや体力づくりの教室で</c:v>
                </c:pt>
                <c:pt idx="4">
                  <c:v>フィットネスクラブ等の民間の会員制クラブで</c:v>
                </c:pt>
                <c:pt idx="5">
                  <c:v>個人で自由に</c:v>
                </c:pt>
                <c:pt idx="6">
                  <c:v>地域の友人と自由に</c:v>
                </c:pt>
                <c:pt idx="7">
                  <c:v>職場の友人と自由に</c:v>
                </c:pt>
                <c:pt idx="8">
                  <c:v>地域のイベントで</c:v>
                </c:pt>
                <c:pt idx="9">
                  <c:v>職場のイベントで</c:v>
                </c:pt>
                <c:pt idx="10">
                  <c:v>家族と</c:v>
                </c:pt>
                <c:pt idx="11">
                  <c:v>その他　具体的に</c:v>
                </c:pt>
              </c:strCache>
            </c:strRef>
          </c:cat>
          <c:val>
            <c:numRef>
              <c:f>'%表@グラフ'!$I$81:$T$81</c:f>
              <c:numCache>
                <c:formatCode>0.0</c:formatCode>
                <c:ptCount val="12"/>
                <c:pt idx="0">
                  <c:v>2.7027027027027026</c:v>
                </c:pt>
                <c:pt idx="1">
                  <c:v>0</c:v>
                </c:pt>
                <c:pt idx="2">
                  <c:v>0</c:v>
                </c:pt>
                <c:pt idx="3">
                  <c:v>5.4054054054054053</c:v>
                </c:pt>
                <c:pt idx="4">
                  <c:v>0</c:v>
                </c:pt>
                <c:pt idx="5">
                  <c:v>70.270270270270274</c:v>
                </c:pt>
                <c:pt idx="6">
                  <c:v>5.4054054054054053</c:v>
                </c:pt>
                <c:pt idx="7">
                  <c:v>2.7027027027027026</c:v>
                </c:pt>
                <c:pt idx="8">
                  <c:v>0</c:v>
                </c:pt>
                <c:pt idx="9">
                  <c:v>2.7027027027027026</c:v>
                </c:pt>
                <c:pt idx="10">
                  <c:v>13.513513513513512</c:v>
                </c:pt>
                <c:pt idx="11">
                  <c:v>0</c:v>
                </c:pt>
              </c:numCache>
            </c:numRef>
          </c:val>
          <c:extLst>
            <c:ext xmlns:c16="http://schemas.microsoft.com/office/drawing/2014/chart" uri="{C3380CC4-5D6E-409C-BE32-E72D297353CC}">
              <c16:uniqueId val="{00000006-B244-490B-A855-E38CDB10F5AD}"/>
            </c:ext>
          </c:extLst>
        </c:ser>
        <c:ser>
          <c:idx val="7"/>
          <c:order val="7"/>
          <c:tx>
            <c:strRef>
              <c:f>'%表@グラフ'!$B$82</c:f>
              <c:strCache>
                <c:ptCount val="1"/>
                <c:pt idx="0">
                  <c:v>その他(n=31)</c:v>
                </c:pt>
              </c:strCache>
            </c:strRef>
          </c:tx>
          <c:spPr>
            <a:solidFill>
              <a:schemeClr val="accent2">
                <a:lumMod val="60000"/>
              </a:schemeClr>
            </a:solidFill>
            <a:ln>
              <a:noFill/>
            </a:ln>
            <a:effectLst/>
          </c:spPr>
          <c:invertIfNegative val="0"/>
          <c:cat>
            <c:strRef>
              <c:f>'%表@グラフ'!$I$73:$T$73</c:f>
              <c:strCache>
                <c:ptCount val="12"/>
                <c:pt idx="0">
                  <c:v>職場のクラブや同好会に所属して</c:v>
                </c:pt>
                <c:pt idx="1">
                  <c:v>学校のクラブや同好会に所属して</c:v>
                </c:pt>
                <c:pt idx="2">
                  <c:v>地域のクラブや同好会（総合型地域スポーツクラブを含む）に所属して</c:v>
                </c:pt>
                <c:pt idx="3">
                  <c:v>公共施設で行われているスポーツや体力づくりの教室で</c:v>
                </c:pt>
                <c:pt idx="4">
                  <c:v>フィットネスクラブ等の民間の会員制クラブで</c:v>
                </c:pt>
                <c:pt idx="5">
                  <c:v>個人で自由に</c:v>
                </c:pt>
                <c:pt idx="6">
                  <c:v>地域の友人と自由に</c:v>
                </c:pt>
                <c:pt idx="7">
                  <c:v>職場の友人と自由に</c:v>
                </c:pt>
                <c:pt idx="8">
                  <c:v>地域のイベントで</c:v>
                </c:pt>
                <c:pt idx="9">
                  <c:v>職場のイベントで</c:v>
                </c:pt>
                <c:pt idx="10">
                  <c:v>家族と</c:v>
                </c:pt>
                <c:pt idx="11">
                  <c:v>その他　具体的に</c:v>
                </c:pt>
              </c:strCache>
            </c:strRef>
          </c:cat>
          <c:val>
            <c:numRef>
              <c:f>'%表@グラフ'!$I$82:$T$82</c:f>
              <c:numCache>
                <c:formatCode>0.0</c:formatCode>
                <c:ptCount val="12"/>
                <c:pt idx="0">
                  <c:v>3.2258064516129035</c:v>
                </c:pt>
                <c:pt idx="1">
                  <c:v>0</c:v>
                </c:pt>
                <c:pt idx="2">
                  <c:v>6.4516129032258069</c:v>
                </c:pt>
                <c:pt idx="3">
                  <c:v>6.4516129032258069</c:v>
                </c:pt>
                <c:pt idx="4">
                  <c:v>6.4516129032258069</c:v>
                </c:pt>
                <c:pt idx="5">
                  <c:v>80.645161290322577</c:v>
                </c:pt>
                <c:pt idx="6">
                  <c:v>3.2258064516129035</c:v>
                </c:pt>
                <c:pt idx="7">
                  <c:v>3.2258064516129035</c:v>
                </c:pt>
                <c:pt idx="8">
                  <c:v>0</c:v>
                </c:pt>
                <c:pt idx="9">
                  <c:v>0</c:v>
                </c:pt>
                <c:pt idx="10">
                  <c:v>16.129032258064516</c:v>
                </c:pt>
                <c:pt idx="11">
                  <c:v>3.2258064516129035</c:v>
                </c:pt>
              </c:numCache>
            </c:numRef>
          </c:val>
          <c:extLst>
            <c:ext xmlns:c16="http://schemas.microsoft.com/office/drawing/2014/chart" uri="{C3380CC4-5D6E-409C-BE32-E72D297353CC}">
              <c16:uniqueId val="{00000007-B244-490B-A855-E38CDB10F5AD}"/>
            </c:ext>
          </c:extLst>
        </c:ser>
        <c:dLbls>
          <c:showLegendKey val="0"/>
          <c:showVal val="0"/>
          <c:showCatName val="0"/>
          <c:showSerName val="0"/>
          <c:showPercent val="0"/>
          <c:showBubbleSize val="0"/>
        </c:dLbls>
        <c:gapWidth val="150"/>
        <c:axId val="363689584"/>
        <c:axId val="1"/>
      </c:barChart>
      <c:catAx>
        <c:axId val="36368958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1"/>
        <c:crosses val="autoZero"/>
        <c:auto val="1"/>
        <c:lblAlgn val="ctr"/>
        <c:lblOffset val="100"/>
        <c:noMultiLvlLbl val="1"/>
      </c:catAx>
      <c:valAx>
        <c:axId val="1"/>
        <c:scaling>
          <c:orientation val="minMax"/>
          <c:max val="100"/>
          <c:min val="0"/>
        </c:scaling>
        <c:delete val="0"/>
        <c:axPos val="l"/>
        <c:majorGridlines>
          <c:spPr>
            <a:ln w="3175" cap="flat" cmpd="sng" algn="ctr">
              <a:solidFill>
                <a:srgbClr val="D3D3D3"/>
              </a:solidFill>
              <a:prstDash val="solid"/>
              <a:round/>
            </a:ln>
            <a:effectLst/>
          </c:spPr>
        </c:majorGridlines>
        <c:numFmt formatCode="0&quot;%&quot;"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363689584"/>
        <c:crossesAt val="1"/>
        <c:crossBetween val="between"/>
        <c:majorUnit val="20"/>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800" b="0" i="0" u="none" strike="noStrike" kern="1200" baseline="0">
                <a:solidFill>
                  <a:schemeClr val="tx1"/>
                </a:solidFill>
                <a:latin typeface="+mn-ea"/>
                <a:ea typeface="+mn-ea"/>
                <a:cs typeface="+mn-cs"/>
              </a:defRPr>
            </a:pPr>
            <a:endParaRPr lang="ja-JP"/>
          </a:p>
        </c:txPr>
      </c:dTable>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mn-ea"/>
          <a:ea typeface="+mn-ea"/>
        </a:defRPr>
      </a:pPr>
      <a:endParaRPr lang="ja-JP"/>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519715423315711"/>
          <c:y val="3.9298063860413721E-2"/>
          <c:w val="0.382515451277328"/>
          <c:h val="0.9431632023392913"/>
        </c:manualLayout>
      </c:layout>
      <c:barChart>
        <c:barDir val="bar"/>
        <c:grouping val="clustered"/>
        <c:varyColors val="0"/>
        <c:ser>
          <c:idx val="0"/>
          <c:order val="0"/>
          <c:spPr>
            <a:solidFill>
              <a:schemeClr val="accent1"/>
            </a:solidFill>
            <a:ln>
              <a:noFill/>
            </a:ln>
            <a:effectLst/>
          </c:spPr>
          <c:invertIfNegative val="0"/>
          <c:dLbls>
            <c:dLbl>
              <c:idx val="0"/>
              <c:layout>
                <c:manualLayout>
                  <c:x val="-1.1143697244757554E-2"/>
                  <c:y val="4.462933551766470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3B-4627-848D-3E33343821AB}"/>
                </c:ext>
              </c:extLst>
            </c:dLbl>
            <c:numFmt formatCode="0.0&quot;%&quot;" sourceLinked="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'N%表(実数+%表)@グラフ'!$B$382:$B$388</c:f>
              <c:strCache>
                <c:ptCount val="7"/>
                <c:pt idx="0">
                  <c:v>プロや実業団による試合</c:v>
                </c:pt>
                <c:pt idx="1">
                  <c:v>世界選手権やアジア選手権等の国際大会や、国民スポーツ大会・全国障害者スポーツ大会等の全国的な大会</c:v>
                </c:pt>
                <c:pt idx="2">
                  <c:v>マラソン大会や近畿、県大会等、都道府県規模の大会</c:v>
                </c:pt>
                <c:pt idx="3">
                  <c:v>部活・サークル・スポーツ少年団の試合や練習</c:v>
                </c:pt>
                <c:pt idx="4">
                  <c:v>地域や学校の運動会</c:v>
                </c:pt>
                <c:pt idx="5">
                  <c:v>その他スポーツ大会等　具体的に</c:v>
                </c:pt>
                <c:pt idx="6">
                  <c:v>観戦していない</c:v>
                </c:pt>
              </c:strCache>
            </c:strRef>
          </c:cat>
          <c:val>
            <c:numRef>
              <c:f>'N%表(実数+%表)@グラフ'!$D$382:$D$388</c:f>
              <c:numCache>
                <c:formatCode>0.0</c:formatCode>
                <c:ptCount val="7"/>
                <c:pt idx="0">
                  <c:v>13.645099295323512</c:v>
                </c:pt>
                <c:pt idx="1">
                  <c:v>7.8795643818065351</c:v>
                </c:pt>
                <c:pt idx="2">
                  <c:v>3.5233824471492632</c:v>
                </c:pt>
                <c:pt idx="3">
                  <c:v>4.9327354260089686</c:v>
                </c:pt>
                <c:pt idx="4">
                  <c:v>5.5733504163997436</c:v>
                </c:pt>
                <c:pt idx="5">
                  <c:v>0.51249199231262021</c:v>
                </c:pt>
                <c:pt idx="6">
                  <c:v>74.119154388212678</c:v>
                </c:pt>
              </c:numCache>
            </c:numRef>
          </c:val>
          <c:extLst>
            <c:ext xmlns:c16="http://schemas.microsoft.com/office/drawing/2014/chart" uri="{C3380CC4-5D6E-409C-BE32-E72D297353CC}">
              <c16:uniqueId val="{00000000-ED3B-4627-848D-3E33343821AB}"/>
            </c:ext>
          </c:extLst>
        </c:ser>
        <c:dLbls>
          <c:showLegendKey val="0"/>
          <c:showVal val="1"/>
          <c:showCatName val="0"/>
          <c:showSerName val="0"/>
          <c:showPercent val="0"/>
          <c:showBubbleSize val="0"/>
        </c:dLbls>
        <c:gapWidth val="150"/>
        <c:overlap val="-25"/>
        <c:axId val="366488872"/>
        <c:axId val="1"/>
      </c:barChart>
      <c:catAx>
        <c:axId val="366488872"/>
        <c:scaling>
          <c:orientation val="maxMin"/>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ＭＳ ゴシック"/>
                <a:ea typeface="+mn-ea"/>
                <a:cs typeface="+mn-cs"/>
              </a:defRPr>
            </a:pPr>
            <a:endParaRPr lang="ja-JP"/>
          </a:p>
        </c:txPr>
        <c:crossAx val="1"/>
        <c:crosses val="autoZero"/>
        <c:auto val="1"/>
        <c:lblAlgn val="ctr"/>
        <c:lblOffset val="100"/>
        <c:tickLblSkip val="1"/>
        <c:noMultiLvlLbl val="1"/>
      </c:catAx>
      <c:valAx>
        <c:axId val="1"/>
        <c:scaling>
          <c:orientation val="minMax"/>
          <c:min val="0"/>
        </c:scaling>
        <c:delete val="0"/>
        <c:axPos val="t"/>
        <c:majorGridlines>
          <c:spPr>
            <a:ln w="3175" cap="flat" cmpd="sng" algn="ctr">
              <a:solidFill>
                <a:srgbClr val="D3D3D3"/>
              </a:solidFill>
              <a:prstDash val="solid"/>
              <a:round/>
            </a:ln>
            <a:effectLst/>
          </c:spPr>
        </c:majorGridlines>
        <c:numFmt formatCode="0&quot;%&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ＭＳ ゴシック"/>
              </a:defRPr>
            </a:pPr>
            <a:endParaRPr lang="ja-JP"/>
          </a:p>
        </c:txPr>
        <c:crossAx val="366488872"/>
        <c:crossesAt val="1"/>
        <c:crossBetween val="between"/>
        <c:majorUnit val="10"/>
      </c:valAx>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ＭＳ ゴシック"/>
        </a:defRPr>
      </a:pPr>
      <a:endParaRPr lang="ja-JP"/>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79919228941831E-2"/>
          <c:y val="4.7730675570855974E-2"/>
          <c:w val="0.92506034198469"/>
          <c:h val="0.45675398611688284"/>
        </c:manualLayout>
      </c:layout>
      <c:barChart>
        <c:barDir val="bar"/>
        <c:grouping val="percentStacked"/>
        <c:varyColors val="0"/>
        <c:ser>
          <c:idx val="0"/>
          <c:order val="0"/>
          <c:tx>
            <c:strRef>
              <c:f>'%表@グラフ'!$I$223</c:f>
              <c:strCache>
                <c:ptCount val="1"/>
                <c:pt idx="0">
                  <c:v>プロや実業団による試合</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'%表@グラフ'!$B$225:$B$234</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'%表@グラフ'!$I$225:$I$234</c:f>
              <c:numCache>
                <c:formatCode>0.0</c:formatCode>
                <c:ptCount val="10"/>
                <c:pt idx="0">
                  <c:v>13.645099295323512</c:v>
                </c:pt>
                <c:pt idx="1">
                  <c:v>18.070652173913043</c:v>
                </c:pt>
                <c:pt idx="2">
                  <c:v>9.5357590966122956</c:v>
                </c:pt>
                <c:pt idx="3">
                  <c:v>14.285714285714285</c:v>
                </c:pt>
                <c:pt idx="4">
                  <c:v>21.428571428571431</c:v>
                </c:pt>
                <c:pt idx="5">
                  <c:v>14.671814671814671</c:v>
                </c:pt>
                <c:pt idx="6">
                  <c:v>16.356877323420075</c:v>
                </c:pt>
                <c:pt idx="7">
                  <c:v>12.962962962962962</c:v>
                </c:pt>
                <c:pt idx="8">
                  <c:v>13.620071684587813</c:v>
                </c:pt>
                <c:pt idx="9">
                  <c:v>4.7445255474452557</c:v>
                </c:pt>
              </c:numCache>
            </c:numRef>
          </c:val>
          <c:extLst>
            <c:ext xmlns:c16="http://schemas.microsoft.com/office/drawing/2014/chart" uri="{C3380CC4-5D6E-409C-BE32-E72D297353CC}">
              <c16:uniqueId val="{00000000-FEC8-48BD-85CD-2BD7A81774C4}"/>
            </c:ext>
          </c:extLst>
        </c:ser>
        <c:ser>
          <c:idx val="1"/>
          <c:order val="1"/>
          <c:tx>
            <c:strRef>
              <c:f>'%表@グラフ'!$J$223</c:f>
              <c:strCache>
                <c:ptCount val="1"/>
                <c:pt idx="0">
                  <c:v>世界選手権やアジア選手権等の国際大会や、国民スポーツ大会・全国障害者スポーツ大会等の全国的な大会</c:v>
                </c:pt>
              </c:strCache>
            </c:strRef>
          </c:tx>
          <c:spPr>
            <a:solidFill>
              <a:schemeClr val="accent2"/>
            </a:solidFill>
            <a:ln>
              <a:noFill/>
            </a:ln>
            <a:effectLst/>
          </c:spPr>
          <c:invertIfNegative val="0"/>
          <c:dLbls>
            <c:dLbl>
              <c:idx val="2"/>
              <c:layout>
                <c:manualLayout>
                  <c:x val="-2.210017819356275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843-49EF-9E81-C3C49D2EEE45}"/>
                </c:ext>
              </c:extLst>
            </c:dLbl>
            <c:dLbl>
              <c:idx val="6"/>
              <c:layout>
                <c:manualLayout>
                  <c:x val="-6.9388939039072284E-18"/>
                  <c:y val="2.0576479724571427E-3"/>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1404770854215379E-2"/>
                      <c:h val="3.9967007600003206E-2"/>
                    </c:manualLayout>
                  </c15:layout>
                </c:ext>
                <c:ext xmlns:c16="http://schemas.microsoft.com/office/drawing/2014/chart" uri="{C3380CC4-5D6E-409C-BE32-E72D297353CC}">
                  <c16:uniqueId val="{00000011-D843-49EF-9E81-C3C49D2EEE45}"/>
                </c:ext>
              </c:extLst>
            </c:dLbl>
            <c:dLbl>
              <c:idx val="7"/>
              <c:layout>
                <c:manualLayout>
                  <c:x val="-4.4199486301370067E-3"/>
                  <c:y val="2.0574254117448061E-3"/>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1404770854215379E-2"/>
                      <c:h val="4.3735702328904967E-2"/>
                    </c:manualLayout>
                  </c15:layout>
                </c:ext>
                <c:ext xmlns:c16="http://schemas.microsoft.com/office/drawing/2014/chart" uri="{C3380CC4-5D6E-409C-BE32-E72D297353CC}">
                  <c16:uniqueId val="{00000008-D843-49EF-9E81-C3C49D2EEE45}"/>
                </c:ext>
              </c:extLst>
            </c:dLbl>
            <c:dLbl>
              <c:idx val="9"/>
              <c:layout>
                <c:manualLayout>
                  <c:x val="-2.2100178193562759E-3"/>
                  <c:y val="8.902428494159652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BE-464E-8FF3-E499497C6A6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'%表@グラフ'!$B$225:$B$234</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'%表@グラフ'!$J$225:$J$234</c:f>
              <c:numCache>
                <c:formatCode>0.0</c:formatCode>
                <c:ptCount val="10"/>
                <c:pt idx="0">
                  <c:v>7.8795643818065351</c:v>
                </c:pt>
                <c:pt idx="1">
                  <c:v>8.8315217391304337</c:v>
                </c:pt>
                <c:pt idx="2">
                  <c:v>7.1518193224592226</c:v>
                </c:pt>
                <c:pt idx="3">
                  <c:v>3.5714285714285716</c:v>
                </c:pt>
                <c:pt idx="4">
                  <c:v>10.476190476190476</c:v>
                </c:pt>
                <c:pt idx="5">
                  <c:v>4.2471042471042475</c:v>
                </c:pt>
                <c:pt idx="6">
                  <c:v>8.1784386617100377</c:v>
                </c:pt>
                <c:pt idx="7">
                  <c:v>6.666666666666667</c:v>
                </c:pt>
                <c:pt idx="8">
                  <c:v>9.3189964157706093</c:v>
                </c:pt>
                <c:pt idx="9">
                  <c:v>8.7591240875912408</c:v>
                </c:pt>
              </c:numCache>
            </c:numRef>
          </c:val>
          <c:extLst>
            <c:ext xmlns:c16="http://schemas.microsoft.com/office/drawing/2014/chart" uri="{C3380CC4-5D6E-409C-BE32-E72D297353CC}">
              <c16:uniqueId val="{00000001-FEC8-48BD-85CD-2BD7A81774C4}"/>
            </c:ext>
          </c:extLst>
        </c:ser>
        <c:ser>
          <c:idx val="2"/>
          <c:order val="2"/>
          <c:tx>
            <c:strRef>
              <c:f>'%表@グラフ'!$K$223</c:f>
              <c:strCache>
                <c:ptCount val="1"/>
                <c:pt idx="0">
                  <c:v>マラソン大会や近畿、県大会等、都道府県規模の大会</c:v>
                </c:pt>
              </c:strCache>
            </c:strRef>
          </c:tx>
          <c:spPr>
            <a:solidFill>
              <a:schemeClr val="accent3"/>
            </a:solidFill>
            <a:ln>
              <a:noFill/>
            </a:ln>
            <a:effectLst/>
          </c:spPr>
          <c:invertIfNegative val="0"/>
          <c:dLbls>
            <c:dLbl>
              <c:idx val="2"/>
              <c:layout>
                <c:manualLayout>
                  <c:x val="6.6300534580688271E-3"/>
                  <c:y val="-1.35358457767027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843-49EF-9E81-C3C49D2EEE45}"/>
                </c:ext>
              </c:extLst>
            </c:dLbl>
            <c:dLbl>
              <c:idx val="5"/>
              <c:layout>
                <c:manualLayout>
                  <c:x val="0"/>
                  <c:y val="-9.421736822254375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A8-49C2-8AEF-C59AC3CEA2F9}"/>
                </c:ext>
              </c:extLst>
            </c:dLbl>
            <c:dLbl>
              <c:idx val="6"/>
              <c:layout>
                <c:manualLayout>
                  <c:x val="-4.4200356387125517E-3"/>
                  <c:y val="-9.382566136883147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843-49EF-9E81-C3C49D2EEE45}"/>
                </c:ext>
              </c:extLst>
            </c:dLbl>
            <c:dLbl>
              <c:idx val="7"/>
              <c:layout>
                <c:manualLayout>
                  <c:x val="-2.2100178193563162E-3"/>
                  <c:y val="-9.382566136883147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843-49EF-9E81-C3C49D2EEE4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'%表@グラフ'!$B$225:$B$234</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'%表@グラフ'!$K$225:$K$234</c:f>
              <c:numCache>
                <c:formatCode>0.0</c:formatCode>
                <c:ptCount val="10"/>
                <c:pt idx="0">
                  <c:v>3.5233824471492632</c:v>
                </c:pt>
                <c:pt idx="1">
                  <c:v>4.7554347826086962</c:v>
                </c:pt>
                <c:pt idx="2">
                  <c:v>2.3839397741530743</c:v>
                </c:pt>
                <c:pt idx="3">
                  <c:v>3.5714285714285716</c:v>
                </c:pt>
                <c:pt idx="4">
                  <c:v>6.1904761904761907</c:v>
                </c:pt>
                <c:pt idx="5">
                  <c:v>1.1583011583011584</c:v>
                </c:pt>
                <c:pt idx="6">
                  <c:v>2.9739776951672865</c:v>
                </c:pt>
                <c:pt idx="7">
                  <c:v>2.9629629629629632</c:v>
                </c:pt>
                <c:pt idx="8">
                  <c:v>3.9426523297491043</c:v>
                </c:pt>
                <c:pt idx="9">
                  <c:v>4.3795620437956204</c:v>
                </c:pt>
              </c:numCache>
            </c:numRef>
          </c:val>
          <c:extLst>
            <c:ext xmlns:c16="http://schemas.microsoft.com/office/drawing/2014/chart" uri="{C3380CC4-5D6E-409C-BE32-E72D297353CC}">
              <c16:uniqueId val="{00000002-FEC8-48BD-85CD-2BD7A81774C4}"/>
            </c:ext>
          </c:extLst>
        </c:ser>
        <c:ser>
          <c:idx val="3"/>
          <c:order val="3"/>
          <c:tx>
            <c:strRef>
              <c:f>'%表@グラフ'!$L$223</c:f>
              <c:strCache>
                <c:ptCount val="1"/>
                <c:pt idx="0">
                  <c:v>部活・サークル・スポーツ少年団の試合や練習</c:v>
                </c:pt>
              </c:strCache>
            </c:strRef>
          </c:tx>
          <c:spPr>
            <a:solidFill>
              <a:schemeClr val="accent4"/>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4-77A8-49C2-8AEF-C59AC3CEA2F9}"/>
                </c:ext>
              </c:extLst>
            </c:dLbl>
            <c:dLbl>
              <c:idx val="7"/>
              <c:layout>
                <c:manualLayout>
                  <c:x val="0"/>
                  <c:y val="-1.153606358945323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43-49EF-9E81-C3C49D2EEE45}"/>
                </c:ext>
              </c:extLst>
            </c:dLbl>
            <c:dLbl>
              <c:idx val="8"/>
              <c:layout>
                <c:manualLayout>
                  <c:x val="3.3151137376099789E-3"/>
                  <c:y val="-1.0363687943767444E-2"/>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3614788673571658E-2"/>
                      <c:h val="3.6198312871101437E-2"/>
                    </c:manualLayout>
                  </c15:layout>
                </c:ext>
                <c:ext xmlns:c16="http://schemas.microsoft.com/office/drawing/2014/chart" uri="{C3380CC4-5D6E-409C-BE32-E72D297353CC}">
                  <c16:uniqueId val="{00000001-77A8-49C2-8AEF-C59AC3CEA2F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'%表@グラフ'!$B$225:$B$234</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'%表@グラフ'!$L$225:$L$234</c:f>
              <c:numCache>
                <c:formatCode>0.0</c:formatCode>
                <c:ptCount val="10"/>
                <c:pt idx="0">
                  <c:v>4.9327354260089686</c:v>
                </c:pt>
                <c:pt idx="1">
                  <c:v>5.570652173913043</c:v>
                </c:pt>
                <c:pt idx="2">
                  <c:v>4.5169385194479297</c:v>
                </c:pt>
                <c:pt idx="3">
                  <c:v>0</c:v>
                </c:pt>
                <c:pt idx="4">
                  <c:v>8.0952380952380949</c:v>
                </c:pt>
                <c:pt idx="5">
                  <c:v>4.2471042471042475</c:v>
                </c:pt>
                <c:pt idx="6">
                  <c:v>8.1784386617100377</c:v>
                </c:pt>
                <c:pt idx="7">
                  <c:v>6.2962962962962967</c:v>
                </c:pt>
                <c:pt idx="8">
                  <c:v>1.075268817204301</c:v>
                </c:pt>
                <c:pt idx="9">
                  <c:v>2.5547445255474455</c:v>
                </c:pt>
              </c:numCache>
            </c:numRef>
          </c:val>
          <c:extLst>
            <c:ext xmlns:c16="http://schemas.microsoft.com/office/drawing/2014/chart" uri="{C3380CC4-5D6E-409C-BE32-E72D297353CC}">
              <c16:uniqueId val="{00000003-FEC8-48BD-85CD-2BD7A81774C4}"/>
            </c:ext>
          </c:extLst>
        </c:ser>
        <c:ser>
          <c:idx val="4"/>
          <c:order val="4"/>
          <c:tx>
            <c:strRef>
              <c:f>'%表@グラフ'!$M$223</c:f>
              <c:strCache>
                <c:ptCount val="1"/>
                <c:pt idx="0">
                  <c:v>地域や学校の運動会</c:v>
                </c:pt>
              </c:strCache>
            </c:strRef>
          </c:tx>
          <c:spPr>
            <a:solidFill>
              <a:schemeClr val="accent5"/>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3-77A8-49C2-8AEF-C59AC3CEA2F9}"/>
                </c:ext>
              </c:extLst>
            </c:dLbl>
            <c:dLbl>
              <c:idx val="7"/>
              <c:layout>
                <c:manualLayout>
                  <c:x val="2.2100178193562759E-3"/>
                  <c:y val="7.6946656945214755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43-49EF-9E81-C3C49D2EEE45}"/>
                </c:ext>
              </c:extLst>
            </c:dLbl>
            <c:dLbl>
              <c:idx val="8"/>
              <c:layout>
                <c:manualLayout>
                  <c:x val="-2.2100178193562759E-3"/>
                  <c:y val="1.153903106561772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43-49EF-9E81-C3C49D2EEE4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'%表@グラフ'!$B$225:$B$234</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'%表@グラフ'!$M$225:$M$234</c:f>
              <c:numCache>
                <c:formatCode>0.0</c:formatCode>
                <c:ptCount val="10"/>
                <c:pt idx="0">
                  <c:v>5.5733504163997436</c:v>
                </c:pt>
                <c:pt idx="1">
                  <c:v>5.570652173913043</c:v>
                </c:pt>
                <c:pt idx="2">
                  <c:v>5.7716436637390212</c:v>
                </c:pt>
                <c:pt idx="3">
                  <c:v>0</c:v>
                </c:pt>
                <c:pt idx="4">
                  <c:v>4.7619047619047619</c:v>
                </c:pt>
                <c:pt idx="5">
                  <c:v>5.4054054054054053</c:v>
                </c:pt>
                <c:pt idx="6">
                  <c:v>5.2044609665427508</c:v>
                </c:pt>
                <c:pt idx="7">
                  <c:v>3.7037037037037037</c:v>
                </c:pt>
                <c:pt idx="8">
                  <c:v>5.376344086021505</c:v>
                </c:pt>
                <c:pt idx="9">
                  <c:v>8.7591240875912408</c:v>
                </c:pt>
              </c:numCache>
            </c:numRef>
          </c:val>
          <c:extLst>
            <c:ext xmlns:c16="http://schemas.microsoft.com/office/drawing/2014/chart" uri="{C3380CC4-5D6E-409C-BE32-E72D297353CC}">
              <c16:uniqueId val="{00000004-FEC8-48BD-85CD-2BD7A81774C4}"/>
            </c:ext>
          </c:extLst>
        </c:ser>
        <c:ser>
          <c:idx val="5"/>
          <c:order val="5"/>
          <c:tx>
            <c:strRef>
              <c:f>'%表@グラフ'!$N$223</c:f>
              <c:strCache>
                <c:ptCount val="1"/>
                <c:pt idx="0">
                  <c:v>その他スポーツ大会等　具体的に</c:v>
                </c:pt>
              </c:strCache>
            </c:strRef>
          </c:tx>
          <c:spPr>
            <a:solidFill>
              <a:schemeClr val="accent6"/>
            </a:solidFill>
            <a:ln>
              <a:noFill/>
            </a:ln>
            <a:effectLst/>
          </c:spPr>
          <c:invertIfNegative val="0"/>
          <c:dLbls>
            <c:dLbl>
              <c:idx val="0"/>
              <c:layout>
                <c:manualLayout>
                  <c:x val="8.8400712774250618E-3"/>
                  <c:y val="-1.69198072208784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43-49EF-9E81-C3C49D2EEE45}"/>
                </c:ext>
              </c:extLst>
            </c:dLbl>
            <c:dLbl>
              <c:idx val="1"/>
              <c:layout>
                <c:manualLayout>
                  <c:x val="6.6300534580687864E-3"/>
                  <c:y val="-1.13447514534680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843-49EF-9E81-C3C49D2EEE45}"/>
                </c:ext>
              </c:extLst>
            </c:dLbl>
            <c:dLbl>
              <c:idx val="2"/>
              <c:layout>
                <c:manualLayout>
                  <c:x val="4.4200356387125517E-3"/>
                  <c:y val="-6.80685087208084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843-49EF-9E81-C3C49D2EEE45}"/>
                </c:ext>
              </c:extLst>
            </c:dLbl>
            <c:dLbl>
              <c:idx val="3"/>
              <c:delete val="1"/>
              <c:extLst>
                <c:ext xmlns:c15="http://schemas.microsoft.com/office/drawing/2012/chart" uri="{CE6537A1-D6FC-4f65-9D91-7224C49458BB}"/>
                <c:ext xmlns:c16="http://schemas.microsoft.com/office/drawing/2014/chart" uri="{C3380CC4-5D6E-409C-BE32-E72D297353CC}">
                  <c16:uniqueId val="{00000002-77A8-49C2-8AEF-C59AC3CEA2F9}"/>
                </c:ext>
              </c:extLst>
            </c:dLbl>
            <c:dLbl>
              <c:idx val="4"/>
              <c:layout>
                <c:manualLayout>
                  <c:x val="4.4200356387125109E-3"/>
                  <c:y val="-9.0754438477680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843-49EF-9E81-C3C49D2EEE45}"/>
                </c:ext>
              </c:extLst>
            </c:dLbl>
            <c:dLbl>
              <c:idx val="5"/>
              <c:layout>
                <c:manualLayout>
                  <c:x val="0"/>
                  <c:y val="-1.13445727959648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843-49EF-9E81-C3C49D2EEE45}"/>
                </c:ext>
              </c:extLst>
            </c:dLbl>
            <c:dLbl>
              <c:idx val="6"/>
              <c:layout>
                <c:manualLayout>
                  <c:x val="6.6300534580688271E-3"/>
                  <c:y val="-6.806672214577582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843-49EF-9E81-C3C49D2EEE45}"/>
                </c:ext>
              </c:extLst>
            </c:dLbl>
            <c:dLbl>
              <c:idx val="7"/>
              <c:layout>
                <c:manualLayout>
                  <c:x val="4.4200356387125517E-3"/>
                  <c:y val="-1.13443941384616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43-49EF-9E81-C3C49D2EEE45}"/>
                </c:ext>
              </c:extLst>
            </c:dLbl>
            <c:dLbl>
              <c:idx val="8"/>
              <c:layout>
                <c:manualLayout>
                  <c:x val="2.2100178193562759E-3"/>
                  <c:y val="-9.075443847768002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43-49EF-9E81-C3C49D2EEE45}"/>
                </c:ext>
              </c:extLst>
            </c:dLbl>
            <c:dLbl>
              <c:idx val="9"/>
              <c:layout>
                <c:manualLayout>
                  <c:x val="4.4200356387125109E-3"/>
                  <c:y val="-6.80631489957125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43-49EF-9E81-C3C49D2EEE4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'%表@グラフ'!$B$225:$B$234</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'%表@グラフ'!$N$225:$N$234</c:f>
              <c:numCache>
                <c:formatCode>0.0</c:formatCode>
                <c:ptCount val="10"/>
                <c:pt idx="0">
                  <c:v>0.51249199231262021</c:v>
                </c:pt>
                <c:pt idx="1">
                  <c:v>0.40760869565217395</c:v>
                </c:pt>
                <c:pt idx="2">
                  <c:v>0.62735257214554585</c:v>
                </c:pt>
                <c:pt idx="3">
                  <c:v>0</c:v>
                </c:pt>
                <c:pt idx="4">
                  <c:v>0</c:v>
                </c:pt>
                <c:pt idx="5">
                  <c:v>0.38610038610038611</c:v>
                </c:pt>
                <c:pt idx="6">
                  <c:v>0.74349442379182162</c:v>
                </c:pt>
                <c:pt idx="7">
                  <c:v>0.37037037037037041</c:v>
                </c:pt>
                <c:pt idx="8">
                  <c:v>1.4336917562724014</c:v>
                </c:pt>
                <c:pt idx="9">
                  <c:v>0</c:v>
                </c:pt>
              </c:numCache>
            </c:numRef>
          </c:val>
          <c:extLst>
            <c:ext xmlns:c16="http://schemas.microsoft.com/office/drawing/2014/chart" uri="{C3380CC4-5D6E-409C-BE32-E72D297353CC}">
              <c16:uniqueId val="{00000005-FEC8-48BD-85CD-2BD7A81774C4}"/>
            </c:ext>
          </c:extLst>
        </c:ser>
        <c:ser>
          <c:idx val="6"/>
          <c:order val="6"/>
          <c:tx>
            <c:strRef>
              <c:f>'%表@グラフ'!$O$223</c:f>
              <c:strCache>
                <c:ptCount val="1"/>
                <c:pt idx="0">
                  <c:v>観戦していない</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'%表@グラフ'!$B$225:$B$234</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'%表@グラフ'!$O$225:$O$234</c:f>
              <c:numCache>
                <c:formatCode>0.0</c:formatCode>
                <c:ptCount val="10"/>
                <c:pt idx="0">
                  <c:v>74.119154388212678</c:v>
                </c:pt>
                <c:pt idx="1">
                  <c:v>69.836956521739125</c:v>
                </c:pt>
                <c:pt idx="2">
                  <c:v>77.917189460476777</c:v>
                </c:pt>
                <c:pt idx="3">
                  <c:v>78.571428571428569</c:v>
                </c:pt>
                <c:pt idx="4">
                  <c:v>64.285714285714278</c:v>
                </c:pt>
                <c:pt idx="5">
                  <c:v>75.675675675675677</c:v>
                </c:pt>
                <c:pt idx="6">
                  <c:v>69.14498141263941</c:v>
                </c:pt>
                <c:pt idx="7">
                  <c:v>79.629629629629619</c:v>
                </c:pt>
                <c:pt idx="8">
                  <c:v>75.627240143369178</c:v>
                </c:pt>
                <c:pt idx="9">
                  <c:v>78.102189781021892</c:v>
                </c:pt>
              </c:numCache>
            </c:numRef>
          </c:val>
          <c:extLst>
            <c:ext xmlns:c16="http://schemas.microsoft.com/office/drawing/2014/chart" uri="{C3380CC4-5D6E-409C-BE32-E72D297353CC}">
              <c16:uniqueId val="{00000006-FEC8-48BD-85CD-2BD7A81774C4}"/>
            </c:ext>
          </c:extLst>
        </c:ser>
        <c:dLbls>
          <c:dLblPos val="ctr"/>
          <c:showLegendKey val="0"/>
          <c:showVal val="1"/>
          <c:showCatName val="0"/>
          <c:showSerName val="0"/>
          <c:showPercent val="0"/>
          <c:showBubbleSize val="0"/>
        </c:dLbls>
        <c:gapWidth val="150"/>
        <c:overlap val="100"/>
        <c:axId val="260160128"/>
        <c:axId val="260247936"/>
      </c:barChart>
      <c:catAx>
        <c:axId val="260160128"/>
        <c:scaling>
          <c:orientation val="maxMin"/>
        </c:scaling>
        <c:delete val="1"/>
        <c:axPos val="l"/>
        <c:numFmt formatCode="General" sourceLinked="0"/>
        <c:majorTickMark val="out"/>
        <c:minorTickMark val="none"/>
        <c:tickLblPos val="nextTo"/>
        <c:crossAx val="260247936"/>
        <c:crosses val="autoZero"/>
        <c:auto val="1"/>
        <c:lblAlgn val="ctr"/>
        <c:lblOffset val="100"/>
        <c:noMultiLvlLbl val="0"/>
      </c:catAx>
      <c:valAx>
        <c:axId val="260247936"/>
        <c:scaling>
          <c:orientation val="minMax"/>
        </c:scaling>
        <c:delete val="0"/>
        <c:axPos val="t"/>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260160128"/>
        <c:crosses val="autoZero"/>
        <c:crossBetween val="between"/>
      </c:valAx>
      <c:spPr>
        <a:noFill/>
        <a:ln>
          <a:noFill/>
        </a:ln>
        <a:effectLst/>
      </c:spPr>
    </c:plotArea>
    <c:legend>
      <c:legendPos val="t"/>
      <c:layout>
        <c:manualLayout>
          <c:xMode val="edge"/>
          <c:yMode val="edge"/>
          <c:x val="0"/>
          <c:y val="0.5377447920444528"/>
          <c:w val="0.99924208468252984"/>
          <c:h val="0.276201284118670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prstDash val="solid"/>
    </a:ln>
    <a:effectLst/>
  </c:spPr>
  <c:txPr>
    <a:bodyPr/>
    <a:lstStyle/>
    <a:p>
      <a:pPr>
        <a:defRPr sz="800"/>
      </a:pPr>
      <a:endParaRPr lang="ja-JP"/>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854961930083757E-2"/>
          <c:y val="6.1794629789781799E-2"/>
          <c:w val="0.91635033882332462"/>
          <c:h val="0.50124401277275143"/>
        </c:manualLayout>
      </c:layout>
      <c:barChart>
        <c:barDir val="bar"/>
        <c:grouping val="percentStacked"/>
        <c:varyColors val="0"/>
        <c:ser>
          <c:idx val="0"/>
          <c:order val="0"/>
          <c:tx>
            <c:strRef>
              <c:f>'%表@グラフ'!$I$87</c:f>
              <c:strCache>
                <c:ptCount val="1"/>
                <c:pt idx="0">
                  <c:v>プロや実業団による試合</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'%表@グラフ'!$B$89:$B$96</c:f>
              <c:strCache>
                <c:ptCount val="8"/>
                <c:pt idx="0">
                  <c:v>全体(n=1561)</c:v>
                </c:pt>
                <c:pt idx="1">
                  <c:v>一人暮らし(n=214)</c:v>
                </c:pt>
                <c:pt idx="2">
                  <c:v>親と同居（未婚）(n=294)</c:v>
                </c:pt>
                <c:pt idx="3">
                  <c:v>夫婦のみ(n=438)</c:v>
                </c:pt>
                <c:pt idx="4">
                  <c:v>夫婦と子供(n=410)</c:v>
                </c:pt>
                <c:pt idx="5">
                  <c:v>２世帯以上同居（例：夫婦世帯と親世帯の同居等）(n=114)</c:v>
                </c:pt>
                <c:pt idx="6">
                  <c:v>答えたくない(n=52)</c:v>
                </c:pt>
                <c:pt idx="7">
                  <c:v>その他(n=39)</c:v>
                </c:pt>
              </c:strCache>
            </c:strRef>
          </c:cat>
          <c:val>
            <c:numRef>
              <c:f>'%表@グラフ'!$I$89:$I$96</c:f>
              <c:numCache>
                <c:formatCode>0.0</c:formatCode>
                <c:ptCount val="8"/>
                <c:pt idx="0">
                  <c:v>13.645099295323512</c:v>
                </c:pt>
                <c:pt idx="1">
                  <c:v>13.084112149532711</c:v>
                </c:pt>
                <c:pt idx="2">
                  <c:v>14.965986394557822</c:v>
                </c:pt>
                <c:pt idx="3">
                  <c:v>11.87214611872146</c:v>
                </c:pt>
                <c:pt idx="4">
                  <c:v>15.853658536585366</c:v>
                </c:pt>
                <c:pt idx="5">
                  <c:v>13.157894736842104</c:v>
                </c:pt>
                <c:pt idx="6">
                  <c:v>9.615384615384615</c:v>
                </c:pt>
                <c:pt idx="7">
                  <c:v>10.256410256410255</c:v>
                </c:pt>
              </c:numCache>
            </c:numRef>
          </c:val>
          <c:extLst>
            <c:ext xmlns:c16="http://schemas.microsoft.com/office/drawing/2014/chart" uri="{C3380CC4-5D6E-409C-BE32-E72D297353CC}">
              <c16:uniqueId val="{00000000-00D4-49DA-BBA5-DE246EFAD94C}"/>
            </c:ext>
          </c:extLst>
        </c:ser>
        <c:ser>
          <c:idx val="1"/>
          <c:order val="1"/>
          <c:tx>
            <c:strRef>
              <c:f>'%表@グラフ'!$J$87</c:f>
              <c:strCache>
                <c:ptCount val="1"/>
                <c:pt idx="0">
                  <c:v>世界選手権やアジア選手権等の国際大会や、国民スポーツ大会・全国障害者スポーツ大会等の全国的な大会</c:v>
                </c:pt>
              </c:strCache>
            </c:strRef>
          </c:tx>
          <c:spPr>
            <a:solidFill>
              <a:schemeClr val="accent2"/>
            </a:solidFill>
            <a:ln>
              <a:noFill/>
            </a:ln>
            <a:effectLst/>
          </c:spPr>
          <c:invertIfNegative val="0"/>
          <c:dLbls>
            <c:dLbl>
              <c:idx val="6"/>
              <c:layout>
                <c:manualLayout>
                  <c:x val="-2.0762304652593701E-17"/>
                  <c:y val="-1.584120542841927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A3C-4445-9A8B-CEA15E40E355}"/>
                </c:ext>
              </c:extLst>
            </c:dLbl>
            <c:dLbl>
              <c:idx val="7"/>
              <c:layout>
                <c:manualLayout>
                  <c:x val="0"/>
                  <c:y val="5.8745036746600445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A3C-4445-9A8B-CEA15E40E35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'%表@グラフ'!$B$89:$B$96</c:f>
              <c:strCache>
                <c:ptCount val="8"/>
                <c:pt idx="0">
                  <c:v>全体(n=1561)</c:v>
                </c:pt>
                <c:pt idx="1">
                  <c:v>一人暮らし(n=214)</c:v>
                </c:pt>
                <c:pt idx="2">
                  <c:v>親と同居（未婚）(n=294)</c:v>
                </c:pt>
                <c:pt idx="3">
                  <c:v>夫婦のみ(n=438)</c:v>
                </c:pt>
                <c:pt idx="4">
                  <c:v>夫婦と子供(n=410)</c:v>
                </c:pt>
                <c:pt idx="5">
                  <c:v>２世帯以上同居（例：夫婦世帯と親世帯の同居等）(n=114)</c:v>
                </c:pt>
                <c:pt idx="6">
                  <c:v>答えたくない(n=52)</c:v>
                </c:pt>
                <c:pt idx="7">
                  <c:v>その他(n=39)</c:v>
                </c:pt>
              </c:strCache>
            </c:strRef>
          </c:cat>
          <c:val>
            <c:numRef>
              <c:f>'%表@グラフ'!$J$89:$J$96</c:f>
              <c:numCache>
                <c:formatCode>0.0</c:formatCode>
                <c:ptCount val="8"/>
                <c:pt idx="0">
                  <c:v>7.8795643818065351</c:v>
                </c:pt>
                <c:pt idx="1">
                  <c:v>11.214953271028037</c:v>
                </c:pt>
                <c:pt idx="2">
                  <c:v>7.4829931972789119</c:v>
                </c:pt>
                <c:pt idx="3">
                  <c:v>8.2191780821917799</c:v>
                </c:pt>
                <c:pt idx="4">
                  <c:v>6.0975609756097571</c:v>
                </c:pt>
                <c:pt idx="5">
                  <c:v>9.6491228070175428</c:v>
                </c:pt>
                <c:pt idx="6">
                  <c:v>1.9230769230769231</c:v>
                </c:pt>
                <c:pt idx="7">
                  <c:v>10.256410256410255</c:v>
                </c:pt>
              </c:numCache>
            </c:numRef>
          </c:val>
          <c:extLst>
            <c:ext xmlns:c16="http://schemas.microsoft.com/office/drawing/2014/chart" uri="{C3380CC4-5D6E-409C-BE32-E72D297353CC}">
              <c16:uniqueId val="{00000001-00D4-49DA-BBA5-DE246EFAD94C}"/>
            </c:ext>
          </c:extLst>
        </c:ser>
        <c:ser>
          <c:idx val="2"/>
          <c:order val="2"/>
          <c:tx>
            <c:strRef>
              <c:f>'%表@グラフ'!$K$87</c:f>
              <c:strCache>
                <c:ptCount val="1"/>
                <c:pt idx="0">
                  <c:v>マラソン大会や近畿、県大会等、都道府県規模の大会</c:v>
                </c:pt>
              </c:strCache>
            </c:strRef>
          </c:tx>
          <c:spPr>
            <a:solidFill>
              <a:schemeClr val="accent3"/>
            </a:solidFill>
            <a:ln>
              <a:noFill/>
            </a:ln>
            <a:effectLst/>
          </c:spPr>
          <c:invertIfNegative val="0"/>
          <c:dLbls>
            <c:dLbl>
              <c:idx val="5"/>
              <c:layout>
                <c:manualLayout>
                  <c:x val="0"/>
                  <c:y val="-2.34629044218806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A3C-4445-9A8B-CEA15E40E355}"/>
                </c:ext>
              </c:extLst>
            </c:dLbl>
            <c:dLbl>
              <c:idx val="7"/>
              <c:layout>
                <c:manualLayout>
                  <c:x val="-2.2650048546009978E-3"/>
                  <c:y val="2.053951190432498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3C-4445-9A8B-CEA15E40E35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'%表@グラフ'!$B$89:$B$96</c:f>
              <c:strCache>
                <c:ptCount val="8"/>
                <c:pt idx="0">
                  <c:v>全体(n=1561)</c:v>
                </c:pt>
                <c:pt idx="1">
                  <c:v>一人暮らし(n=214)</c:v>
                </c:pt>
                <c:pt idx="2">
                  <c:v>親と同居（未婚）(n=294)</c:v>
                </c:pt>
                <c:pt idx="3">
                  <c:v>夫婦のみ(n=438)</c:v>
                </c:pt>
                <c:pt idx="4">
                  <c:v>夫婦と子供(n=410)</c:v>
                </c:pt>
                <c:pt idx="5">
                  <c:v>２世帯以上同居（例：夫婦世帯と親世帯の同居等）(n=114)</c:v>
                </c:pt>
                <c:pt idx="6">
                  <c:v>答えたくない(n=52)</c:v>
                </c:pt>
                <c:pt idx="7">
                  <c:v>その他(n=39)</c:v>
                </c:pt>
              </c:strCache>
            </c:strRef>
          </c:cat>
          <c:val>
            <c:numRef>
              <c:f>'%表@グラフ'!$K$89:$K$96</c:f>
              <c:numCache>
                <c:formatCode>0.0</c:formatCode>
                <c:ptCount val="8"/>
                <c:pt idx="0">
                  <c:v>3.5233824471492632</c:v>
                </c:pt>
                <c:pt idx="1">
                  <c:v>4.6728971962616823</c:v>
                </c:pt>
                <c:pt idx="2">
                  <c:v>2.0408163265306123</c:v>
                </c:pt>
                <c:pt idx="3">
                  <c:v>3.8812785388127855</c:v>
                </c:pt>
                <c:pt idx="4">
                  <c:v>1.9512195121951219</c:v>
                </c:pt>
                <c:pt idx="5">
                  <c:v>8.7719298245614024</c:v>
                </c:pt>
                <c:pt idx="6">
                  <c:v>3.8461538461538463</c:v>
                </c:pt>
                <c:pt idx="7">
                  <c:v>5.1282051282051277</c:v>
                </c:pt>
              </c:numCache>
            </c:numRef>
          </c:val>
          <c:extLst>
            <c:ext xmlns:c16="http://schemas.microsoft.com/office/drawing/2014/chart" uri="{C3380CC4-5D6E-409C-BE32-E72D297353CC}">
              <c16:uniqueId val="{00000002-00D4-49DA-BBA5-DE246EFAD94C}"/>
            </c:ext>
          </c:extLst>
        </c:ser>
        <c:ser>
          <c:idx val="3"/>
          <c:order val="3"/>
          <c:tx>
            <c:strRef>
              <c:f>'%表@グラフ'!$L$87</c:f>
              <c:strCache>
                <c:ptCount val="1"/>
                <c:pt idx="0">
                  <c:v>部活・サークル・スポーツ少年団の試合や練習</c:v>
                </c:pt>
              </c:strCache>
            </c:strRef>
          </c:tx>
          <c:spPr>
            <a:solidFill>
              <a:schemeClr val="accent4"/>
            </a:solidFill>
            <a:ln>
              <a:noFill/>
            </a:ln>
            <a:effectLst/>
          </c:spPr>
          <c:invertIfNegative val="0"/>
          <c:dLbls>
            <c:dLbl>
              <c:idx val="1"/>
              <c:layout>
                <c:manualLayout>
                  <c:x val="-4.5300097092019122E-3"/>
                  <c:y val="2.40560833081863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3C-4445-9A8B-CEA15E40E355}"/>
                </c:ext>
              </c:extLst>
            </c:dLbl>
            <c:dLbl>
              <c:idx val="2"/>
              <c:layout>
                <c:manualLayout>
                  <c:x val="-4.5300097092019122E-3"/>
                  <c:y val="-1.4080514517083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7A-4E11-AD69-EE4AB558A909}"/>
                </c:ext>
              </c:extLst>
            </c:dLbl>
            <c:dLbl>
              <c:idx val="3"/>
              <c:layout>
                <c:manualLayout>
                  <c:x val="-2.2650048546009561E-3"/>
                  <c:y val="-2.34684481497900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7A-4E11-AD69-EE4AB558A909}"/>
                </c:ext>
              </c:extLst>
            </c:dLbl>
            <c:dLbl>
              <c:idx val="5"/>
              <c:layout>
                <c:manualLayout>
                  <c:x val="-4.5300097092019539E-3"/>
                  <c:y val="-1.46650082296640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A3C-4445-9A8B-CEA15E40E355}"/>
                </c:ext>
              </c:extLst>
            </c:dLbl>
            <c:dLbl>
              <c:idx val="7"/>
              <c:layout>
                <c:manualLayout>
                  <c:x val="2.2650048546009145E-3"/>
                  <c:y val="1.173607198419815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3C-4445-9A8B-CEA15E40E35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'%表@グラフ'!$B$89:$B$96</c:f>
              <c:strCache>
                <c:ptCount val="8"/>
                <c:pt idx="0">
                  <c:v>全体(n=1561)</c:v>
                </c:pt>
                <c:pt idx="1">
                  <c:v>一人暮らし(n=214)</c:v>
                </c:pt>
                <c:pt idx="2">
                  <c:v>親と同居（未婚）(n=294)</c:v>
                </c:pt>
                <c:pt idx="3">
                  <c:v>夫婦のみ(n=438)</c:v>
                </c:pt>
                <c:pt idx="4">
                  <c:v>夫婦と子供(n=410)</c:v>
                </c:pt>
                <c:pt idx="5">
                  <c:v>２世帯以上同居（例：夫婦世帯と親世帯の同居等）(n=114)</c:v>
                </c:pt>
                <c:pt idx="6">
                  <c:v>答えたくない(n=52)</c:v>
                </c:pt>
                <c:pt idx="7">
                  <c:v>その他(n=39)</c:v>
                </c:pt>
              </c:strCache>
            </c:strRef>
          </c:cat>
          <c:val>
            <c:numRef>
              <c:f>'%表@グラフ'!$L$89:$L$96</c:f>
              <c:numCache>
                <c:formatCode>0.0</c:formatCode>
                <c:ptCount val="8"/>
                <c:pt idx="0">
                  <c:v>4.9327354260089686</c:v>
                </c:pt>
                <c:pt idx="1">
                  <c:v>2.3364485981308412</c:v>
                </c:pt>
                <c:pt idx="2">
                  <c:v>3.4013605442176869</c:v>
                </c:pt>
                <c:pt idx="3">
                  <c:v>2.054794520547945</c:v>
                </c:pt>
                <c:pt idx="4">
                  <c:v>9.2682926829268304</c:v>
                </c:pt>
                <c:pt idx="5">
                  <c:v>8.7719298245614024</c:v>
                </c:pt>
                <c:pt idx="6">
                  <c:v>3.8461538461538463</c:v>
                </c:pt>
                <c:pt idx="7">
                  <c:v>7.6923076923076925</c:v>
                </c:pt>
              </c:numCache>
            </c:numRef>
          </c:val>
          <c:extLst>
            <c:ext xmlns:c16="http://schemas.microsoft.com/office/drawing/2014/chart" uri="{C3380CC4-5D6E-409C-BE32-E72D297353CC}">
              <c16:uniqueId val="{00000003-00D4-49DA-BBA5-DE246EFAD94C}"/>
            </c:ext>
          </c:extLst>
        </c:ser>
        <c:ser>
          <c:idx val="4"/>
          <c:order val="4"/>
          <c:tx>
            <c:strRef>
              <c:f>'%表@グラフ'!$M$87</c:f>
              <c:strCache>
                <c:ptCount val="1"/>
                <c:pt idx="0">
                  <c:v>地域や学校の運動会</c:v>
                </c:pt>
              </c:strCache>
            </c:strRef>
          </c:tx>
          <c:spPr>
            <a:solidFill>
              <a:schemeClr val="accent5"/>
            </a:solidFill>
            <a:ln>
              <a:noFill/>
            </a:ln>
            <a:effectLst/>
          </c:spPr>
          <c:invertIfNegative val="0"/>
          <c:dLbls>
            <c:dLbl>
              <c:idx val="1"/>
              <c:layout>
                <c:manualLayout>
                  <c:x val="4.5300097092019122E-3"/>
                  <c:y val="-1.70144401176674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3C-4445-9A8B-CEA15E40E355}"/>
                </c:ext>
              </c:extLst>
            </c:dLbl>
            <c:dLbl>
              <c:idx val="6"/>
              <c:layout>
                <c:manualLayout>
                  <c:x val="1.359002912760573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4F-4EDE-AED9-8FFFC9009B16}"/>
                </c:ext>
              </c:extLst>
            </c:dLbl>
            <c:dLbl>
              <c:idx val="7"/>
              <c:layout>
                <c:manualLayout>
                  <c:x val="-4.1524609305187403E-17"/>
                  <c:y val="2.053766399502185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3C-4445-9A8B-CEA15E40E35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'%表@グラフ'!$B$89:$B$96</c:f>
              <c:strCache>
                <c:ptCount val="8"/>
                <c:pt idx="0">
                  <c:v>全体(n=1561)</c:v>
                </c:pt>
                <c:pt idx="1">
                  <c:v>一人暮らし(n=214)</c:v>
                </c:pt>
                <c:pt idx="2">
                  <c:v>親と同居（未婚）(n=294)</c:v>
                </c:pt>
                <c:pt idx="3">
                  <c:v>夫婦のみ(n=438)</c:v>
                </c:pt>
                <c:pt idx="4">
                  <c:v>夫婦と子供(n=410)</c:v>
                </c:pt>
                <c:pt idx="5">
                  <c:v>２世帯以上同居（例：夫婦世帯と親世帯の同居等）(n=114)</c:v>
                </c:pt>
                <c:pt idx="6">
                  <c:v>答えたくない(n=52)</c:v>
                </c:pt>
                <c:pt idx="7">
                  <c:v>その他(n=39)</c:v>
                </c:pt>
              </c:strCache>
            </c:strRef>
          </c:cat>
          <c:val>
            <c:numRef>
              <c:f>'%表@グラフ'!$M$89:$M$96</c:f>
              <c:numCache>
                <c:formatCode>0.0</c:formatCode>
                <c:ptCount val="8"/>
                <c:pt idx="0">
                  <c:v>5.5733504163997436</c:v>
                </c:pt>
                <c:pt idx="1">
                  <c:v>1.4018691588785048</c:v>
                </c:pt>
                <c:pt idx="2">
                  <c:v>2.0408163265306123</c:v>
                </c:pt>
                <c:pt idx="3">
                  <c:v>5.9360730593607309</c:v>
                </c:pt>
                <c:pt idx="4">
                  <c:v>9.0243902439024382</c:v>
                </c:pt>
                <c:pt idx="5">
                  <c:v>9.6491228070175428</c:v>
                </c:pt>
                <c:pt idx="6">
                  <c:v>1.9230769230769231</c:v>
                </c:pt>
                <c:pt idx="7">
                  <c:v>7.6923076923076925</c:v>
                </c:pt>
              </c:numCache>
            </c:numRef>
          </c:val>
          <c:extLst>
            <c:ext xmlns:c16="http://schemas.microsoft.com/office/drawing/2014/chart" uri="{C3380CC4-5D6E-409C-BE32-E72D297353CC}">
              <c16:uniqueId val="{00000009-D732-43B7-B199-642D63213F17}"/>
            </c:ext>
          </c:extLst>
        </c:ser>
        <c:ser>
          <c:idx val="5"/>
          <c:order val="5"/>
          <c:tx>
            <c:strRef>
              <c:f>'%表@グラフ'!$N$87</c:f>
              <c:strCache>
                <c:ptCount val="1"/>
                <c:pt idx="0">
                  <c:v>その他スポーツ大会等　具体的に</c:v>
                </c:pt>
              </c:strCache>
            </c:strRef>
          </c:tx>
          <c:spPr>
            <a:solidFill>
              <a:schemeClr val="accent6"/>
            </a:solidFill>
            <a:ln>
              <a:noFill/>
            </a:ln>
            <a:effectLst/>
          </c:spPr>
          <c:invertIfNegative val="0"/>
          <c:dLbls>
            <c:dLbl>
              <c:idx val="0"/>
              <c:layout>
                <c:manualLayout>
                  <c:x val="9.0600194184038245E-3"/>
                  <c:y val="-7.92039482437466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3C-4445-9A8B-CEA15E40E355}"/>
                </c:ext>
              </c:extLst>
            </c:dLbl>
            <c:dLbl>
              <c:idx val="1"/>
              <c:layout>
                <c:manualLayout>
                  <c:x val="5.2095111655821986E-2"/>
                  <c:y val="-1.818767773422666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3C-4445-9A8B-CEA15E40E355}"/>
                </c:ext>
              </c:extLst>
            </c:dLbl>
            <c:dLbl>
              <c:idx val="2"/>
              <c:layout>
                <c:manualLayout>
                  <c:x val="2.0385043691408606E-2"/>
                  <c:y val="-1.32007966338477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3C-4445-9A8B-CEA15E40E355}"/>
                </c:ext>
              </c:extLst>
            </c:dLbl>
            <c:dLbl>
              <c:idx val="3"/>
              <c:layout>
                <c:manualLayout>
                  <c:x val="4.5300097092019122E-3"/>
                  <c:y val="-2.112160723789244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A3C-4445-9A8B-CEA15E40E355}"/>
                </c:ext>
              </c:extLst>
            </c:dLbl>
            <c:dLbl>
              <c:idx val="6"/>
              <c:layout>
                <c:manualLayout>
                  <c:x val="2.7180058255211473E-2"/>
                  <c:y val="-1.58408329192476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A3C-4445-9A8B-CEA15E40E355}"/>
                </c:ext>
              </c:extLst>
            </c:dLbl>
            <c:dLbl>
              <c:idx val="7"/>
              <c:layout>
                <c:manualLayout>
                  <c:x val="2.4915053400610496E-2"/>
                  <c:y val="-1.32007966338477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3C-4445-9A8B-CEA15E40E35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'%表@グラフ'!$B$89:$B$96</c:f>
              <c:strCache>
                <c:ptCount val="8"/>
                <c:pt idx="0">
                  <c:v>全体(n=1561)</c:v>
                </c:pt>
                <c:pt idx="1">
                  <c:v>一人暮らし(n=214)</c:v>
                </c:pt>
                <c:pt idx="2">
                  <c:v>親と同居（未婚）(n=294)</c:v>
                </c:pt>
                <c:pt idx="3">
                  <c:v>夫婦のみ(n=438)</c:v>
                </c:pt>
                <c:pt idx="4">
                  <c:v>夫婦と子供(n=410)</c:v>
                </c:pt>
                <c:pt idx="5">
                  <c:v>２世帯以上同居（例：夫婦世帯と親世帯の同居等）(n=114)</c:v>
                </c:pt>
                <c:pt idx="6">
                  <c:v>答えたくない(n=52)</c:v>
                </c:pt>
                <c:pt idx="7">
                  <c:v>その他(n=39)</c:v>
                </c:pt>
              </c:strCache>
            </c:strRef>
          </c:cat>
          <c:val>
            <c:numRef>
              <c:f>'%表@グラフ'!$N$89:$N$96</c:f>
              <c:numCache>
                <c:formatCode>0.0</c:formatCode>
                <c:ptCount val="8"/>
                <c:pt idx="0">
                  <c:v>0.51249199231262021</c:v>
                </c:pt>
                <c:pt idx="1">
                  <c:v>0.46728971962616822</c:v>
                </c:pt>
                <c:pt idx="2">
                  <c:v>0</c:v>
                </c:pt>
                <c:pt idx="3">
                  <c:v>0.45662100456621008</c:v>
                </c:pt>
                <c:pt idx="4">
                  <c:v>0.97560975609756095</c:v>
                </c:pt>
                <c:pt idx="5">
                  <c:v>0.8771929824561403</c:v>
                </c:pt>
                <c:pt idx="6">
                  <c:v>0</c:v>
                </c:pt>
                <c:pt idx="7">
                  <c:v>0</c:v>
                </c:pt>
              </c:numCache>
            </c:numRef>
          </c:val>
          <c:extLst>
            <c:ext xmlns:c16="http://schemas.microsoft.com/office/drawing/2014/chart" uri="{C3380CC4-5D6E-409C-BE32-E72D297353CC}">
              <c16:uniqueId val="{00000017-715E-4F4E-8C77-926C3FD59221}"/>
            </c:ext>
          </c:extLst>
        </c:ser>
        <c:ser>
          <c:idx val="6"/>
          <c:order val="6"/>
          <c:tx>
            <c:strRef>
              <c:f>'%表@グラフ'!$O$87</c:f>
              <c:strCache>
                <c:ptCount val="1"/>
                <c:pt idx="0">
                  <c:v>観戦していない</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'%表@グラフ'!$B$89:$B$96</c:f>
              <c:strCache>
                <c:ptCount val="8"/>
                <c:pt idx="0">
                  <c:v>全体(n=1561)</c:v>
                </c:pt>
                <c:pt idx="1">
                  <c:v>一人暮らし(n=214)</c:v>
                </c:pt>
                <c:pt idx="2">
                  <c:v>親と同居（未婚）(n=294)</c:v>
                </c:pt>
                <c:pt idx="3">
                  <c:v>夫婦のみ(n=438)</c:v>
                </c:pt>
                <c:pt idx="4">
                  <c:v>夫婦と子供(n=410)</c:v>
                </c:pt>
                <c:pt idx="5">
                  <c:v>２世帯以上同居（例：夫婦世帯と親世帯の同居等）(n=114)</c:v>
                </c:pt>
                <c:pt idx="6">
                  <c:v>答えたくない(n=52)</c:v>
                </c:pt>
                <c:pt idx="7">
                  <c:v>その他(n=39)</c:v>
                </c:pt>
              </c:strCache>
            </c:strRef>
          </c:cat>
          <c:val>
            <c:numRef>
              <c:f>'%表@グラフ'!$O$89:$O$96</c:f>
              <c:numCache>
                <c:formatCode>0.0</c:formatCode>
                <c:ptCount val="8"/>
                <c:pt idx="0">
                  <c:v>74.119154388212678</c:v>
                </c:pt>
                <c:pt idx="1">
                  <c:v>75.233644859813083</c:v>
                </c:pt>
                <c:pt idx="2">
                  <c:v>76.870748299319729</c:v>
                </c:pt>
                <c:pt idx="3">
                  <c:v>75.799086757990864</c:v>
                </c:pt>
                <c:pt idx="4">
                  <c:v>69.756097560975604</c:v>
                </c:pt>
                <c:pt idx="5">
                  <c:v>67.543859649122808</c:v>
                </c:pt>
                <c:pt idx="6">
                  <c:v>86.538461538461533</c:v>
                </c:pt>
                <c:pt idx="7">
                  <c:v>76.92307692307692</c:v>
                </c:pt>
              </c:numCache>
            </c:numRef>
          </c:val>
          <c:extLst>
            <c:ext xmlns:c16="http://schemas.microsoft.com/office/drawing/2014/chart" uri="{C3380CC4-5D6E-409C-BE32-E72D297353CC}">
              <c16:uniqueId val="{00000018-715E-4F4E-8C77-926C3FD59221}"/>
            </c:ext>
          </c:extLst>
        </c:ser>
        <c:dLbls>
          <c:dLblPos val="ctr"/>
          <c:showLegendKey val="0"/>
          <c:showVal val="1"/>
          <c:showCatName val="0"/>
          <c:showSerName val="0"/>
          <c:showPercent val="0"/>
          <c:showBubbleSize val="0"/>
        </c:dLbls>
        <c:gapWidth val="150"/>
        <c:overlap val="100"/>
        <c:axId val="260160128"/>
        <c:axId val="260247936"/>
      </c:barChart>
      <c:catAx>
        <c:axId val="260160128"/>
        <c:scaling>
          <c:orientation val="maxMin"/>
        </c:scaling>
        <c:delete val="1"/>
        <c:axPos val="l"/>
        <c:numFmt formatCode="General" sourceLinked="0"/>
        <c:majorTickMark val="out"/>
        <c:minorTickMark val="none"/>
        <c:tickLblPos val="nextTo"/>
        <c:crossAx val="260247936"/>
        <c:crosses val="autoZero"/>
        <c:auto val="1"/>
        <c:lblAlgn val="ctr"/>
        <c:lblOffset val="100"/>
        <c:noMultiLvlLbl val="0"/>
      </c:catAx>
      <c:valAx>
        <c:axId val="260247936"/>
        <c:scaling>
          <c:orientation val="minMax"/>
        </c:scaling>
        <c:delete val="0"/>
        <c:axPos val="t"/>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260160128"/>
        <c:crosses val="autoZero"/>
        <c:crossBetween val="between"/>
      </c:valAx>
      <c:spPr>
        <a:noFill/>
        <a:ln>
          <a:noFill/>
        </a:ln>
        <a:effectLst/>
      </c:spPr>
    </c:plotArea>
    <c:legend>
      <c:legendPos val="t"/>
      <c:layout>
        <c:manualLayout>
          <c:xMode val="edge"/>
          <c:yMode val="edge"/>
          <c:x val="9.8493714723695697E-4"/>
          <c:y val="0.58725780834220331"/>
          <c:w val="0.9946935415194299"/>
          <c:h val="0.4127421916577966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prstDash val="solid"/>
    </a:ln>
    <a:effectLst/>
  </c:spPr>
  <c:txPr>
    <a:bodyPr/>
    <a:lstStyle/>
    <a:p>
      <a:pPr>
        <a:defRPr sz="800"/>
      </a:pPr>
      <a:endParaRPr lang="ja-JP"/>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519715423315711"/>
          <c:y val="3.9298063860413721E-2"/>
          <c:w val="0.382515451277328"/>
          <c:h val="0.43955644204442224"/>
        </c:manualLayout>
      </c:layout>
      <c:barChart>
        <c:barDir val="bar"/>
        <c:grouping val="clustered"/>
        <c:varyColors val="0"/>
        <c:ser>
          <c:idx val="0"/>
          <c:order val="0"/>
          <c:spPr>
            <a:solidFill>
              <a:schemeClr val="accent1"/>
            </a:solidFill>
            <a:ln>
              <a:noFill/>
            </a:ln>
            <a:effectLst/>
          </c:spPr>
          <c:invertIfNegative val="0"/>
          <c:dLbls>
            <c:dLbl>
              <c:idx val="0"/>
              <c:layout>
                <c:manualLayout>
                  <c:x val="-2.2012125328389797E-3"/>
                  <c:y val="7.481720286909009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1C-40A4-85C2-A4C862E42952}"/>
                </c:ext>
              </c:extLst>
            </c:dLbl>
            <c:numFmt formatCode="0.0&quot;%&quot;" sourceLinked="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'N%表(実数+%表)@グラフ'!$B$398:$B$412</c:f>
              <c:strCache>
                <c:ptCount val="4"/>
                <c:pt idx="0">
                  <c:v>週に1回以上</c:v>
                </c:pt>
                <c:pt idx="1">
                  <c:v>月に1～3回</c:v>
                </c:pt>
                <c:pt idx="2">
                  <c:v>3か月に1～2回</c:v>
                </c:pt>
                <c:pt idx="3">
                  <c:v>年に1～3回</c:v>
                </c:pt>
              </c:strCache>
              <c:extLst/>
            </c:strRef>
          </c:cat>
          <c:val>
            <c:numRef>
              <c:f>'N%表(実数+%表)@グラフ'!$D$398:$D$412</c:f>
              <c:numCache>
                <c:formatCode>0.0</c:formatCode>
                <c:ptCount val="4"/>
                <c:pt idx="0">
                  <c:v>6.435643564356436</c:v>
                </c:pt>
                <c:pt idx="1">
                  <c:v>16.831683168316832</c:v>
                </c:pt>
                <c:pt idx="2">
                  <c:v>19.801980198019802</c:v>
                </c:pt>
                <c:pt idx="3">
                  <c:v>56.930693069306926</c:v>
                </c:pt>
              </c:numCache>
              <c:extLst/>
            </c:numRef>
          </c:val>
          <c:extLst>
            <c:ext xmlns:c16="http://schemas.microsoft.com/office/drawing/2014/chart" uri="{C3380CC4-5D6E-409C-BE32-E72D297353CC}">
              <c16:uniqueId val="{00000001-421C-40A4-85C2-A4C862E42952}"/>
            </c:ext>
          </c:extLst>
        </c:ser>
        <c:dLbls>
          <c:showLegendKey val="0"/>
          <c:showVal val="1"/>
          <c:showCatName val="0"/>
          <c:showSerName val="0"/>
          <c:showPercent val="0"/>
          <c:showBubbleSize val="0"/>
        </c:dLbls>
        <c:gapWidth val="150"/>
        <c:overlap val="-25"/>
        <c:axId val="366488872"/>
        <c:axId val="1"/>
      </c:barChart>
      <c:catAx>
        <c:axId val="366488872"/>
        <c:scaling>
          <c:orientation val="maxMin"/>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ＭＳ ゴシック"/>
                <a:ea typeface="+mn-ea"/>
                <a:cs typeface="+mn-cs"/>
              </a:defRPr>
            </a:pPr>
            <a:endParaRPr lang="ja-JP"/>
          </a:p>
        </c:txPr>
        <c:crossAx val="1"/>
        <c:crosses val="autoZero"/>
        <c:auto val="1"/>
        <c:lblAlgn val="ctr"/>
        <c:lblOffset val="100"/>
        <c:tickLblSkip val="1"/>
        <c:noMultiLvlLbl val="1"/>
      </c:catAx>
      <c:valAx>
        <c:axId val="1"/>
        <c:scaling>
          <c:orientation val="minMax"/>
          <c:max val="65"/>
          <c:min val="0"/>
        </c:scaling>
        <c:delete val="0"/>
        <c:axPos val="t"/>
        <c:majorGridlines>
          <c:spPr>
            <a:ln w="3175" cap="flat" cmpd="sng" algn="ctr">
              <a:solidFill>
                <a:srgbClr val="D3D3D3"/>
              </a:solidFill>
              <a:prstDash val="solid"/>
              <a:round/>
            </a:ln>
            <a:effectLst/>
          </c:spPr>
        </c:majorGridlines>
        <c:numFmt formatCode="0&quot;%&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ＭＳ ゴシック"/>
              </a:defRPr>
            </a:pPr>
            <a:endParaRPr lang="ja-JP"/>
          </a:p>
        </c:txPr>
        <c:crossAx val="366488872"/>
        <c:crossesAt val="1"/>
        <c:crossBetween val="between"/>
        <c:majorUnit val="10"/>
      </c:valAx>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ＭＳ ゴシック"/>
        </a:defRPr>
      </a:pPr>
      <a:endParaRPr lang="ja-JP"/>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34286591357728"/>
          <c:y val="2.0014417690147692E-2"/>
          <c:w val="0.78500079917416743"/>
          <c:h val="0.34695267437086497"/>
        </c:manualLayout>
      </c:layout>
      <c:barChart>
        <c:barDir val="col"/>
        <c:grouping val="clustered"/>
        <c:varyColors val="0"/>
        <c:ser>
          <c:idx val="0"/>
          <c:order val="0"/>
          <c:tx>
            <c:strRef>
              <c:f>'%表@グラフ'!$B$240:$G$240</c:f>
              <c:strCache>
                <c:ptCount val="6"/>
                <c:pt idx="0">
                  <c:v>全体(n=404)</c:v>
                </c:pt>
                <c:pt idx="5">
                  <c:v>%</c:v>
                </c:pt>
              </c:strCache>
            </c:strRef>
          </c:tx>
          <c:spPr>
            <a:solidFill>
              <a:schemeClr val="accent1"/>
            </a:solidFill>
            <a:ln>
              <a:noFill/>
            </a:ln>
            <a:effectLst/>
          </c:spPr>
          <c:invertIfNegative val="0"/>
          <c:cat>
            <c:strRef>
              <c:f>'%表@グラフ'!$I$238:$L$239</c:f>
              <c:strCache>
                <c:ptCount val="4"/>
                <c:pt idx="0">
                  <c:v>週に1回以上</c:v>
                </c:pt>
                <c:pt idx="1">
                  <c:v>月に1～3回</c:v>
                </c:pt>
                <c:pt idx="2">
                  <c:v>3か月に1～2回</c:v>
                </c:pt>
                <c:pt idx="3">
                  <c:v>年に1～3回</c:v>
                </c:pt>
              </c:strCache>
            </c:strRef>
          </c:cat>
          <c:val>
            <c:numRef>
              <c:f>'%表@グラフ'!$I$240:$L$240</c:f>
              <c:numCache>
                <c:formatCode>0.0</c:formatCode>
                <c:ptCount val="4"/>
                <c:pt idx="0">
                  <c:v>6.435643564356436</c:v>
                </c:pt>
                <c:pt idx="1">
                  <c:v>16.831683168316832</c:v>
                </c:pt>
                <c:pt idx="2">
                  <c:v>19.801980198019802</c:v>
                </c:pt>
                <c:pt idx="3">
                  <c:v>56.930693069306926</c:v>
                </c:pt>
              </c:numCache>
            </c:numRef>
          </c:val>
          <c:extLst>
            <c:ext xmlns:c16="http://schemas.microsoft.com/office/drawing/2014/chart" uri="{C3380CC4-5D6E-409C-BE32-E72D297353CC}">
              <c16:uniqueId val="{00000000-BB20-49F8-AB70-B0988E0CADB1}"/>
            </c:ext>
          </c:extLst>
        </c:ser>
        <c:ser>
          <c:idx val="1"/>
          <c:order val="1"/>
          <c:tx>
            <c:strRef>
              <c:f>'%表@グラフ'!$B$241:$G$241</c:f>
              <c:strCache>
                <c:ptCount val="6"/>
                <c:pt idx="0">
                  <c:v>男性(n=222)</c:v>
                </c:pt>
                <c:pt idx="5">
                  <c:v>%</c:v>
                </c:pt>
              </c:strCache>
            </c:strRef>
          </c:tx>
          <c:spPr>
            <a:solidFill>
              <a:schemeClr val="accent2"/>
            </a:solidFill>
            <a:ln>
              <a:noFill/>
            </a:ln>
            <a:effectLst/>
          </c:spPr>
          <c:invertIfNegative val="0"/>
          <c:cat>
            <c:strRef>
              <c:f>'%表@グラフ'!$I$238:$L$239</c:f>
              <c:strCache>
                <c:ptCount val="4"/>
                <c:pt idx="0">
                  <c:v>週に1回以上</c:v>
                </c:pt>
                <c:pt idx="1">
                  <c:v>月に1～3回</c:v>
                </c:pt>
                <c:pt idx="2">
                  <c:v>3か月に1～2回</c:v>
                </c:pt>
                <c:pt idx="3">
                  <c:v>年に1～3回</c:v>
                </c:pt>
              </c:strCache>
            </c:strRef>
          </c:cat>
          <c:val>
            <c:numRef>
              <c:f>'%表@グラフ'!$I$241:$L$241</c:f>
              <c:numCache>
                <c:formatCode>0.0</c:formatCode>
                <c:ptCount val="4"/>
                <c:pt idx="0">
                  <c:v>7.6576576576576576</c:v>
                </c:pt>
                <c:pt idx="1">
                  <c:v>19.36936936936937</c:v>
                </c:pt>
                <c:pt idx="2">
                  <c:v>21.171171171171171</c:v>
                </c:pt>
                <c:pt idx="3">
                  <c:v>51.801801801801801</c:v>
                </c:pt>
              </c:numCache>
            </c:numRef>
          </c:val>
          <c:extLst>
            <c:ext xmlns:c16="http://schemas.microsoft.com/office/drawing/2014/chart" uri="{C3380CC4-5D6E-409C-BE32-E72D297353CC}">
              <c16:uniqueId val="{00000001-BB20-49F8-AB70-B0988E0CADB1}"/>
            </c:ext>
          </c:extLst>
        </c:ser>
        <c:ser>
          <c:idx val="2"/>
          <c:order val="2"/>
          <c:tx>
            <c:strRef>
              <c:f>'%表@グラフ'!$B$242:$G$242</c:f>
              <c:strCache>
                <c:ptCount val="6"/>
                <c:pt idx="0">
                  <c:v>女性(n=176)</c:v>
                </c:pt>
                <c:pt idx="5">
                  <c:v>%</c:v>
                </c:pt>
              </c:strCache>
            </c:strRef>
          </c:tx>
          <c:spPr>
            <a:solidFill>
              <a:schemeClr val="accent3"/>
            </a:solidFill>
            <a:ln>
              <a:noFill/>
            </a:ln>
            <a:effectLst/>
          </c:spPr>
          <c:invertIfNegative val="0"/>
          <c:cat>
            <c:strRef>
              <c:f>'%表@グラフ'!$I$238:$L$239</c:f>
              <c:strCache>
                <c:ptCount val="4"/>
                <c:pt idx="0">
                  <c:v>週に1回以上</c:v>
                </c:pt>
                <c:pt idx="1">
                  <c:v>月に1～3回</c:v>
                </c:pt>
                <c:pt idx="2">
                  <c:v>3か月に1～2回</c:v>
                </c:pt>
                <c:pt idx="3">
                  <c:v>年に1～3回</c:v>
                </c:pt>
              </c:strCache>
            </c:strRef>
          </c:cat>
          <c:val>
            <c:numRef>
              <c:f>'%表@グラフ'!$I$242:$L$242</c:f>
              <c:numCache>
                <c:formatCode>0.0</c:formatCode>
                <c:ptCount val="4"/>
                <c:pt idx="0">
                  <c:v>5.1136363636363642</c:v>
                </c:pt>
                <c:pt idx="1">
                  <c:v>13.636363636363635</c:v>
                </c:pt>
                <c:pt idx="2">
                  <c:v>17.045454545454547</c:v>
                </c:pt>
                <c:pt idx="3">
                  <c:v>64.204545454545453</c:v>
                </c:pt>
              </c:numCache>
            </c:numRef>
          </c:val>
          <c:extLst>
            <c:ext xmlns:c16="http://schemas.microsoft.com/office/drawing/2014/chart" uri="{C3380CC4-5D6E-409C-BE32-E72D297353CC}">
              <c16:uniqueId val="{00000002-BB20-49F8-AB70-B0988E0CADB1}"/>
            </c:ext>
          </c:extLst>
        </c:ser>
        <c:ser>
          <c:idx val="3"/>
          <c:order val="3"/>
          <c:tx>
            <c:strRef>
              <c:f>'%表@グラフ'!$B$243:$G$243</c:f>
              <c:strCache>
                <c:ptCount val="6"/>
                <c:pt idx="0">
                  <c:v>回答しない(n=6)</c:v>
                </c:pt>
                <c:pt idx="5">
                  <c:v>%</c:v>
                </c:pt>
              </c:strCache>
            </c:strRef>
          </c:tx>
          <c:spPr>
            <a:solidFill>
              <a:schemeClr val="accent4"/>
            </a:solidFill>
            <a:ln>
              <a:noFill/>
            </a:ln>
            <a:effectLst/>
          </c:spPr>
          <c:invertIfNegative val="0"/>
          <c:cat>
            <c:strRef>
              <c:f>'%表@グラフ'!$I$238:$L$239</c:f>
              <c:strCache>
                <c:ptCount val="4"/>
                <c:pt idx="0">
                  <c:v>週に1回以上</c:v>
                </c:pt>
                <c:pt idx="1">
                  <c:v>月に1～3回</c:v>
                </c:pt>
                <c:pt idx="2">
                  <c:v>3か月に1～2回</c:v>
                </c:pt>
                <c:pt idx="3">
                  <c:v>年に1～3回</c:v>
                </c:pt>
              </c:strCache>
            </c:strRef>
          </c:cat>
          <c:val>
            <c:numRef>
              <c:f>'%表@グラフ'!$I$243:$L$243</c:f>
              <c:numCache>
                <c:formatCode>0.0</c:formatCode>
                <c:ptCount val="4"/>
                <c:pt idx="0">
                  <c:v>0</c:v>
                </c:pt>
                <c:pt idx="1">
                  <c:v>16.666666666666668</c:v>
                </c:pt>
                <c:pt idx="2">
                  <c:v>50</c:v>
                </c:pt>
                <c:pt idx="3">
                  <c:v>33.333333333333336</c:v>
                </c:pt>
              </c:numCache>
            </c:numRef>
          </c:val>
          <c:extLst>
            <c:ext xmlns:c16="http://schemas.microsoft.com/office/drawing/2014/chart" uri="{C3380CC4-5D6E-409C-BE32-E72D297353CC}">
              <c16:uniqueId val="{00000003-BB20-49F8-AB70-B0988E0CADB1}"/>
            </c:ext>
          </c:extLst>
        </c:ser>
        <c:ser>
          <c:idx val="4"/>
          <c:order val="4"/>
          <c:tx>
            <c:strRef>
              <c:f>'%表@グラフ'!$B$244:$G$244</c:f>
              <c:strCache>
                <c:ptCount val="6"/>
                <c:pt idx="0">
                  <c:v>18歳 - 20代(n=75)</c:v>
                </c:pt>
                <c:pt idx="5">
                  <c:v>%</c:v>
                </c:pt>
              </c:strCache>
            </c:strRef>
          </c:tx>
          <c:spPr>
            <a:solidFill>
              <a:schemeClr val="accent5"/>
            </a:solidFill>
            <a:ln>
              <a:noFill/>
            </a:ln>
            <a:effectLst/>
          </c:spPr>
          <c:invertIfNegative val="0"/>
          <c:cat>
            <c:strRef>
              <c:f>'%表@グラフ'!$I$238:$L$239</c:f>
              <c:strCache>
                <c:ptCount val="4"/>
                <c:pt idx="0">
                  <c:v>週に1回以上</c:v>
                </c:pt>
                <c:pt idx="1">
                  <c:v>月に1～3回</c:v>
                </c:pt>
                <c:pt idx="2">
                  <c:v>3か月に1～2回</c:v>
                </c:pt>
                <c:pt idx="3">
                  <c:v>年に1～3回</c:v>
                </c:pt>
              </c:strCache>
            </c:strRef>
          </c:cat>
          <c:val>
            <c:numRef>
              <c:f>'%表@グラフ'!$I$244:$L$244</c:f>
              <c:numCache>
                <c:formatCode>0.0</c:formatCode>
                <c:ptCount val="4"/>
                <c:pt idx="0">
                  <c:v>16</c:v>
                </c:pt>
                <c:pt idx="1">
                  <c:v>20</c:v>
                </c:pt>
                <c:pt idx="2">
                  <c:v>26.666666666666668</c:v>
                </c:pt>
                <c:pt idx="3">
                  <c:v>37.333333333333329</c:v>
                </c:pt>
              </c:numCache>
            </c:numRef>
          </c:val>
          <c:extLst>
            <c:ext xmlns:c16="http://schemas.microsoft.com/office/drawing/2014/chart" uri="{C3380CC4-5D6E-409C-BE32-E72D297353CC}">
              <c16:uniqueId val="{00000004-BB20-49F8-AB70-B0988E0CADB1}"/>
            </c:ext>
          </c:extLst>
        </c:ser>
        <c:ser>
          <c:idx val="5"/>
          <c:order val="5"/>
          <c:tx>
            <c:strRef>
              <c:f>'%表@グラフ'!$B$245:$G$245</c:f>
              <c:strCache>
                <c:ptCount val="6"/>
                <c:pt idx="0">
                  <c:v>30代(n=63)</c:v>
                </c:pt>
                <c:pt idx="5">
                  <c:v>%</c:v>
                </c:pt>
              </c:strCache>
            </c:strRef>
          </c:tx>
          <c:spPr>
            <a:solidFill>
              <a:schemeClr val="accent6"/>
            </a:solidFill>
            <a:ln>
              <a:noFill/>
            </a:ln>
            <a:effectLst/>
          </c:spPr>
          <c:invertIfNegative val="0"/>
          <c:cat>
            <c:strRef>
              <c:f>'%表@グラフ'!$I$238:$L$239</c:f>
              <c:strCache>
                <c:ptCount val="4"/>
                <c:pt idx="0">
                  <c:v>週に1回以上</c:v>
                </c:pt>
                <c:pt idx="1">
                  <c:v>月に1～3回</c:v>
                </c:pt>
                <c:pt idx="2">
                  <c:v>3か月に1～2回</c:v>
                </c:pt>
                <c:pt idx="3">
                  <c:v>年に1～3回</c:v>
                </c:pt>
              </c:strCache>
            </c:strRef>
          </c:cat>
          <c:val>
            <c:numRef>
              <c:f>'%表@グラフ'!$I$245:$L$245</c:f>
              <c:numCache>
                <c:formatCode>0.0</c:formatCode>
                <c:ptCount val="4"/>
                <c:pt idx="0">
                  <c:v>1.5873015873015874</c:v>
                </c:pt>
                <c:pt idx="1">
                  <c:v>17.460317460317459</c:v>
                </c:pt>
                <c:pt idx="2">
                  <c:v>15.873015873015873</c:v>
                </c:pt>
                <c:pt idx="3">
                  <c:v>65.079365079365076</c:v>
                </c:pt>
              </c:numCache>
            </c:numRef>
          </c:val>
          <c:extLst>
            <c:ext xmlns:c16="http://schemas.microsoft.com/office/drawing/2014/chart" uri="{C3380CC4-5D6E-409C-BE32-E72D297353CC}">
              <c16:uniqueId val="{00000005-BB20-49F8-AB70-B0988E0CADB1}"/>
            </c:ext>
          </c:extLst>
        </c:ser>
        <c:ser>
          <c:idx val="6"/>
          <c:order val="6"/>
          <c:tx>
            <c:strRef>
              <c:f>'%表@グラフ'!$B$246:$G$246</c:f>
              <c:strCache>
                <c:ptCount val="6"/>
                <c:pt idx="0">
                  <c:v>40代(n=83)</c:v>
                </c:pt>
                <c:pt idx="5">
                  <c:v>%</c:v>
                </c:pt>
              </c:strCache>
            </c:strRef>
          </c:tx>
          <c:spPr>
            <a:solidFill>
              <a:schemeClr val="accent1">
                <a:lumMod val="60000"/>
              </a:schemeClr>
            </a:solidFill>
            <a:ln>
              <a:noFill/>
            </a:ln>
            <a:effectLst/>
          </c:spPr>
          <c:invertIfNegative val="0"/>
          <c:cat>
            <c:strRef>
              <c:f>'%表@グラフ'!$I$238:$L$239</c:f>
              <c:strCache>
                <c:ptCount val="4"/>
                <c:pt idx="0">
                  <c:v>週に1回以上</c:v>
                </c:pt>
                <c:pt idx="1">
                  <c:v>月に1～3回</c:v>
                </c:pt>
                <c:pt idx="2">
                  <c:v>3か月に1～2回</c:v>
                </c:pt>
                <c:pt idx="3">
                  <c:v>年に1～3回</c:v>
                </c:pt>
              </c:strCache>
            </c:strRef>
          </c:cat>
          <c:val>
            <c:numRef>
              <c:f>'%表@グラフ'!$I$246:$L$246</c:f>
              <c:numCache>
                <c:formatCode>0.0</c:formatCode>
                <c:ptCount val="4"/>
                <c:pt idx="0">
                  <c:v>3.6144578313253013</c:v>
                </c:pt>
                <c:pt idx="1">
                  <c:v>26.506024096385545</c:v>
                </c:pt>
                <c:pt idx="2">
                  <c:v>13.253012048192772</c:v>
                </c:pt>
                <c:pt idx="3">
                  <c:v>56.626506024096379</c:v>
                </c:pt>
              </c:numCache>
            </c:numRef>
          </c:val>
          <c:extLst>
            <c:ext xmlns:c16="http://schemas.microsoft.com/office/drawing/2014/chart" uri="{C3380CC4-5D6E-409C-BE32-E72D297353CC}">
              <c16:uniqueId val="{00000006-BB20-49F8-AB70-B0988E0CADB1}"/>
            </c:ext>
          </c:extLst>
        </c:ser>
        <c:ser>
          <c:idx val="7"/>
          <c:order val="7"/>
          <c:tx>
            <c:strRef>
              <c:f>'%表@グラフ'!$B$247:$G$247</c:f>
              <c:strCache>
                <c:ptCount val="6"/>
                <c:pt idx="0">
                  <c:v>50代(n=55)</c:v>
                </c:pt>
                <c:pt idx="5">
                  <c:v>%</c:v>
                </c:pt>
              </c:strCache>
            </c:strRef>
          </c:tx>
          <c:spPr>
            <a:solidFill>
              <a:schemeClr val="accent2">
                <a:lumMod val="60000"/>
              </a:schemeClr>
            </a:solidFill>
            <a:ln>
              <a:noFill/>
            </a:ln>
            <a:effectLst/>
          </c:spPr>
          <c:invertIfNegative val="0"/>
          <c:cat>
            <c:strRef>
              <c:f>'%表@グラフ'!$I$238:$L$239</c:f>
              <c:strCache>
                <c:ptCount val="4"/>
                <c:pt idx="0">
                  <c:v>週に1回以上</c:v>
                </c:pt>
                <c:pt idx="1">
                  <c:v>月に1～3回</c:v>
                </c:pt>
                <c:pt idx="2">
                  <c:v>3か月に1～2回</c:v>
                </c:pt>
                <c:pt idx="3">
                  <c:v>年に1～3回</c:v>
                </c:pt>
              </c:strCache>
            </c:strRef>
          </c:cat>
          <c:val>
            <c:numRef>
              <c:f>'%表@グラフ'!$I$247:$L$247</c:f>
              <c:numCache>
                <c:formatCode>0.0</c:formatCode>
                <c:ptCount val="4"/>
                <c:pt idx="0">
                  <c:v>3.6363636363636367</c:v>
                </c:pt>
                <c:pt idx="1">
                  <c:v>10.909090909090908</c:v>
                </c:pt>
                <c:pt idx="2">
                  <c:v>23.636363636363637</c:v>
                </c:pt>
                <c:pt idx="3">
                  <c:v>61.81818181818182</c:v>
                </c:pt>
              </c:numCache>
            </c:numRef>
          </c:val>
          <c:extLst>
            <c:ext xmlns:c16="http://schemas.microsoft.com/office/drawing/2014/chart" uri="{C3380CC4-5D6E-409C-BE32-E72D297353CC}">
              <c16:uniqueId val="{00000007-BB20-49F8-AB70-B0988E0CADB1}"/>
            </c:ext>
          </c:extLst>
        </c:ser>
        <c:ser>
          <c:idx val="8"/>
          <c:order val="8"/>
          <c:tx>
            <c:strRef>
              <c:f>'%表@グラフ'!$B$248:$G$248</c:f>
              <c:strCache>
                <c:ptCount val="6"/>
                <c:pt idx="0">
                  <c:v>60代(n=68)</c:v>
                </c:pt>
                <c:pt idx="5">
                  <c:v>%</c:v>
                </c:pt>
              </c:strCache>
            </c:strRef>
          </c:tx>
          <c:spPr>
            <a:solidFill>
              <a:schemeClr val="accent3">
                <a:lumMod val="60000"/>
              </a:schemeClr>
            </a:solidFill>
            <a:ln>
              <a:noFill/>
            </a:ln>
            <a:effectLst/>
          </c:spPr>
          <c:invertIfNegative val="0"/>
          <c:cat>
            <c:strRef>
              <c:f>'%表@グラフ'!$I$238:$L$239</c:f>
              <c:strCache>
                <c:ptCount val="4"/>
                <c:pt idx="0">
                  <c:v>週に1回以上</c:v>
                </c:pt>
                <c:pt idx="1">
                  <c:v>月に1～3回</c:v>
                </c:pt>
                <c:pt idx="2">
                  <c:v>3か月に1～2回</c:v>
                </c:pt>
                <c:pt idx="3">
                  <c:v>年に1～3回</c:v>
                </c:pt>
              </c:strCache>
            </c:strRef>
          </c:cat>
          <c:val>
            <c:numRef>
              <c:f>'%表@グラフ'!$I$248:$L$248</c:f>
              <c:numCache>
                <c:formatCode>0.0</c:formatCode>
                <c:ptCount val="4"/>
                <c:pt idx="0">
                  <c:v>4.4117647058823533</c:v>
                </c:pt>
                <c:pt idx="1">
                  <c:v>16.176470588235293</c:v>
                </c:pt>
                <c:pt idx="2">
                  <c:v>22.058823529411764</c:v>
                </c:pt>
                <c:pt idx="3">
                  <c:v>57.352941176470587</c:v>
                </c:pt>
              </c:numCache>
            </c:numRef>
          </c:val>
          <c:extLst>
            <c:ext xmlns:c16="http://schemas.microsoft.com/office/drawing/2014/chart" uri="{C3380CC4-5D6E-409C-BE32-E72D297353CC}">
              <c16:uniqueId val="{00000008-BB20-49F8-AB70-B0988E0CADB1}"/>
            </c:ext>
          </c:extLst>
        </c:ser>
        <c:ser>
          <c:idx val="9"/>
          <c:order val="9"/>
          <c:tx>
            <c:strRef>
              <c:f>'%表@グラフ'!$B$249:$G$249</c:f>
              <c:strCache>
                <c:ptCount val="6"/>
                <c:pt idx="0">
                  <c:v>70代以上(n=60)</c:v>
                </c:pt>
                <c:pt idx="5">
                  <c:v>%</c:v>
                </c:pt>
              </c:strCache>
            </c:strRef>
          </c:tx>
          <c:spPr>
            <a:solidFill>
              <a:schemeClr val="accent4">
                <a:lumMod val="60000"/>
              </a:schemeClr>
            </a:solidFill>
            <a:ln>
              <a:noFill/>
            </a:ln>
            <a:effectLst/>
          </c:spPr>
          <c:invertIfNegative val="0"/>
          <c:cat>
            <c:strRef>
              <c:f>'%表@グラフ'!$I$238:$L$239</c:f>
              <c:strCache>
                <c:ptCount val="4"/>
                <c:pt idx="0">
                  <c:v>週に1回以上</c:v>
                </c:pt>
                <c:pt idx="1">
                  <c:v>月に1～3回</c:v>
                </c:pt>
                <c:pt idx="2">
                  <c:v>3か月に1～2回</c:v>
                </c:pt>
                <c:pt idx="3">
                  <c:v>年に1～3回</c:v>
                </c:pt>
              </c:strCache>
            </c:strRef>
          </c:cat>
          <c:val>
            <c:numRef>
              <c:f>'%表@グラフ'!$I$249:$L$249</c:f>
              <c:numCache>
                <c:formatCode>0.0</c:formatCode>
                <c:ptCount val="4"/>
                <c:pt idx="0">
                  <c:v>8.3333333333333339</c:v>
                </c:pt>
                <c:pt idx="1">
                  <c:v>5</c:v>
                </c:pt>
                <c:pt idx="2">
                  <c:v>18.333333333333332</c:v>
                </c:pt>
                <c:pt idx="3">
                  <c:v>68.333333333333329</c:v>
                </c:pt>
              </c:numCache>
            </c:numRef>
          </c:val>
          <c:extLst>
            <c:ext xmlns:c16="http://schemas.microsoft.com/office/drawing/2014/chart" uri="{C3380CC4-5D6E-409C-BE32-E72D297353CC}">
              <c16:uniqueId val="{00000009-BB20-49F8-AB70-B0988E0CADB1}"/>
            </c:ext>
          </c:extLst>
        </c:ser>
        <c:dLbls>
          <c:showLegendKey val="0"/>
          <c:showVal val="0"/>
          <c:showCatName val="0"/>
          <c:showSerName val="0"/>
          <c:showPercent val="0"/>
          <c:showBubbleSize val="0"/>
        </c:dLbls>
        <c:gapWidth val="150"/>
        <c:axId val="363689584"/>
        <c:axId val="1"/>
      </c:barChart>
      <c:catAx>
        <c:axId val="36368958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1"/>
        <c:crosses val="autoZero"/>
        <c:auto val="1"/>
        <c:lblAlgn val="ctr"/>
        <c:lblOffset val="100"/>
        <c:noMultiLvlLbl val="1"/>
      </c:catAx>
      <c:valAx>
        <c:axId val="1"/>
        <c:scaling>
          <c:orientation val="minMax"/>
          <c:max val="100"/>
          <c:min val="0"/>
        </c:scaling>
        <c:delete val="0"/>
        <c:axPos val="l"/>
        <c:majorGridlines>
          <c:spPr>
            <a:ln w="3175" cap="flat" cmpd="sng" algn="ctr">
              <a:solidFill>
                <a:srgbClr val="D3D3D3"/>
              </a:solidFill>
              <a:prstDash val="solid"/>
              <a:round/>
            </a:ln>
            <a:effectLst/>
          </c:spPr>
        </c:majorGridlines>
        <c:numFmt formatCode="0&quot;%&quot;"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363689584"/>
        <c:crossesAt val="1"/>
        <c:crossBetween val="between"/>
        <c:majorUnit val="20"/>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800" b="0" i="0" u="none" strike="noStrike" kern="1200" baseline="0">
                <a:solidFill>
                  <a:schemeClr val="tx1"/>
                </a:solidFill>
                <a:latin typeface="+mn-ea"/>
                <a:ea typeface="+mn-ea"/>
                <a:cs typeface="+mn-cs"/>
              </a:defRPr>
            </a:pPr>
            <a:endParaRPr lang="ja-JP"/>
          </a:p>
        </c:txPr>
      </c:dTable>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mn-ea"/>
          <a:ea typeface="+mn-ea"/>
        </a:defRPr>
      </a:pPr>
      <a:endParaRPr lang="ja-JP"/>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519715423315711"/>
          <c:y val="3.9298063860413721E-2"/>
          <c:w val="0.382515451277328"/>
          <c:h val="0.9431632023392913"/>
        </c:manualLayout>
      </c:layout>
      <c:barChart>
        <c:barDir val="bar"/>
        <c:grouping val="clustered"/>
        <c:varyColors val="0"/>
        <c:ser>
          <c:idx val="0"/>
          <c:order val="0"/>
          <c:invertIfNegative val="0"/>
          <c:dLbls>
            <c:dLbl>
              <c:idx val="0"/>
              <c:spPr>
                <a:noFill/>
                <a:ln>
                  <a:noFill/>
                </a:ln>
                <a:effectLst/>
              </c:spPr>
              <c:txPr>
                <a:bodyPr wrap="square" lIns="38100" tIns="19050" rIns="38100" bIns="19050" anchor="ctr">
                  <a:spAutoFit/>
                </a:bodyPr>
                <a:lstStyle/>
                <a:p>
                  <a:pPr>
                    <a:defRPr>
                      <a:latin typeface="+mj-lt"/>
                    </a:defRPr>
                  </a:pPr>
                  <a:endParaRPr lang="ja-JP"/>
                </a:p>
              </c:txPr>
              <c:showLegendKey val="0"/>
              <c:showVal val="1"/>
              <c:showCatName val="0"/>
              <c:showSerName val="0"/>
              <c:showPercent val="0"/>
              <c:showBubbleSize val="0"/>
              <c:extLst>
                <c:ext xmlns:c16="http://schemas.microsoft.com/office/drawing/2014/chart" uri="{C3380CC4-5D6E-409C-BE32-E72D297353CC}">
                  <c16:uniqueId val="{00000000-D5CA-4CA2-A569-C21BAAAAB38B}"/>
                </c:ext>
              </c:extLst>
            </c:dLbl>
            <c:dLbl>
              <c:idx val="1"/>
              <c:spPr>
                <a:noFill/>
                <a:ln>
                  <a:noFill/>
                </a:ln>
                <a:effectLst/>
              </c:spPr>
              <c:txPr>
                <a:bodyPr wrap="square" lIns="38100" tIns="19050" rIns="38100" bIns="19050" anchor="ctr">
                  <a:spAutoFit/>
                </a:bodyPr>
                <a:lstStyle/>
                <a:p>
                  <a:pPr>
                    <a:defRPr>
                      <a:latin typeface="+mj-lt"/>
                    </a:defRPr>
                  </a:pPr>
                  <a:endParaRPr lang="ja-JP"/>
                </a:p>
              </c:txPr>
              <c:showLegendKey val="0"/>
              <c:showVal val="1"/>
              <c:showCatName val="0"/>
              <c:showSerName val="0"/>
              <c:showPercent val="0"/>
              <c:showBubbleSize val="0"/>
              <c:extLst>
                <c:ext xmlns:c16="http://schemas.microsoft.com/office/drawing/2014/chart" uri="{C3380CC4-5D6E-409C-BE32-E72D297353CC}">
                  <c16:uniqueId val="{00000001-D5CA-4CA2-A569-C21BAAAAB38B}"/>
                </c:ext>
              </c:extLst>
            </c:dLbl>
            <c:dLbl>
              <c:idx val="2"/>
              <c:spPr>
                <a:noFill/>
                <a:ln>
                  <a:noFill/>
                </a:ln>
                <a:effectLst/>
              </c:spPr>
              <c:txPr>
                <a:bodyPr wrap="square" lIns="38100" tIns="19050" rIns="38100" bIns="19050" anchor="ctr">
                  <a:spAutoFit/>
                </a:bodyPr>
                <a:lstStyle/>
                <a:p>
                  <a:pPr>
                    <a:defRPr>
                      <a:latin typeface="+mj-lt"/>
                    </a:defRPr>
                  </a:pPr>
                  <a:endParaRPr lang="ja-JP"/>
                </a:p>
              </c:txPr>
              <c:showLegendKey val="0"/>
              <c:showVal val="1"/>
              <c:showCatName val="0"/>
              <c:showSerName val="0"/>
              <c:showPercent val="0"/>
              <c:showBubbleSize val="0"/>
              <c:extLst>
                <c:ext xmlns:c16="http://schemas.microsoft.com/office/drawing/2014/chart" uri="{C3380CC4-5D6E-409C-BE32-E72D297353CC}">
                  <c16:uniqueId val="{00000003-D5CA-4CA2-A569-C21BAAAAB38B}"/>
                </c:ext>
              </c:extLst>
            </c:dLbl>
            <c:dLbl>
              <c:idx val="3"/>
              <c:spPr>
                <a:noFill/>
                <a:ln>
                  <a:noFill/>
                </a:ln>
                <a:effectLst/>
              </c:spPr>
              <c:txPr>
                <a:bodyPr wrap="square" lIns="38100" tIns="19050" rIns="38100" bIns="19050" anchor="ctr">
                  <a:spAutoFit/>
                </a:bodyPr>
                <a:lstStyle/>
                <a:p>
                  <a:pPr>
                    <a:defRPr>
                      <a:latin typeface="+mn-lt"/>
                    </a:defRPr>
                  </a:pPr>
                  <a:endParaRPr lang="ja-JP"/>
                </a:p>
              </c:txPr>
              <c:showLegendKey val="0"/>
              <c:showVal val="1"/>
              <c:showCatName val="0"/>
              <c:showSerName val="0"/>
              <c:showPercent val="0"/>
              <c:showBubbleSize val="0"/>
              <c:extLst>
                <c:ext xmlns:c16="http://schemas.microsoft.com/office/drawing/2014/chart" uri="{C3380CC4-5D6E-409C-BE32-E72D297353CC}">
                  <c16:uniqueId val="{00000002-D5CA-4CA2-A569-C21BAAAAB38B}"/>
                </c:ext>
              </c:extLst>
            </c:dLbl>
            <c:dLbl>
              <c:idx val="4"/>
              <c:spPr>
                <a:noFill/>
                <a:ln>
                  <a:noFill/>
                </a:ln>
                <a:effectLst/>
              </c:spPr>
              <c:txPr>
                <a:bodyPr wrap="square" lIns="38100" tIns="19050" rIns="38100" bIns="19050" anchor="ctr">
                  <a:spAutoFit/>
                </a:bodyPr>
                <a:lstStyle/>
                <a:p>
                  <a:pPr>
                    <a:defRPr>
                      <a:latin typeface="+mj-ea"/>
                      <a:ea typeface="+mj-ea"/>
                    </a:defRPr>
                  </a:pPr>
                  <a:endParaRPr lang="ja-JP"/>
                </a:p>
              </c:txPr>
              <c:showLegendKey val="0"/>
              <c:showVal val="1"/>
              <c:showCatName val="0"/>
              <c:showSerName val="0"/>
              <c:showPercent val="0"/>
              <c:showBubbleSize val="0"/>
              <c:extLst>
                <c:ext xmlns:c16="http://schemas.microsoft.com/office/drawing/2014/chart" uri="{C3380CC4-5D6E-409C-BE32-E72D297353CC}">
                  <c16:uniqueId val="{00000004-D5CA-4CA2-A569-C21BAAAAB38B}"/>
                </c:ext>
              </c:extLst>
            </c:dLbl>
            <c:dLbl>
              <c:idx val="5"/>
              <c:spPr>
                <a:noFill/>
                <a:ln>
                  <a:noFill/>
                </a:ln>
                <a:effectLst/>
              </c:spPr>
              <c:txPr>
                <a:bodyPr wrap="square" lIns="38100" tIns="19050" rIns="38100" bIns="19050" anchor="ctr">
                  <a:spAutoFit/>
                </a:bodyPr>
                <a:lstStyle/>
                <a:p>
                  <a:pPr>
                    <a:defRPr>
                      <a:latin typeface="+mn-lt"/>
                    </a:defRPr>
                  </a:pPr>
                  <a:endParaRPr lang="ja-JP"/>
                </a:p>
              </c:txPr>
              <c:showLegendKey val="0"/>
              <c:showVal val="1"/>
              <c:showCatName val="0"/>
              <c:showSerName val="0"/>
              <c:showPercent val="0"/>
              <c:showBubbleSize val="0"/>
              <c:extLst>
                <c:ext xmlns:c16="http://schemas.microsoft.com/office/drawing/2014/chart" uri="{C3380CC4-5D6E-409C-BE32-E72D297353CC}">
                  <c16:uniqueId val="{00000005-D5CA-4CA2-A569-C21BAAAAB38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'%表'!$B$406:$B$411</c:f>
              <c:strCache>
                <c:ptCount val="6"/>
                <c:pt idx="0">
                  <c:v>指導・コーチ</c:v>
                </c:pt>
                <c:pt idx="1">
                  <c:v>スポーツイベントなどの運営</c:v>
                </c:pt>
                <c:pt idx="2">
                  <c:v>スポーツイベントのボランティア活動</c:v>
                </c:pt>
                <c:pt idx="3">
                  <c:v>スポーツ大会・団体等への寄付・募金</c:v>
                </c:pt>
                <c:pt idx="4">
                  <c:v>その他　具体的に</c:v>
                </c:pt>
                <c:pt idx="5">
                  <c:v>特に関わらなかった</c:v>
                </c:pt>
              </c:strCache>
            </c:strRef>
          </c:cat>
          <c:val>
            <c:numRef>
              <c:f>'%表'!$C$406:$C$411</c:f>
              <c:numCache>
                <c:formatCode>0.0</c:formatCode>
                <c:ptCount val="6"/>
                <c:pt idx="0">
                  <c:v>2.8827674567584882</c:v>
                </c:pt>
                <c:pt idx="1">
                  <c:v>2.6905829596412558</c:v>
                </c:pt>
                <c:pt idx="2">
                  <c:v>3.5233824471492632</c:v>
                </c:pt>
                <c:pt idx="3">
                  <c:v>1.4734144778987828</c:v>
                </c:pt>
                <c:pt idx="4">
                  <c:v>0.44843049327354262</c:v>
                </c:pt>
                <c:pt idx="5">
                  <c:v>91.67200512491992</c:v>
                </c:pt>
              </c:numCache>
            </c:numRef>
          </c:val>
          <c:extLst>
            <c:ext xmlns:c16="http://schemas.microsoft.com/office/drawing/2014/chart" uri="{C3380CC4-5D6E-409C-BE32-E72D297353CC}">
              <c16:uniqueId val="{00000006-A8F6-43B5-8344-F91FADA6840E}"/>
            </c:ext>
          </c:extLst>
        </c:ser>
        <c:dLbls>
          <c:showLegendKey val="0"/>
          <c:showVal val="1"/>
          <c:showCatName val="0"/>
          <c:showSerName val="0"/>
          <c:showPercent val="0"/>
          <c:showBubbleSize val="0"/>
        </c:dLbls>
        <c:gapWidth val="150"/>
        <c:overlap val="-25"/>
        <c:axId val="366488872"/>
        <c:axId val="1"/>
      </c:barChart>
      <c:catAx>
        <c:axId val="366488872"/>
        <c:scaling>
          <c:orientation val="maxMin"/>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ＭＳ ゴシック"/>
                <a:ea typeface="+mn-ea"/>
                <a:cs typeface="+mn-cs"/>
              </a:defRPr>
            </a:pPr>
            <a:endParaRPr lang="ja-JP"/>
          </a:p>
        </c:txPr>
        <c:crossAx val="1"/>
        <c:crosses val="autoZero"/>
        <c:auto val="1"/>
        <c:lblAlgn val="ctr"/>
        <c:lblOffset val="100"/>
        <c:tickLblSkip val="1"/>
        <c:noMultiLvlLbl val="1"/>
      </c:catAx>
      <c:valAx>
        <c:axId val="1"/>
        <c:scaling>
          <c:orientation val="minMax"/>
          <c:min val="0"/>
        </c:scaling>
        <c:delete val="0"/>
        <c:axPos val="t"/>
        <c:majorGridlines>
          <c:spPr>
            <a:ln w="3175" cap="flat" cmpd="sng" algn="ctr">
              <a:solidFill>
                <a:srgbClr val="D3D3D3"/>
              </a:solidFill>
              <a:prstDash val="solid"/>
              <a:round/>
            </a:ln>
            <a:effectLst/>
          </c:spPr>
        </c:majorGridlines>
        <c:numFmt formatCode="0&quot;%&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ＭＳ ゴシック"/>
              </a:defRPr>
            </a:pPr>
            <a:endParaRPr lang="ja-JP"/>
          </a:p>
        </c:txPr>
        <c:crossAx val="366488872"/>
        <c:crossesAt val="1"/>
        <c:crossBetween val="between"/>
        <c:majorUnit val="10"/>
      </c:valAx>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ＭＳ ゴシック"/>
        </a:defRPr>
      </a:pPr>
      <a:endParaRPr lang="ja-JP"/>
    </a:p>
  </c:txPr>
  <c:externalData r:id="rId2">
    <c:autoUpdate val="1"/>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34286591357728"/>
          <c:y val="2.0014417690147692E-2"/>
          <c:w val="0.78500079917416743"/>
          <c:h val="0.34695267437086497"/>
        </c:manualLayout>
      </c:layout>
      <c:barChart>
        <c:barDir val="col"/>
        <c:grouping val="clustered"/>
        <c:varyColors val="0"/>
        <c:ser>
          <c:idx val="2"/>
          <c:order val="0"/>
          <c:tx>
            <c:strRef>
              <c:f>'%表@グラフ'!$B$256:$G$256</c:f>
              <c:strCache>
                <c:ptCount val="6"/>
                <c:pt idx="0">
                  <c:v>全体(n=1561)</c:v>
                </c:pt>
                <c:pt idx="5">
                  <c:v>%</c:v>
                </c:pt>
              </c:strCache>
            </c:strRef>
          </c:tx>
          <c:invertIfNegative val="0"/>
          <c:cat>
            <c:strRef>
              <c:f>'%表@グラフ'!$I$254:$N$255</c:f>
              <c:strCache>
                <c:ptCount val="6"/>
                <c:pt idx="0">
                  <c:v>指導・コーチ</c:v>
                </c:pt>
                <c:pt idx="1">
                  <c:v>スポーツイベントなどの運営</c:v>
                </c:pt>
                <c:pt idx="2">
                  <c:v>スポーツイベントのボランティア活動</c:v>
                </c:pt>
                <c:pt idx="3">
                  <c:v>スポーツ大会・団体等への寄付・募金</c:v>
                </c:pt>
                <c:pt idx="4">
                  <c:v>その他　具体的に</c:v>
                </c:pt>
                <c:pt idx="5">
                  <c:v>特に関わらなかった</c:v>
                </c:pt>
              </c:strCache>
            </c:strRef>
          </c:cat>
          <c:val>
            <c:numRef>
              <c:f>'%表@グラフ'!$I$256:$N$256</c:f>
              <c:numCache>
                <c:formatCode>0.0</c:formatCode>
                <c:ptCount val="6"/>
                <c:pt idx="0">
                  <c:v>2.8827674567584882</c:v>
                </c:pt>
                <c:pt idx="1">
                  <c:v>2.6905829596412558</c:v>
                </c:pt>
                <c:pt idx="2">
                  <c:v>3.5233824471492632</c:v>
                </c:pt>
                <c:pt idx="3">
                  <c:v>1.4734144778987828</c:v>
                </c:pt>
                <c:pt idx="4">
                  <c:v>0.44843049327354262</c:v>
                </c:pt>
                <c:pt idx="5">
                  <c:v>91.67200512491992</c:v>
                </c:pt>
              </c:numCache>
            </c:numRef>
          </c:val>
          <c:extLst>
            <c:ext xmlns:c16="http://schemas.microsoft.com/office/drawing/2014/chart" uri="{C3380CC4-5D6E-409C-BE32-E72D297353CC}">
              <c16:uniqueId val="{00000001-F671-4326-AB0F-C559DCCA9F6E}"/>
            </c:ext>
          </c:extLst>
        </c:ser>
        <c:ser>
          <c:idx val="3"/>
          <c:order val="1"/>
          <c:tx>
            <c:strRef>
              <c:f>'%表@グラフ'!$B$257:$G$257</c:f>
              <c:strCache>
                <c:ptCount val="6"/>
                <c:pt idx="0">
                  <c:v>男性(n=736)</c:v>
                </c:pt>
                <c:pt idx="5">
                  <c:v>%</c:v>
                </c:pt>
              </c:strCache>
            </c:strRef>
          </c:tx>
          <c:invertIfNegative val="0"/>
          <c:cat>
            <c:strRef>
              <c:f>'%表@グラフ'!$I$254:$N$255</c:f>
              <c:strCache>
                <c:ptCount val="6"/>
                <c:pt idx="0">
                  <c:v>指導・コーチ</c:v>
                </c:pt>
                <c:pt idx="1">
                  <c:v>スポーツイベントなどの運営</c:v>
                </c:pt>
                <c:pt idx="2">
                  <c:v>スポーツイベントのボランティア活動</c:v>
                </c:pt>
                <c:pt idx="3">
                  <c:v>スポーツ大会・団体等への寄付・募金</c:v>
                </c:pt>
                <c:pt idx="4">
                  <c:v>その他　具体的に</c:v>
                </c:pt>
                <c:pt idx="5">
                  <c:v>特に関わらなかった</c:v>
                </c:pt>
              </c:strCache>
            </c:strRef>
          </c:cat>
          <c:val>
            <c:numRef>
              <c:f>'%表@グラフ'!$I$257:$N$257</c:f>
              <c:numCache>
                <c:formatCode>0.0</c:formatCode>
                <c:ptCount val="6"/>
                <c:pt idx="0">
                  <c:v>3.9402173913043481</c:v>
                </c:pt>
                <c:pt idx="1">
                  <c:v>3.5326086956521738</c:v>
                </c:pt>
                <c:pt idx="2">
                  <c:v>4.4836956521739131</c:v>
                </c:pt>
                <c:pt idx="3">
                  <c:v>1.7663043478260869</c:v>
                </c:pt>
                <c:pt idx="4">
                  <c:v>0.40760869565217395</c:v>
                </c:pt>
                <c:pt idx="5">
                  <c:v>89.809782608695656</c:v>
                </c:pt>
              </c:numCache>
            </c:numRef>
          </c:val>
          <c:extLst>
            <c:ext xmlns:c16="http://schemas.microsoft.com/office/drawing/2014/chart" uri="{C3380CC4-5D6E-409C-BE32-E72D297353CC}">
              <c16:uniqueId val="{00000002-F671-4326-AB0F-C559DCCA9F6E}"/>
            </c:ext>
          </c:extLst>
        </c:ser>
        <c:ser>
          <c:idx val="4"/>
          <c:order val="2"/>
          <c:tx>
            <c:strRef>
              <c:f>'%表@グラフ'!$B$258:$G$258</c:f>
              <c:strCache>
                <c:ptCount val="6"/>
                <c:pt idx="0">
                  <c:v>女性(n=797)</c:v>
                </c:pt>
                <c:pt idx="5">
                  <c:v>%</c:v>
                </c:pt>
              </c:strCache>
            </c:strRef>
          </c:tx>
          <c:invertIfNegative val="0"/>
          <c:cat>
            <c:strRef>
              <c:f>'%表@グラフ'!$I$254:$N$255</c:f>
              <c:strCache>
                <c:ptCount val="6"/>
                <c:pt idx="0">
                  <c:v>指導・コーチ</c:v>
                </c:pt>
                <c:pt idx="1">
                  <c:v>スポーツイベントなどの運営</c:v>
                </c:pt>
                <c:pt idx="2">
                  <c:v>スポーツイベントのボランティア活動</c:v>
                </c:pt>
                <c:pt idx="3">
                  <c:v>スポーツ大会・団体等への寄付・募金</c:v>
                </c:pt>
                <c:pt idx="4">
                  <c:v>その他　具体的に</c:v>
                </c:pt>
                <c:pt idx="5">
                  <c:v>特に関わらなかった</c:v>
                </c:pt>
              </c:strCache>
            </c:strRef>
          </c:cat>
          <c:val>
            <c:numRef>
              <c:f>'%表@グラフ'!$I$258:$N$258</c:f>
              <c:numCache>
                <c:formatCode>0.0</c:formatCode>
                <c:ptCount val="6"/>
                <c:pt idx="0">
                  <c:v>1.7565872020075284</c:v>
                </c:pt>
                <c:pt idx="1">
                  <c:v>1.8820577164366374</c:v>
                </c:pt>
                <c:pt idx="2">
                  <c:v>2.6348808030112925</c:v>
                </c:pt>
                <c:pt idx="3">
                  <c:v>1.2547051442910917</c:v>
                </c:pt>
                <c:pt idx="4">
                  <c:v>0.50188205771643668</c:v>
                </c:pt>
                <c:pt idx="5">
                  <c:v>93.475533249686322</c:v>
                </c:pt>
              </c:numCache>
            </c:numRef>
          </c:val>
          <c:extLst>
            <c:ext xmlns:c16="http://schemas.microsoft.com/office/drawing/2014/chart" uri="{C3380CC4-5D6E-409C-BE32-E72D297353CC}">
              <c16:uniqueId val="{00000003-F671-4326-AB0F-C559DCCA9F6E}"/>
            </c:ext>
          </c:extLst>
        </c:ser>
        <c:ser>
          <c:idx val="5"/>
          <c:order val="3"/>
          <c:tx>
            <c:strRef>
              <c:f>'%表@グラフ'!$B$259:$G$259</c:f>
              <c:strCache>
                <c:ptCount val="6"/>
                <c:pt idx="0">
                  <c:v>回答しない(n=28)</c:v>
                </c:pt>
                <c:pt idx="5">
                  <c:v>%</c:v>
                </c:pt>
              </c:strCache>
            </c:strRef>
          </c:tx>
          <c:invertIfNegative val="0"/>
          <c:cat>
            <c:strRef>
              <c:f>'%表@グラフ'!$I$254:$N$255</c:f>
              <c:strCache>
                <c:ptCount val="6"/>
                <c:pt idx="0">
                  <c:v>指導・コーチ</c:v>
                </c:pt>
                <c:pt idx="1">
                  <c:v>スポーツイベントなどの運営</c:v>
                </c:pt>
                <c:pt idx="2">
                  <c:v>スポーツイベントのボランティア活動</c:v>
                </c:pt>
                <c:pt idx="3">
                  <c:v>スポーツ大会・団体等への寄付・募金</c:v>
                </c:pt>
                <c:pt idx="4">
                  <c:v>その他　具体的に</c:v>
                </c:pt>
                <c:pt idx="5">
                  <c:v>特に関わらなかった</c:v>
                </c:pt>
              </c:strCache>
            </c:strRef>
          </c:cat>
          <c:val>
            <c:numRef>
              <c:f>'%表@グラフ'!$I$259:$N$259</c:f>
              <c:numCache>
                <c:formatCode>0.0</c:formatCode>
                <c:ptCount val="6"/>
                <c:pt idx="0">
                  <c:v>7.1428571428571432</c:v>
                </c:pt>
                <c:pt idx="1">
                  <c:v>3.5714285714285716</c:v>
                </c:pt>
                <c:pt idx="2">
                  <c:v>3.5714285714285716</c:v>
                </c:pt>
                <c:pt idx="3">
                  <c:v>0</c:v>
                </c:pt>
                <c:pt idx="4">
                  <c:v>0</c:v>
                </c:pt>
                <c:pt idx="5">
                  <c:v>89.285714285714278</c:v>
                </c:pt>
              </c:numCache>
            </c:numRef>
          </c:val>
          <c:extLst>
            <c:ext xmlns:c16="http://schemas.microsoft.com/office/drawing/2014/chart" uri="{C3380CC4-5D6E-409C-BE32-E72D297353CC}">
              <c16:uniqueId val="{00000004-F671-4326-AB0F-C559DCCA9F6E}"/>
            </c:ext>
          </c:extLst>
        </c:ser>
        <c:ser>
          <c:idx val="6"/>
          <c:order val="4"/>
          <c:tx>
            <c:strRef>
              <c:f>'%表@グラフ'!$B$260:$G$260</c:f>
              <c:strCache>
                <c:ptCount val="6"/>
                <c:pt idx="0">
                  <c:v>18歳 - 20代(n=210)</c:v>
                </c:pt>
                <c:pt idx="5">
                  <c:v>%</c:v>
                </c:pt>
              </c:strCache>
            </c:strRef>
          </c:tx>
          <c:invertIfNegative val="0"/>
          <c:cat>
            <c:strRef>
              <c:f>'%表@グラフ'!$I$254:$N$255</c:f>
              <c:strCache>
                <c:ptCount val="6"/>
                <c:pt idx="0">
                  <c:v>指導・コーチ</c:v>
                </c:pt>
                <c:pt idx="1">
                  <c:v>スポーツイベントなどの運営</c:v>
                </c:pt>
                <c:pt idx="2">
                  <c:v>スポーツイベントのボランティア活動</c:v>
                </c:pt>
                <c:pt idx="3">
                  <c:v>スポーツ大会・団体等への寄付・募金</c:v>
                </c:pt>
                <c:pt idx="4">
                  <c:v>その他　具体的に</c:v>
                </c:pt>
                <c:pt idx="5">
                  <c:v>特に関わらなかった</c:v>
                </c:pt>
              </c:strCache>
            </c:strRef>
          </c:cat>
          <c:val>
            <c:numRef>
              <c:f>'%表@グラフ'!$I$260:$N$260</c:f>
              <c:numCache>
                <c:formatCode>0.0</c:formatCode>
                <c:ptCount val="6"/>
                <c:pt idx="0">
                  <c:v>3.8095238095238098</c:v>
                </c:pt>
                <c:pt idx="1">
                  <c:v>9.5238095238095237</c:v>
                </c:pt>
                <c:pt idx="2">
                  <c:v>7.1428571428571432</c:v>
                </c:pt>
                <c:pt idx="3">
                  <c:v>5.2380952380952381</c:v>
                </c:pt>
                <c:pt idx="4">
                  <c:v>0</c:v>
                </c:pt>
                <c:pt idx="5">
                  <c:v>83.333333333333329</c:v>
                </c:pt>
              </c:numCache>
            </c:numRef>
          </c:val>
          <c:extLst>
            <c:ext xmlns:c16="http://schemas.microsoft.com/office/drawing/2014/chart" uri="{C3380CC4-5D6E-409C-BE32-E72D297353CC}">
              <c16:uniqueId val="{00000005-F671-4326-AB0F-C559DCCA9F6E}"/>
            </c:ext>
          </c:extLst>
        </c:ser>
        <c:ser>
          <c:idx val="7"/>
          <c:order val="5"/>
          <c:tx>
            <c:strRef>
              <c:f>'%表@グラフ'!$B$261:$G$261</c:f>
              <c:strCache>
                <c:ptCount val="6"/>
                <c:pt idx="0">
                  <c:v>30代(n=259)</c:v>
                </c:pt>
                <c:pt idx="5">
                  <c:v>%</c:v>
                </c:pt>
              </c:strCache>
            </c:strRef>
          </c:tx>
          <c:invertIfNegative val="0"/>
          <c:cat>
            <c:strRef>
              <c:f>'%表@グラフ'!$I$254:$N$255</c:f>
              <c:strCache>
                <c:ptCount val="6"/>
                <c:pt idx="0">
                  <c:v>指導・コーチ</c:v>
                </c:pt>
                <c:pt idx="1">
                  <c:v>スポーツイベントなどの運営</c:v>
                </c:pt>
                <c:pt idx="2">
                  <c:v>スポーツイベントのボランティア活動</c:v>
                </c:pt>
                <c:pt idx="3">
                  <c:v>スポーツ大会・団体等への寄付・募金</c:v>
                </c:pt>
                <c:pt idx="4">
                  <c:v>その他　具体的に</c:v>
                </c:pt>
                <c:pt idx="5">
                  <c:v>特に関わらなかった</c:v>
                </c:pt>
              </c:strCache>
            </c:strRef>
          </c:cat>
          <c:val>
            <c:numRef>
              <c:f>'%表@グラフ'!$I$261:$N$261</c:f>
              <c:numCache>
                <c:formatCode>0.0</c:formatCode>
                <c:ptCount val="6"/>
                <c:pt idx="0">
                  <c:v>4.2471042471042475</c:v>
                </c:pt>
                <c:pt idx="1">
                  <c:v>1.1583011583011584</c:v>
                </c:pt>
                <c:pt idx="2">
                  <c:v>1.1583011583011584</c:v>
                </c:pt>
                <c:pt idx="3">
                  <c:v>1.9305019305019306</c:v>
                </c:pt>
                <c:pt idx="4">
                  <c:v>0.77220077220077221</c:v>
                </c:pt>
                <c:pt idx="5">
                  <c:v>93.050193050193045</c:v>
                </c:pt>
              </c:numCache>
            </c:numRef>
          </c:val>
          <c:extLst>
            <c:ext xmlns:c16="http://schemas.microsoft.com/office/drawing/2014/chart" uri="{C3380CC4-5D6E-409C-BE32-E72D297353CC}">
              <c16:uniqueId val="{00000006-F671-4326-AB0F-C559DCCA9F6E}"/>
            </c:ext>
          </c:extLst>
        </c:ser>
        <c:ser>
          <c:idx val="8"/>
          <c:order val="6"/>
          <c:tx>
            <c:strRef>
              <c:f>'%表@グラフ'!$B$262:$G$262</c:f>
              <c:strCache>
                <c:ptCount val="6"/>
                <c:pt idx="0">
                  <c:v>40代(n=269)</c:v>
                </c:pt>
                <c:pt idx="5">
                  <c:v>%</c:v>
                </c:pt>
              </c:strCache>
            </c:strRef>
          </c:tx>
          <c:invertIfNegative val="0"/>
          <c:cat>
            <c:strRef>
              <c:f>'%表@グラフ'!$I$254:$N$255</c:f>
              <c:strCache>
                <c:ptCount val="6"/>
                <c:pt idx="0">
                  <c:v>指導・コーチ</c:v>
                </c:pt>
                <c:pt idx="1">
                  <c:v>スポーツイベントなどの運営</c:v>
                </c:pt>
                <c:pt idx="2">
                  <c:v>スポーツイベントのボランティア活動</c:v>
                </c:pt>
                <c:pt idx="3">
                  <c:v>スポーツ大会・団体等への寄付・募金</c:v>
                </c:pt>
                <c:pt idx="4">
                  <c:v>その他　具体的に</c:v>
                </c:pt>
                <c:pt idx="5">
                  <c:v>特に関わらなかった</c:v>
                </c:pt>
              </c:strCache>
            </c:strRef>
          </c:cat>
          <c:val>
            <c:numRef>
              <c:f>'%表@グラフ'!$I$262:$N$262</c:f>
              <c:numCache>
                <c:formatCode>0.0</c:formatCode>
                <c:ptCount val="6"/>
                <c:pt idx="0">
                  <c:v>2.2304832713754648</c:v>
                </c:pt>
                <c:pt idx="1">
                  <c:v>2.6022304832713754</c:v>
                </c:pt>
                <c:pt idx="2">
                  <c:v>2.6022304832713754</c:v>
                </c:pt>
                <c:pt idx="3">
                  <c:v>1.1152416356877324</c:v>
                </c:pt>
                <c:pt idx="4">
                  <c:v>1.1152416356877324</c:v>
                </c:pt>
                <c:pt idx="5">
                  <c:v>91.078066914498137</c:v>
                </c:pt>
              </c:numCache>
            </c:numRef>
          </c:val>
          <c:extLst>
            <c:ext xmlns:c16="http://schemas.microsoft.com/office/drawing/2014/chart" uri="{C3380CC4-5D6E-409C-BE32-E72D297353CC}">
              <c16:uniqueId val="{00000007-F671-4326-AB0F-C559DCCA9F6E}"/>
            </c:ext>
          </c:extLst>
        </c:ser>
        <c:ser>
          <c:idx val="9"/>
          <c:order val="7"/>
          <c:tx>
            <c:strRef>
              <c:f>'%表@グラフ'!$B$263:$G$263</c:f>
              <c:strCache>
                <c:ptCount val="6"/>
                <c:pt idx="0">
                  <c:v>50代(n=270)</c:v>
                </c:pt>
                <c:pt idx="5">
                  <c:v>%</c:v>
                </c:pt>
              </c:strCache>
            </c:strRef>
          </c:tx>
          <c:invertIfNegative val="0"/>
          <c:cat>
            <c:strRef>
              <c:f>'%表@グラフ'!$I$254:$N$255</c:f>
              <c:strCache>
                <c:ptCount val="6"/>
                <c:pt idx="0">
                  <c:v>指導・コーチ</c:v>
                </c:pt>
                <c:pt idx="1">
                  <c:v>スポーツイベントなどの運営</c:v>
                </c:pt>
                <c:pt idx="2">
                  <c:v>スポーツイベントのボランティア活動</c:v>
                </c:pt>
                <c:pt idx="3">
                  <c:v>スポーツ大会・団体等への寄付・募金</c:v>
                </c:pt>
                <c:pt idx="4">
                  <c:v>その他　具体的に</c:v>
                </c:pt>
                <c:pt idx="5">
                  <c:v>特に関わらなかった</c:v>
                </c:pt>
              </c:strCache>
            </c:strRef>
          </c:cat>
          <c:val>
            <c:numRef>
              <c:f>'%表@グラフ'!$I$263:$N$263</c:f>
              <c:numCache>
                <c:formatCode>0.0</c:formatCode>
                <c:ptCount val="6"/>
                <c:pt idx="0">
                  <c:v>4.0740740740740735</c:v>
                </c:pt>
                <c:pt idx="1">
                  <c:v>2.2222222222222223</c:v>
                </c:pt>
                <c:pt idx="2">
                  <c:v>2.9629629629629632</c:v>
                </c:pt>
                <c:pt idx="3">
                  <c:v>0</c:v>
                </c:pt>
                <c:pt idx="4">
                  <c:v>0.37037037037037041</c:v>
                </c:pt>
                <c:pt idx="5">
                  <c:v>92.962962962962962</c:v>
                </c:pt>
              </c:numCache>
            </c:numRef>
          </c:val>
          <c:extLst>
            <c:ext xmlns:c16="http://schemas.microsoft.com/office/drawing/2014/chart" uri="{C3380CC4-5D6E-409C-BE32-E72D297353CC}">
              <c16:uniqueId val="{00000008-F671-4326-AB0F-C559DCCA9F6E}"/>
            </c:ext>
          </c:extLst>
        </c:ser>
        <c:ser>
          <c:idx val="10"/>
          <c:order val="8"/>
          <c:tx>
            <c:strRef>
              <c:f>'%表@グラフ'!$B$264:$G$264</c:f>
              <c:strCache>
                <c:ptCount val="6"/>
                <c:pt idx="0">
                  <c:v>60代(n=279)</c:v>
                </c:pt>
                <c:pt idx="5">
                  <c:v>%</c:v>
                </c:pt>
              </c:strCache>
            </c:strRef>
          </c:tx>
          <c:invertIfNegative val="0"/>
          <c:cat>
            <c:strRef>
              <c:f>'%表@グラフ'!$I$254:$N$255</c:f>
              <c:strCache>
                <c:ptCount val="6"/>
                <c:pt idx="0">
                  <c:v>指導・コーチ</c:v>
                </c:pt>
                <c:pt idx="1">
                  <c:v>スポーツイベントなどの運営</c:v>
                </c:pt>
                <c:pt idx="2">
                  <c:v>スポーツイベントのボランティア活動</c:v>
                </c:pt>
                <c:pt idx="3">
                  <c:v>スポーツ大会・団体等への寄付・募金</c:v>
                </c:pt>
                <c:pt idx="4">
                  <c:v>その他　具体的に</c:v>
                </c:pt>
                <c:pt idx="5">
                  <c:v>特に関わらなかった</c:v>
                </c:pt>
              </c:strCache>
            </c:strRef>
          </c:cat>
          <c:val>
            <c:numRef>
              <c:f>'%表@グラフ'!$I$264:$N$264</c:f>
              <c:numCache>
                <c:formatCode>0.0</c:formatCode>
                <c:ptCount val="6"/>
                <c:pt idx="0">
                  <c:v>1.4336917562724014</c:v>
                </c:pt>
                <c:pt idx="1">
                  <c:v>0.71684587813620071</c:v>
                </c:pt>
                <c:pt idx="2">
                  <c:v>2.5089605734767026</c:v>
                </c:pt>
                <c:pt idx="3">
                  <c:v>0.71684587813620071</c:v>
                </c:pt>
                <c:pt idx="4">
                  <c:v>0.35842293906810035</c:v>
                </c:pt>
                <c:pt idx="5">
                  <c:v>94.982078853046588</c:v>
                </c:pt>
              </c:numCache>
            </c:numRef>
          </c:val>
          <c:extLst>
            <c:ext xmlns:c16="http://schemas.microsoft.com/office/drawing/2014/chart" uri="{C3380CC4-5D6E-409C-BE32-E72D297353CC}">
              <c16:uniqueId val="{00000009-F671-4326-AB0F-C559DCCA9F6E}"/>
            </c:ext>
          </c:extLst>
        </c:ser>
        <c:ser>
          <c:idx val="0"/>
          <c:order val="9"/>
          <c:tx>
            <c:strRef>
              <c:f>'%表@グラフ'!$B$265:$G$265</c:f>
              <c:strCache>
                <c:ptCount val="6"/>
                <c:pt idx="0">
                  <c:v>70代以上(n=274)</c:v>
                </c:pt>
                <c:pt idx="5">
                  <c:v>%</c:v>
                </c:pt>
              </c:strCache>
            </c:strRef>
          </c:tx>
          <c:invertIfNegative val="0"/>
          <c:cat>
            <c:strRef>
              <c:f>'%表@グラフ'!$I$254:$N$255</c:f>
              <c:strCache>
                <c:ptCount val="6"/>
                <c:pt idx="0">
                  <c:v>指導・コーチ</c:v>
                </c:pt>
                <c:pt idx="1">
                  <c:v>スポーツイベントなどの運営</c:v>
                </c:pt>
                <c:pt idx="2">
                  <c:v>スポーツイベントのボランティア活動</c:v>
                </c:pt>
                <c:pt idx="3">
                  <c:v>スポーツ大会・団体等への寄付・募金</c:v>
                </c:pt>
                <c:pt idx="4">
                  <c:v>その他　具体的に</c:v>
                </c:pt>
                <c:pt idx="5">
                  <c:v>特に関わらなかった</c:v>
                </c:pt>
              </c:strCache>
            </c:strRef>
          </c:cat>
          <c:val>
            <c:numRef>
              <c:f>'%表@グラフ'!$I$265:$N$265</c:f>
              <c:numCache>
                <c:formatCode>0.0</c:formatCode>
                <c:ptCount val="6"/>
                <c:pt idx="0">
                  <c:v>1.8248175182481754</c:v>
                </c:pt>
                <c:pt idx="1">
                  <c:v>1.4598540145985401</c:v>
                </c:pt>
                <c:pt idx="2">
                  <c:v>5.4744525547445262</c:v>
                </c:pt>
                <c:pt idx="3">
                  <c:v>0.72992700729927007</c:v>
                </c:pt>
                <c:pt idx="4">
                  <c:v>0</c:v>
                </c:pt>
                <c:pt idx="5">
                  <c:v>92.700729927007302</c:v>
                </c:pt>
              </c:numCache>
            </c:numRef>
          </c:val>
          <c:extLst>
            <c:ext xmlns:c16="http://schemas.microsoft.com/office/drawing/2014/chart" uri="{C3380CC4-5D6E-409C-BE32-E72D297353CC}">
              <c16:uniqueId val="{00000000-9BCC-4E0A-ACAD-059E37E88DBA}"/>
            </c:ext>
          </c:extLst>
        </c:ser>
        <c:dLbls>
          <c:showLegendKey val="0"/>
          <c:showVal val="0"/>
          <c:showCatName val="0"/>
          <c:showSerName val="0"/>
          <c:showPercent val="0"/>
          <c:showBubbleSize val="0"/>
        </c:dLbls>
        <c:gapWidth val="150"/>
        <c:axId val="363689584"/>
        <c:axId val="1"/>
      </c:barChart>
      <c:catAx>
        <c:axId val="36368958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1"/>
        <c:crosses val="autoZero"/>
        <c:auto val="1"/>
        <c:lblAlgn val="ctr"/>
        <c:lblOffset val="100"/>
        <c:noMultiLvlLbl val="1"/>
      </c:catAx>
      <c:valAx>
        <c:axId val="1"/>
        <c:scaling>
          <c:orientation val="minMax"/>
          <c:max val="100"/>
          <c:min val="0"/>
        </c:scaling>
        <c:delete val="0"/>
        <c:axPos val="l"/>
        <c:majorGridlines>
          <c:spPr>
            <a:ln w="3175" cap="flat" cmpd="sng" algn="ctr">
              <a:solidFill>
                <a:srgbClr val="D3D3D3"/>
              </a:solidFill>
              <a:prstDash val="solid"/>
              <a:round/>
            </a:ln>
            <a:effectLst/>
          </c:spPr>
        </c:majorGridlines>
        <c:numFmt formatCode="0&quot;%&quot;"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363689584"/>
        <c:crossesAt val="1"/>
        <c:crossBetween val="between"/>
        <c:majorUnit val="20"/>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800" b="0" i="0" u="none" strike="noStrike" kern="1200" baseline="0">
                <a:solidFill>
                  <a:schemeClr val="tx1"/>
                </a:solidFill>
                <a:latin typeface="+mn-ea"/>
                <a:ea typeface="+mn-ea"/>
                <a:cs typeface="+mn-cs"/>
              </a:defRPr>
            </a:pPr>
            <a:endParaRPr lang="ja-JP"/>
          </a:p>
        </c:txPr>
      </c:dTable>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mn-ea"/>
          <a:ea typeface="+mn-ea"/>
        </a:defRPr>
      </a:pPr>
      <a:endParaRPr lang="ja-JP"/>
    </a:p>
  </c:txPr>
  <c:externalData r:id="rId2">
    <c:autoUpdate val="1"/>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519715423315711"/>
          <c:y val="3.9298063860413721E-2"/>
          <c:w val="0.382515451277328"/>
          <c:h val="0.43955644204442224"/>
        </c:manualLayout>
      </c:layout>
      <c:barChart>
        <c:barDir val="bar"/>
        <c:grouping val="clustered"/>
        <c:varyColors val="0"/>
        <c:ser>
          <c:idx val="1"/>
          <c:order val="0"/>
          <c:spPr>
            <a:solidFill>
              <a:srgbClr val="ED7D31"/>
            </a:solidFill>
          </c:spPr>
          <c:invertIfNegative val="0"/>
          <c:dLbls>
            <c:numFmt formatCode="0.0&quot;%&quot;" sourceLinked="0"/>
            <c:spPr>
              <a:noFill/>
              <a:ln>
                <a:noFill/>
              </a:ln>
              <a:effectLst/>
            </c:spPr>
            <c:txPr>
              <a:bodyPr wrap="square" lIns="38100" tIns="19050" rIns="38100" bIns="19050" anchor="ctr">
                <a:spAutoFit/>
              </a:bodyPr>
              <a:lstStyle/>
              <a:p>
                <a:pPr>
                  <a:defRPr>
                    <a:latin typeface="+mn-ea"/>
                    <a:ea typeface="+mn-ea"/>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'N%表(実数+%表)@グラフ'!$B$421:$B$424</c:f>
              <c:strCache>
                <c:ptCount val="4"/>
                <c:pt idx="0">
                  <c:v>週に1回以上</c:v>
                </c:pt>
                <c:pt idx="1">
                  <c:v>月に1～3回</c:v>
                </c:pt>
                <c:pt idx="2">
                  <c:v>3か月に1～2回</c:v>
                </c:pt>
                <c:pt idx="3">
                  <c:v>年に1～3回</c:v>
                </c:pt>
              </c:strCache>
            </c:strRef>
          </c:cat>
          <c:val>
            <c:numRef>
              <c:f>'N%表(実数+%表)@グラフ'!$D$421:$D$424</c:f>
              <c:numCache>
                <c:formatCode>0.0</c:formatCode>
                <c:ptCount val="4"/>
                <c:pt idx="0">
                  <c:v>22.307692307692307</c:v>
                </c:pt>
                <c:pt idx="1">
                  <c:v>17.69230769230769</c:v>
                </c:pt>
                <c:pt idx="2">
                  <c:v>20.76923076923077</c:v>
                </c:pt>
                <c:pt idx="3">
                  <c:v>39.230769230769234</c:v>
                </c:pt>
              </c:numCache>
            </c:numRef>
          </c:val>
          <c:extLst>
            <c:ext xmlns:c16="http://schemas.microsoft.com/office/drawing/2014/chart" uri="{C3380CC4-5D6E-409C-BE32-E72D297353CC}">
              <c16:uniqueId val="{00000000-8B73-43CB-A0C1-791203D96D47}"/>
            </c:ext>
          </c:extLst>
        </c:ser>
        <c:dLbls>
          <c:showLegendKey val="0"/>
          <c:showVal val="1"/>
          <c:showCatName val="0"/>
          <c:showSerName val="0"/>
          <c:showPercent val="0"/>
          <c:showBubbleSize val="0"/>
        </c:dLbls>
        <c:gapWidth val="150"/>
        <c:overlap val="-25"/>
        <c:axId val="366488872"/>
        <c:axId val="1"/>
      </c:barChart>
      <c:catAx>
        <c:axId val="366488872"/>
        <c:scaling>
          <c:orientation val="maxMin"/>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ＭＳ ゴシック"/>
                <a:ea typeface="+mn-ea"/>
                <a:cs typeface="+mn-cs"/>
              </a:defRPr>
            </a:pPr>
            <a:endParaRPr lang="ja-JP"/>
          </a:p>
        </c:txPr>
        <c:crossAx val="1"/>
        <c:crosses val="autoZero"/>
        <c:auto val="1"/>
        <c:lblAlgn val="ctr"/>
        <c:lblOffset val="100"/>
        <c:tickLblSkip val="1"/>
        <c:noMultiLvlLbl val="1"/>
      </c:catAx>
      <c:valAx>
        <c:axId val="1"/>
        <c:scaling>
          <c:orientation val="minMax"/>
          <c:max val="65"/>
          <c:min val="0"/>
        </c:scaling>
        <c:delete val="0"/>
        <c:axPos val="t"/>
        <c:majorGridlines>
          <c:spPr>
            <a:ln w="3175" cap="flat" cmpd="sng" algn="ctr">
              <a:solidFill>
                <a:srgbClr val="D3D3D3"/>
              </a:solidFill>
              <a:prstDash val="solid"/>
              <a:round/>
            </a:ln>
            <a:effectLst/>
          </c:spPr>
        </c:majorGridlines>
        <c:numFmt formatCode="0&quot;%&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ＭＳ ゴシック"/>
              </a:defRPr>
            </a:pPr>
            <a:endParaRPr lang="ja-JP"/>
          </a:p>
        </c:txPr>
        <c:crossAx val="366488872"/>
        <c:crossesAt val="1"/>
        <c:crossBetween val="between"/>
        <c:majorUnit val="10"/>
      </c:valAx>
      <c:spPr>
        <a:noFill/>
        <a:ln w="12700">
          <a:solidFill>
            <a:srgbClr val="000000"/>
          </a:solidFill>
        </a:ln>
        <a:effectLst/>
      </c:spPr>
    </c:plotArea>
    <c:plotVisOnly val="1"/>
    <c:dispBlanksAs val="gap"/>
    <c:showDLblsOverMax val="0"/>
  </c:chart>
  <c:spPr>
    <a:noFill/>
    <a:ln>
      <a:noFill/>
    </a:ln>
    <a:effectLst/>
  </c:spPr>
  <c:txPr>
    <a:bodyPr/>
    <a:lstStyle/>
    <a:p>
      <a:pPr>
        <a:defRPr sz="800">
          <a:latin typeface="ＭＳ ゴシック"/>
        </a:defRPr>
      </a:pPr>
      <a:endParaRPr lang="ja-JP"/>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34286591357728"/>
          <c:y val="2.0014417690147692E-2"/>
          <c:w val="0.78500079917416743"/>
          <c:h val="0.34695267437086497"/>
        </c:manualLayout>
      </c:layout>
      <c:barChart>
        <c:barDir val="col"/>
        <c:grouping val="clustered"/>
        <c:varyColors val="0"/>
        <c:ser>
          <c:idx val="2"/>
          <c:order val="0"/>
          <c:tx>
            <c:strRef>
              <c:f>'%表@グラフ'!$B$271:$G$271</c:f>
              <c:strCache>
                <c:ptCount val="6"/>
                <c:pt idx="0">
                  <c:v>全体(n=130)</c:v>
                </c:pt>
                <c:pt idx="5">
                  <c:v>%</c:v>
                </c:pt>
              </c:strCache>
            </c:strRef>
          </c:tx>
          <c:invertIfNegative val="0"/>
          <c:cat>
            <c:strRef>
              <c:f>'%表@グラフ'!$I$269:$L$270</c:f>
              <c:strCache>
                <c:ptCount val="4"/>
                <c:pt idx="0">
                  <c:v>週に1回以上</c:v>
                </c:pt>
                <c:pt idx="1">
                  <c:v>月に1～3回</c:v>
                </c:pt>
                <c:pt idx="2">
                  <c:v>3か月に1～2回</c:v>
                </c:pt>
                <c:pt idx="3">
                  <c:v>年に1～3回</c:v>
                </c:pt>
              </c:strCache>
            </c:strRef>
          </c:cat>
          <c:val>
            <c:numRef>
              <c:f>'%表@グラフ'!$I$271:$L$271</c:f>
              <c:numCache>
                <c:formatCode>0.0</c:formatCode>
                <c:ptCount val="4"/>
                <c:pt idx="0">
                  <c:v>22.307692307692307</c:v>
                </c:pt>
                <c:pt idx="1">
                  <c:v>17.69230769230769</c:v>
                </c:pt>
                <c:pt idx="2">
                  <c:v>20.76923076923077</c:v>
                </c:pt>
                <c:pt idx="3">
                  <c:v>39.230769230769234</c:v>
                </c:pt>
              </c:numCache>
            </c:numRef>
          </c:val>
          <c:extLst>
            <c:ext xmlns:c16="http://schemas.microsoft.com/office/drawing/2014/chart" uri="{C3380CC4-5D6E-409C-BE32-E72D297353CC}">
              <c16:uniqueId val="{00000000-C5B2-4F61-9F78-20C3B5996858}"/>
            </c:ext>
          </c:extLst>
        </c:ser>
        <c:ser>
          <c:idx val="3"/>
          <c:order val="1"/>
          <c:tx>
            <c:strRef>
              <c:f>'%表@グラフ'!$B$272:$G$272</c:f>
              <c:strCache>
                <c:ptCount val="6"/>
                <c:pt idx="0">
                  <c:v>男性(n=75)</c:v>
                </c:pt>
                <c:pt idx="5">
                  <c:v>%</c:v>
                </c:pt>
              </c:strCache>
            </c:strRef>
          </c:tx>
          <c:invertIfNegative val="0"/>
          <c:cat>
            <c:strRef>
              <c:f>'%表@グラフ'!$I$269:$L$270</c:f>
              <c:strCache>
                <c:ptCount val="4"/>
                <c:pt idx="0">
                  <c:v>週に1回以上</c:v>
                </c:pt>
                <c:pt idx="1">
                  <c:v>月に1～3回</c:v>
                </c:pt>
                <c:pt idx="2">
                  <c:v>3か月に1～2回</c:v>
                </c:pt>
                <c:pt idx="3">
                  <c:v>年に1～3回</c:v>
                </c:pt>
              </c:strCache>
            </c:strRef>
          </c:cat>
          <c:val>
            <c:numRef>
              <c:f>'%表@グラフ'!$I$272:$L$272</c:f>
              <c:numCache>
                <c:formatCode>0.0</c:formatCode>
                <c:ptCount val="4"/>
                <c:pt idx="0">
                  <c:v>24</c:v>
                </c:pt>
                <c:pt idx="1">
                  <c:v>17.333333333333332</c:v>
                </c:pt>
                <c:pt idx="2">
                  <c:v>24</c:v>
                </c:pt>
                <c:pt idx="3">
                  <c:v>34.666666666666664</c:v>
                </c:pt>
              </c:numCache>
            </c:numRef>
          </c:val>
          <c:extLst>
            <c:ext xmlns:c16="http://schemas.microsoft.com/office/drawing/2014/chart" uri="{C3380CC4-5D6E-409C-BE32-E72D297353CC}">
              <c16:uniqueId val="{00000001-C5B2-4F61-9F78-20C3B5996858}"/>
            </c:ext>
          </c:extLst>
        </c:ser>
        <c:ser>
          <c:idx val="4"/>
          <c:order val="2"/>
          <c:tx>
            <c:strRef>
              <c:f>'%表@グラフ'!$B$273:$G$273</c:f>
              <c:strCache>
                <c:ptCount val="6"/>
                <c:pt idx="0">
                  <c:v>女性(n=52)</c:v>
                </c:pt>
                <c:pt idx="5">
                  <c:v>%</c:v>
                </c:pt>
              </c:strCache>
            </c:strRef>
          </c:tx>
          <c:invertIfNegative val="0"/>
          <c:cat>
            <c:strRef>
              <c:f>'%表@グラフ'!$I$269:$L$270</c:f>
              <c:strCache>
                <c:ptCount val="4"/>
                <c:pt idx="0">
                  <c:v>週に1回以上</c:v>
                </c:pt>
                <c:pt idx="1">
                  <c:v>月に1～3回</c:v>
                </c:pt>
                <c:pt idx="2">
                  <c:v>3か月に1～2回</c:v>
                </c:pt>
                <c:pt idx="3">
                  <c:v>年に1～3回</c:v>
                </c:pt>
              </c:strCache>
            </c:strRef>
          </c:cat>
          <c:val>
            <c:numRef>
              <c:f>'%表@グラフ'!$I$273:$L$273</c:f>
              <c:numCache>
                <c:formatCode>0.0</c:formatCode>
                <c:ptCount val="4"/>
                <c:pt idx="0">
                  <c:v>19.23076923076923</c:v>
                </c:pt>
                <c:pt idx="1">
                  <c:v>19.23076923076923</c:v>
                </c:pt>
                <c:pt idx="2">
                  <c:v>15.384615384615383</c:v>
                </c:pt>
                <c:pt idx="3">
                  <c:v>46.153846153846153</c:v>
                </c:pt>
              </c:numCache>
            </c:numRef>
          </c:val>
          <c:extLst>
            <c:ext xmlns:c16="http://schemas.microsoft.com/office/drawing/2014/chart" uri="{C3380CC4-5D6E-409C-BE32-E72D297353CC}">
              <c16:uniqueId val="{00000002-C5B2-4F61-9F78-20C3B5996858}"/>
            </c:ext>
          </c:extLst>
        </c:ser>
        <c:ser>
          <c:idx val="5"/>
          <c:order val="3"/>
          <c:tx>
            <c:strRef>
              <c:f>'%表@グラフ'!$B$274:$G$274</c:f>
              <c:strCache>
                <c:ptCount val="6"/>
                <c:pt idx="0">
                  <c:v>回答しない(n=3)</c:v>
                </c:pt>
                <c:pt idx="5">
                  <c:v>%</c:v>
                </c:pt>
              </c:strCache>
            </c:strRef>
          </c:tx>
          <c:invertIfNegative val="0"/>
          <c:cat>
            <c:strRef>
              <c:f>'%表@グラフ'!$I$269:$L$270</c:f>
              <c:strCache>
                <c:ptCount val="4"/>
                <c:pt idx="0">
                  <c:v>週に1回以上</c:v>
                </c:pt>
                <c:pt idx="1">
                  <c:v>月に1～3回</c:v>
                </c:pt>
                <c:pt idx="2">
                  <c:v>3か月に1～2回</c:v>
                </c:pt>
                <c:pt idx="3">
                  <c:v>年に1～3回</c:v>
                </c:pt>
              </c:strCache>
            </c:strRef>
          </c:cat>
          <c:val>
            <c:numRef>
              <c:f>'%表@グラフ'!$I$274:$L$274</c:f>
              <c:numCache>
                <c:formatCode>0.0</c:formatCode>
                <c:ptCount val="4"/>
                <c:pt idx="0">
                  <c:v>33.333333333333336</c:v>
                </c:pt>
                <c:pt idx="1">
                  <c:v>0</c:v>
                </c:pt>
                <c:pt idx="2">
                  <c:v>33.333333333333336</c:v>
                </c:pt>
                <c:pt idx="3">
                  <c:v>33.333333333333336</c:v>
                </c:pt>
              </c:numCache>
            </c:numRef>
          </c:val>
          <c:extLst>
            <c:ext xmlns:c16="http://schemas.microsoft.com/office/drawing/2014/chart" uri="{C3380CC4-5D6E-409C-BE32-E72D297353CC}">
              <c16:uniqueId val="{00000003-C5B2-4F61-9F78-20C3B5996858}"/>
            </c:ext>
          </c:extLst>
        </c:ser>
        <c:ser>
          <c:idx val="6"/>
          <c:order val="4"/>
          <c:tx>
            <c:strRef>
              <c:f>'%表@グラフ'!$B$275:$G$275</c:f>
              <c:strCache>
                <c:ptCount val="6"/>
                <c:pt idx="0">
                  <c:v>18歳 - 20代(n=35)</c:v>
                </c:pt>
                <c:pt idx="5">
                  <c:v>%</c:v>
                </c:pt>
              </c:strCache>
            </c:strRef>
          </c:tx>
          <c:invertIfNegative val="0"/>
          <c:cat>
            <c:strRef>
              <c:f>'%表@グラフ'!$I$269:$L$270</c:f>
              <c:strCache>
                <c:ptCount val="4"/>
                <c:pt idx="0">
                  <c:v>週に1回以上</c:v>
                </c:pt>
                <c:pt idx="1">
                  <c:v>月に1～3回</c:v>
                </c:pt>
                <c:pt idx="2">
                  <c:v>3か月に1～2回</c:v>
                </c:pt>
                <c:pt idx="3">
                  <c:v>年に1～3回</c:v>
                </c:pt>
              </c:strCache>
            </c:strRef>
          </c:cat>
          <c:val>
            <c:numRef>
              <c:f>'%表@グラフ'!$I$275:$L$275</c:f>
              <c:numCache>
                <c:formatCode>0.0</c:formatCode>
                <c:ptCount val="4"/>
                <c:pt idx="0">
                  <c:v>25.714285714285715</c:v>
                </c:pt>
                <c:pt idx="1">
                  <c:v>20</c:v>
                </c:pt>
                <c:pt idx="2">
                  <c:v>20</c:v>
                </c:pt>
                <c:pt idx="3">
                  <c:v>34.285714285714285</c:v>
                </c:pt>
              </c:numCache>
            </c:numRef>
          </c:val>
          <c:extLst>
            <c:ext xmlns:c16="http://schemas.microsoft.com/office/drawing/2014/chart" uri="{C3380CC4-5D6E-409C-BE32-E72D297353CC}">
              <c16:uniqueId val="{00000004-C5B2-4F61-9F78-20C3B5996858}"/>
            </c:ext>
          </c:extLst>
        </c:ser>
        <c:ser>
          <c:idx val="7"/>
          <c:order val="5"/>
          <c:tx>
            <c:strRef>
              <c:f>'%表@グラフ'!$B$276:$G$276</c:f>
              <c:strCache>
                <c:ptCount val="6"/>
                <c:pt idx="0">
                  <c:v>30代(n=18)</c:v>
                </c:pt>
                <c:pt idx="5">
                  <c:v>%</c:v>
                </c:pt>
              </c:strCache>
            </c:strRef>
          </c:tx>
          <c:invertIfNegative val="0"/>
          <c:cat>
            <c:strRef>
              <c:f>'%表@グラフ'!$I$269:$L$270</c:f>
              <c:strCache>
                <c:ptCount val="4"/>
                <c:pt idx="0">
                  <c:v>週に1回以上</c:v>
                </c:pt>
                <c:pt idx="1">
                  <c:v>月に1～3回</c:v>
                </c:pt>
                <c:pt idx="2">
                  <c:v>3か月に1～2回</c:v>
                </c:pt>
                <c:pt idx="3">
                  <c:v>年に1～3回</c:v>
                </c:pt>
              </c:strCache>
            </c:strRef>
          </c:cat>
          <c:val>
            <c:numRef>
              <c:f>'%表@グラフ'!$I$276:$L$276</c:f>
              <c:numCache>
                <c:formatCode>0.0</c:formatCode>
                <c:ptCount val="4"/>
                <c:pt idx="0">
                  <c:v>33.333333333333336</c:v>
                </c:pt>
                <c:pt idx="1">
                  <c:v>5.5555555555555554</c:v>
                </c:pt>
                <c:pt idx="2">
                  <c:v>27.777777777777775</c:v>
                </c:pt>
                <c:pt idx="3">
                  <c:v>33.333333333333336</c:v>
                </c:pt>
              </c:numCache>
            </c:numRef>
          </c:val>
          <c:extLst>
            <c:ext xmlns:c16="http://schemas.microsoft.com/office/drawing/2014/chart" uri="{C3380CC4-5D6E-409C-BE32-E72D297353CC}">
              <c16:uniqueId val="{00000005-C5B2-4F61-9F78-20C3B5996858}"/>
            </c:ext>
          </c:extLst>
        </c:ser>
        <c:ser>
          <c:idx val="8"/>
          <c:order val="6"/>
          <c:tx>
            <c:strRef>
              <c:f>'%表@グラフ'!$B$277:$G$277</c:f>
              <c:strCache>
                <c:ptCount val="6"/>
                <c:pt idx="0">
                  <c:v>40代(n=24)</c:v>
                </c:pt>
                <c:pt idx="5">
                  <c:v>%</c:v>
                </c:pt>
              </c:strCache>
            </c:strRef>
          </c:tx>
          <c:invertIfNegative val="0"/>
          <c:cat>
            <c:strRef>
              <c:f>'%表@グラフ'!$I$269:$L$270</c:f>
              <c:strCache>
                <c:ptCount val="4"/>
                <c:pt idx="0">
                  <c:v>週に1回以上</c:v>
                </c:pt>
                <c:pt idx="1">
                  <c:v>月に1～3回</c:v>
                </c:pt>
                <c:pt idx="2">
                  <c:v>3か月に1～2回</c:v>
                </c:pt>
                <c:pt idx="3">
                  <c:v>年に1～3回</c:v>
                </c:pt>
              </c:strCache>
            </c:strRef>
          </c:cat>
          <c:val>
            <c:numRef>
              <c:f>'%表@グラフ'!$I$277:$L$277</c:f>
              <c:numCache>
                <c:formatCode>0.0</c:formatCode>
                <c:ptCount val="4"/>
                <c:pt idx="0">
                  <c:v>29.166666666666668</c:v>
                </c:pt>
                <c:pt idx="1">
                  <c:v>25</c:v>
                </c:pt>
                <c:pt idx="2">
                  <c:v>12.5</c:v>
                </c:pt>
                <c:pt idx="3">
                  <c:v>33.333333333333336</c:v>
                </c:pt>
              </c:numCache>
            </c:numRef>
          </c:val>
          <c:extLst>
            <c:ext xmlns:c16="http://schemas.microsoft.com/office/drawing/2014/chart" uri="{C3380CC4-5D6E-409C-BE32-E72D297353CC}">
              <c16:uniqueId val="{00000006-C5B2-4F61-9F78-20C3B5996858}"/>
            </c:ext>
          </c:extLst>
        </c:ser>
        <c:ser>
          <c:idx val="9"/>
          <c:order val="7"/>
          <c:tx>
            <c:strRef>
              <c:f>'%表@グラフ'!$B$278:$G$278</c:f>
              <c:strCache>
                <c:ptCount val="6"/>
                <c:pt idx="0">
                  <c:v>50代(n=19)</c:v>
                </c:pt>
                <c:pt idx="5">
                  <c:v>%</c:v>
                </c:pt>
              </c:strCache>
            </c:strRef>
          </c:tx>
          <c:invertIfNegative val="0"/>
          <c:cat>
            <c:strRef>
              <c:f>'%表@グラフ'!$I$269:$L$270</c:f>
              <c:strCache>
                <c:ptCount val="4"/>
                <c:pt idx="0">
                  <c:v>週に1回以上</c:v>
                </c:pt>
                <c:pt idx="1">
                  <c:v>月に1～3回</c:v>
                </c:pt>
                <c:pt idx="2">
                  <c:v>3か月に1～2回</c:v>
                </c:pt>
                <c:pt idx="3">
                  <c:v>年に1～3回</c:v>
                </c:pt>
              </c:strCache>
            </c:strRef>
          </c:cat>
          <c:val>
            <c:numRef>
              <c:f>'%表@グラフ'!$I$278:$L$278</c:f>
              <c:numCache>
                <c:formatCode>0.0</c:formatCode>
                <c:ptCount val="4"/>
                <c:pt idx="0">
                  <c:v>10.526315789473683</c:v>
                </c:pt>
                <c:pt idx="1">
                  <c:v>10.526315789473683</c:v>
                </c:pt>
                <c:pt idx="2">
                  <c:v>21.052631578947366</c:v>
                </c:pt>
                <c:pt idx="3">
                  <c:v>57.89473684210526</c:v>
                </c:pt>
              </c:numCache>
            </c:numRef>
          </c:val>
          <c:extLst>
            <c:ext xmlns:c16="http://schemas.microsoft.com/office/drawing/2014/chart" uri="{C3380CC4-5D6E-409C-BE32-E72D297353CC}">
              <c16:uniqueId val="{00000007-C5B2-4F61-9F78-20C3B5996858}"/>
            </c:ext>
          </c:extLst>
        </c:ser>
        <c:ser>
          <c:idx val="10"/>
          <c:order val="8"/>
          <c:tx>
            <c:strRef>
              <c:f>'%表@グラフ'!$B$279:$G$279</c:f>
              <c:strCache>
                <c:ptCount val="6"/>
                <c:pt idx="0">
                  <c:v>60代(n=14)</c:v>
                </c:pt>
                <c:pt idx="5">
                  <c:v>%</c:v>
                </c:pt>
              </c:strCache>
            </c:strRef>
          </c:tx>
          <c:invertIfNegative val="0"/>
          <c:cat>
            <c:strRef>
              <c:f>'%表@グラフ'!$I$269:$L$270</c:f>
              <c:strCache>
                <c:ptCount val="4"/>
                <c:pt idx="0">
                  <c:v>週に1回以上</c:v>
                </c:pt>
                <c:pt idx="1">
                  <c:v>月に1～3回</c:v>
                </c:pt>
                <c:pt idx="2">
                  <c:v>3か月に1～2回</c:v>
                </c:pt>
                <c:pt idx="3">
                  <c:v>年に1～3回</c:v>
                </c:pt>
              </c:strCache>
            </c:strRef>
          </c:cat>
          <c:val>
            <c:numRef>
              <c:f>'%表@グラフ'!$I$279:$L$279</c:f>
              <c:numCache>
                <c:formatCode>0.0</c:formatCode>
                <c:ptCount val="4"/>
                <c:pt idx="0">
                  <c:v>0</c:v>
                </c:pt>
                <c:pt idx="1">
                  <c:v>28.571428571428569</c:v>
                </c:pt>
                <c:pt idx="2">
                  <c:v>21.428571428571431</c:v>
                </c:pt>
                <c:pt idx="3">
                  <c:v>50</c:v>
                </c:pt>
              </c:numCache>
            </c:numRef>
          </c:val>
          <c:extLst>
            <c:ext xmlns:c16="http://schemas.microsoft.com/office/drawing/2014/chart" uri="{C3380CC4-5D6E-409C-BE32-E72D297353CC}">
              <c16:uniqueId val="{00000008-C5B2-4F61-9F78-20C3B5996858}"/>
            </c:ext>
          </c:extLst>
        </c:ser>
        <c:ser>
          <c:idx val="0"/>
          <c:order val="9"/>
          <c:tx>
            <c:strRef>
              <c:f>'%表@グラフ'!$B$280:$G$280</c:f>
              <c:strCache>
                <c:ptCount val="6"/>
                <c:pt idx="0">
                  <c:v>70代以上(n=20)</c:v>
                </c:pt>
                <c:pt idx="5">
                  <c:v>%</c:v>
                </c:pt>
              </c:strCache>
            </c:strRef>
          </c:tx>
          <c:invertIfNegative val="0"/>
          <c:cat>
            <c:strRef>
              <c:f>'%表@グラフ'!$I$269:$L$270</c:f>
              <c:strCache>
                <c:ptCount val="4"/>
                <c:pt idx="0">
                  <c:v>週に1回以上</c:v>
                </c:pt>
                <c:pt idx="1">
                  <c:v>月に1～3回</c:v>
                </c:pt>
                <c:pt idx="2">
                  <c:v>3か月に1～2回</c:v>
                </c:pt>
                <c:pt idx="3">
                  <c:v>年に1～3回</c:v>
                </c:pt>
              </c:strCache>
            </c:strRef>
          </c:cat>
          <c:val>
            <c:numRef>
              <c:f>'%表@グラフ'!$I$280:$L$280</c:f>
              <c:numCache>
                <c:formatCode>0.0</c:formatCode>
                <c:ptCount val="4"/>
                <c:pt idx="0">
                  <c:v>25</c:v>
                </c:pt>
                <c:pt idx="1">
                  <c:v>15</c:v>
                </c:pt>
                <c:pt idx="2">
                  <c:v>25</c:v>
                </c:pt>
                <c:pt idx="3">
                  <c:v>35</c:v>
                </c:pt>
              </c:numCache>
            </c:numRef>
          </c:val>
          <c:extLst>
            <c:ext xmlns:c16="http://schemas.microsoft.com/office/drawing/2014/chart" uri="{C3380CC4-5D6E-409C-BE32-E72D297353CC}">
              <c16:uniqueId val="{00000009-C5B2-4F61-9F78-20C3B5996858}"/>
            </c:ext>
          </c:extLst>
        </c:ser>
        <c:dLbls>
          <c:showLegendKey val="0"/>
          <c:showVal val="0"/>
          <c:showCatName val="0"/>
          <c:showSerName val="0"/>
          <c:showPercent val="0"/>
          <c:showBubbleSize val="0"/>
        </c:dLbls>
        <c:gapWidth val="150"/>
        <c:axId val="363689584"/>
        <c:axId val="1"/>
      </c:barChart>
      <c:catAx>
        <c:axId val="36368958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1"/>
        <c:crosses val="autoZero"/>
        <c:auto val="1"/>
        <c:lblAlgn val="ctr"/>
        <c:lblOffset val="100"/>
        <c:noMultiLvlLbl val="1"/>
      </c:catAx>
      <c:valAx>
        <c:axId val="1"/>
        <c:scaling>
          <c:orientation val="minMax"/>
          <c:max val="100"/>
          <c:min val="0"/>
        </c:scaling>
        <c:delete val="0"/>
        <c:axPos val="l"/>
        <c:majorGridlines>
          <c:spPr>
            <a:ln w="3175" cap="flat" cmpd="sng" algn="ctr">
              <a:solidFill>
                <a:srgbClr val="D3D3D3"/>
              </a:solidFill>
              <a:prstDash val="solid"/>
              <a:round/>
            </a:ln>
            <a:effectLst/>
          </c:spPr>
        </c:majorGridlines>
        <c:numFmt formatCode="0&quot;%&quot;"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363689584"/>
        <c:crossesAt val="1"/>
        <c:crossBetween val="between"/>
        <c:majorUnit val="20"/>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800" b="0" i="0" u="none" strike="noStrike" kern="1200" baseline="0">
                <a:solidFill>
                  <a:schemeClr val="tx1"/>
                </a:solidFill>
                <a:latin typeface="+mn-ea"/>
                <a:ea typeface="+mn-ea"/>
                <a:cs typeface="+mn-cs"/>
              </a:defRPr>
            </a:pPr>
            <a:endParaRPr lang="ja-JP"/>
          </a:p>
        </c:txPr>
      </c:dTable>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mn-ea"/>
          <a:ea typeface="+mn-ea"/>
        </a:defRPr>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588580246913579E-2"/>
          <c:y val="3.8805555555555558E-2"/>
          <c:w val="0.92985277777777775"/>
          <c:h val="0.42820611111111112"/>
        </c:manualLayout>
      </c:layout>
      <c:barChart>
        <c:barDir val="col"/>
        <c:grouping val="clustered"/>
        <c:varyColors val="0"/>
        <c:ser>
          <c:idx val="0"/>
          <c:order val="0"/>
          <c:spPr>
            <a:solidFill>
              <a:schemeClr val="accent1"/>
            </a:solidFill>
            <a:ln>
              <a:noFill/>
            </a:ln>
            <a:effectLst/>
          </c:spPr>
          <c:invertIfNegative val="0"/>
          <c:dLbls>
            <c:numFmt formatCode="0.0&quot;%&quot;"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j-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'N%表(実数+%表)@グラフ'!$B$87:$B$93</c:f>
              <c:strCache>
                <c:ptCount val="7"/>
                <c:pt idx="0">
                  <c:v>一人暮らし</c:v>
                </c:pt>
                <c:pt idx="1">
                  <c:v>親と同居（未婚）</c:v>
                </c:pt>
                <c:pt idx="2">
                  <c:v>夫婦のみ</c:v>
                </c:pt>
                <c:pt idx="3">
                  <c:v>夫婦と子供</c:v>
                </c:pt>
                <c:pt idx="4">
                  <c:v>２世帯以上同居（例：夫婦世帯と親世帯の同居等）</c:v>
                </c:pt>
                <c:pt idx="5">
                  <c:v>答えたくない</c:v>
                </c:pt>
                <c:pt idx="6">
                  <c:v>その他</c:v>
                </c:pt>
              </c:strCache>
            </c:strRef>
          </c:cat>
          <c:val>
            <c:numRef>
              <c:f>'N%表(実数+%表)@グラフ'!$D$87:$D$93</c:f>
              <c:numCache>
                <c:formatCode>0.0</c:formatCode>
                <c:ptCount val="7"/>
                <c:pt idx="0">
                  <c:v>13.709160794362587</c:v>
                </c:pt>
                <c:pt idx="1">
                  <c:v>18.834080717488789</c:v>
                </c:pt>
                <c:pt idx="2">
                  <c:v>28.058936579115951</c:v>
                </c:pt>
                <c:pt idx="3">
                  <c:v>26.265214606021782</c:v>
                </c:pt>
                <c:pt idx="4">
                  <c:v>7.3030108904548374</c:v>
                </c:pt>
                <c:pt idx="5">
                  <c:v>3.3311979500320308</c:v>
                </c:pt>
                <c:pt idx="6">
                  <c:v>2.498398462524023</c:v>
                </c:pt>
              </c:numCache>
            </c:numRef>
          </c:val>
          <c:extLst>
            <c:ext xmlns:c16="http://schemas.microsoft.com/office/drawing/2014/chart" uri="{C3380CC4-5D6E-409C-BE32-E72D297353CC}">
              <c16:uniqueId val="{00000000-964B-4570-8B88-9423BA92B59D}"/>
            </c:ext>
          </c:extLst>
        </c:ser>
        <c:dLbls>
          <c:showLegendKey val="0"/>
          <c:showVal val="0"/>
          <c:showCatName val="0"/>
          <c:showSerName val="0"/>
          <c:showPercent val="0"/>
          <c:showBubbleSize val="0"/>
        </c:dLbls>
        <c:gapWidth val="75"/>
        <c:overlap val="40"/>
        <c:axId val="365697760"/>
        <c:axId val="1"/>
      </c:barChart>
      <c:catAx>
        <c:axId val="365697760"/>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vert="eaVert" wrap="square" anchor="ctr" anchorCtr="1"/>
          <a:lstStyle/>
          <a:p>
            <a:pPr>
              <a:defRPr sz="800" b="0" i="0" u="none" strike="noStrike" kern="1200" baseline="0">
                <a:solidFill>
                  <a:schemeClr val="tx1"/>
                </a:solidFill>
                <a:latin typeface="+mj-lt"/>
                <a:ea typeface="+mn-ea"/>
                <a:cs typeface="+mn-cs"/>
              </a:defRPr>
            </a:pPr>
            <a:endParaRPr lang="ja-JP"/>
          </a:p>
        </c:txPr>
        <c:crossAx val="1"/>
        <c:crosses val="autoZero"/>
        <c:auto val="1"/>
        <c:lblAlgn val="ctr"/>
        <c:lblOffset val="100"/>
        <c:noMultiLvlLbl val="1"/>
      </c:catAx>
      <c:valAx>
        <c:axId val="1"/>
        <c:scaling>
          <c:orientation val="minMax"/>
          <c:max val="50"/>
          <c:min val="0"/>
        </c:scaling>
        <c:delete val="0"/>
        <c:axPos val="l"/>
        <c:majorGridlines>
          <c:spPr>
            <a:ln w="3175" cap="flat" cmpd="sng" algn="ctr">
              <a:solidFill>
                <a:srgbClr val="D3D3D3"/>
              </a:solidFill>
              <a:prstDash val="solid"/>
              <a:round/>
            </a:ln>
            <a:effectLst/>
          </c:spPr>
        </c:majorGridlines>
        <c:numFmt formatCode="0&quot;%&quot;"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j-lt"/>
                <a:ea typeface="+mn-ea"/>
                <a:cs typeface="+mn-cs"/>
              </a:defRPr>
            </a:pPr>
            <a:endParaRPr lang="ja-JP"/>
          </a:p>
        </c:txPr>
        <c:crossAx val="365697760"/>
        <c:crossesAt val="1"/>
        <c:crossBetween val="between"/>
        <c:majorUnit val="10"/>
      </c:valAx>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mj-lt"/>
        </a:defRPr>
      </a:pPr>
      <a:endParaRPr lang="ja-JP"/>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519715423315711"/>
          <c:y val="3.9298063860413721E-2"/>
          <c:w val="0.382515451277328"/>
          <c:h val="0.9431632023392913"/>
        </c:manualLayout>
      </c:layout>
      <c:barChart>
        <c:barDir val="bar"/>
        <c:grouping val="clustered"/>
        <c:varyColors val="0"/>
        <c:ser>
          <c:idx val="0"/>
          <c:order val="0"/>
          <c:spPr>
            <a:solidFill>
              <a:schemeClr val="accent1"/>
            </a:solidFill>
            <a:ln>
              <a:noFill/>
            </a:ln>
            <a:effectLst/>
          </c:spPr>
          <c:invertIfNegative val="0"/>
          <c:dLbls>
            <c:dLbl>
              <c:idx val="0"/>
              <c:layout>
                <c:manualLayout>
                  <c:x val="-5.5406028142331275E-3"/>
                  <c:y val="-2.67629573858342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3B-4627-848D-3E33343821AB}"/>
                </c:ext>
              </c:extLst>
            </c:dLbl>
            <c:numFmt formatCode="0.0&quot;%&quot;" sourceLinked="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'N%表(実数+%表)@グラフ'!$B$429:$B$442</c:f>
              <c:strCache>
                <c:ptCount val="14"/>
                <c:pt idx="0">
                  <c:v>好きなスポーツの普及・支援</c:v>
                </c:pt>
                <c:pt idx="1">
                  <c:v>地域での居場所・役割・生きがい</c:v>
                </c:pt>
                <c:pt idx="2">
                  <c:v>出会い・交流の場</c:v>
                </c:pt>
                <c:pt idx="3">
                  <c:v>指導・大会運営スキルの取得・活用</c:v>
                </c:pt>
                <c:pt idx="4">
                  <c:v>社会貢献</c:v>
                </c:pt>
                <c:pt idx="5">
                  <c:v>顕彰や表彰</c:v>
                </c:pt>
                <c:pt idx="6">
                  <c:v>その大会・クラブ等への家族・友人の参加</c:v>
                </c:pt>
                <c:pt idx="7">
                  <c:v>交通費等実費程度の報酬</c:v>
                </c:pt>
                <c:pt idx="8">
                  <c:v>知識・スキルを習得するための講習会等の実施</c:v>
                </c:pt>
                <c:pt idx="9">
                  <c:v>ボランティア登録会の実施</c:v>
                </c:pt>
                <c:pt idx="10">
                  <c:v>ボランティア活動に対するポイント付与・交換制度</c:v>
                </c:pt>
                <c:pt idx="11">
                  <c:v>特に動機づけは必要ない</c:v>
                </c:pt>
                <c:pt idx="12">
                  <c:v>その他</c:v>
                </c:pt>
                <c:pt idx="13">
                  <c:v>どんなきっかけや動機づけがあっても、しない・できない</c:v>
                </c:pt>
              </c:strCache>
            </c:strRef>
          </c:cat>
          <c:val>
            <c:numRef>
              <c:f>'N%表(実数+%表)@グラフ'!$D$429:$D$442</c:f>
              <c:numCache>
                <c:formatCode>0.0</c:formatCode>
                <c:ptCount val="14"/>
                <c:pt idx="0">
                  <c:v>19.666880204996797</c:v>
                </c:pt>
                <c:pt idx="1">
                  <c:v>15.823190262652146</c:v>
                </c:pt>
                <c:pt idx="2">
                  <c:v>14.606021780909673</c:v>
                </c:pt>
                <c:pt idx="3">
                  <c:v>1.7937219730941705</c:v>
                </c:pt>
                <c:pt idx="4">
                  <c:v>8.263933376040999</c:v>
                </c:pt>
                <c:pt idx="5">
                  <c:v>0.57655349135169764</c:v>
                </c:pt>
                <c:pt idx="6">
                  <c:v>9.80140935297886</c:v>
                </c:pt>
                <c:pt idx="7">
                  <c:v>7.3670723894939147</c:v>
                </c:pt>
                <c:pt idx="8">
                  <c:v>2.9468289557975655</c:v>
                </c:pt>
                <c:pt idx="9">
                  <c:v>1.3452914798206279</c:v>
                </c:pt>
                <c:pt idx="10">
                  <c:v>3.5874439461883409</c:v>
                </c:pt>
                <c:pt idx="11">
                  <c:v>20.948110185778347</c:v>
                </c:pt>
                <c:pt idx="12">
                  <c:v>0.44843049327354262</c:v>
                </c:pt>
                <c:pt idx="13">
                  <c:v>34.336963484945542</c:v>
                </c:pt>
              </c:numCache>
            </c:numRef>
          </c:val>
          <c:extLst>
            <c:ext xmlns:c16="http://schemas.microsoft.com/office/drawing/2014/chart" uri="{C3380CC4-5D6E-409C-BE32-E72D297353CC}">
              <c16:uniqueId val="{00000000-ED3B-4627-848D-3E33343821AB}"/>
            </c:ext>
          </c:extLst>
        </c:ser>
        <c:dLbls>
          <c:showLegendKey val="0"/>
          <c:showVal val="1"/>
          <c:showCatName val="0"/>
          <c:showSerName val="0"/>
          <c:showPercent val="0"/>
          <c:showBubbleSize val="0"/>
        </c:dLbls>
        <c:gapWidth val="150"/>
        <c:overlap val="-25"/>
        <c:axId val="366488872"/>
        <c:axId val="1"/>
      </c:barChart>
      <c:catAx>
        <c:axId val="366488872"/>
        <c:scaling>
          <c:orientation val="maxMin"/>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ＭＳ ゴシック"/>
                <a:ea typeface="+mn-ea"/>
                <a:cs typeface="+mn-cs"/>
              </a:defRPr>
            </a:pPr>
            <a:endParaRPr lang="ja-JP"/>
          </a:p>
        </c:txPr>
        <c:crossAx val="1"/>
        <c:crosses val="autoZero"/>
        <c:auto val="1"/>
        <c:lblAlgn val="ctr"/>
        <c:lblOffset val="100"/>
        <c:tickLblSkip val="1"/>
        <c:noMultiLvlLbl val="1"/>
      </c:catAx>
      <c:valAx>
        <c:axId val="1"/>
        <c:scaling>
          <c:orientation val="minMax"/>
          <c:max val="65"/>
          <c:min val="0"/>
        </c:scaling>
        <c:delete val="0"/>
        <c:axPos val="t"/>
        <c:majorGridlines>
          <c:spPr>
            <a:ln w="3175" cap="flat" cmpd="sng" algn="ctr">
              <a:solidFill>
                <a:srgbClr val="D3D3D3"/>
              </a:solidFill>
              <a:prstDash val="solid"/>
              <a:round/>
            </a:ln>
            <a:effectLst/>
          </c:spPr>
        </c:majorGridlines>
        <c:numFmt formatCode="0&quot;%&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ＭＳ ゴシック"/>
              </a:defRPr>
            </a:pPr>
            <a:endParaRPr lang="ja-JP"/>
          </a:p>
        </c:txPr>
        <c:crossAx val="366488872"/>
        <c:crossesAt val="1"/>
        <c:crossBetween val="between"/>
        <c:majorUnit val="10"/>
      </c:valAx>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ＭＳ ゴシック"/>
        </a:defRPr>
      </a:pPr>
      <a:endParaRPr lang="ja-JP"/>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34286591357728"/>
          <c:y val="2.0014417690147692E-2"/>
          <c:w val="0.77185015015015013"/>
          <c:h val="0.37983302469135805"/>
        </c:manualLayout>
      </c:layout>
      <c:barChart>
        <c:barDir val="col"/>
        <c:grouping val="clustered"/>
        <c:varyColors val="0"/>
        <c:ser>
          <c:idx val="1"/>
          <c:order val="0"/>
          <c:tx>
            <c:strRef>
              <c:f>'%表@グラフ'!$B$287:$G$287</c:f>
              <c:strCache>
                <c:ptCount val="6"/>
                <c:pt idx="0">
                  <c:v>全体(n=1561)</c:v>
                </c:pt>
                <c:pt idx="5">
                  <c:v>%</c:v>
                </c:pt>
              </c:strCache>
            </c:strRef>
          </c:tx>
          <c:spPr>
            <a:solidFill>
              <a:schemeClr val="accent2"/>
            </a:solidFill>
            <a:ln>
              <a:noFill/>
            </a:ln>
            <a:effectLst/>
          </c:spPr>
          <c:invertIfNegative val="0"/>
          <c:cat>
            <c:strRef>
              <c:f>'%表@グラフ'!$I$285:$W$286</c:f>
              <c:strCache>
                <c:ptCount val="14"/>
                <c:pt idx="0">
                  <c:v>好きなスポーツの普及・支援</c:v>
                </c:pt>
                <c:pt idx="1">
                  <c:v>地域での居場所・役割・生きがい</c:v>
                </c:pt>
                <c:pt idx="2">
                  <c:v>出会い・交流の場</c:v>
                </c:pt>
                <c:pt idx="3">
                  <c:v>指導・大会運営スキルの取得・活用</c:v>
                </c:pt>
                <c:pt idx="4">
                  <c:v>社会貢献</c:v>
                </c:pt>
                <c:pt idx="5">
                  <c:v>顕彰や表彰</c:v>
                </c:pt>
                <c:pt idx="6">
                  <c:v>その大会・クラブ等への家族・友人の参加</c:v>
                </c:pt>
                <c:pt idx="7">
                  <c:v>交通費等実費程度の報酬</c:v>
                </c:pt>
                <c:pt idx="8">
                  <c:v>知識・スキルを習得するための講習会等の実施</c:v>
                </c:pt>
                <c:pt idx="9">
                  <c:v>ボランティア登録会の実施</c:v>
                </c:pt>
                <c:pt idx="10">
                  <c:v>ボランティア活動に対するポイント付与・交換制度</c:v>
                </c:pt>
                <c:pt idx="11">
                  <c:v>特に動機づけは必要ない</c:v>
                </c:pt>
                <c:pt idx="12">
                  <c:v>その他</c:v>
                </c:pt>
                <c:pt idx="13">
                  <c:v>どんなきっかけや動機づけがあっても、しない・できない</c:v>
                </c:pt>
              </c:strCache>
            </c:strRef>
          </c:cat>
          <c:val>
            <c:numRef>
              <c:f>'%表@グラフ'!$I$287:$W$287</c:f>
              <c:numCache>
                <c:formatCode>0.0</c:formatCode>
                <c:ptCount val="14"/>
                <c:pt idx="0">
                  <c:v>19.666880204996797</c:v>
                </c:pt>
                <c:pt idx="1">
                  <c:v>15.823190262652146</c:v>
                </c:pt>
                <c:pt idx="2">
                  <c:v>14.606021780909673</c:v>
                </c:pt>
                <c:pt idx="3">
                  <c:v>1.7937219730941705</c:v>
                </c:pt>
                <c:pt idx="4">
                  <c:v>8.263933376040999</c:v>
                </c:pt>
                <c:pt idx="5">
                  <c:v>0.57655349135169764</c:v>
                </c:pt>
                <c:pt idx="6">
                  <c:v>9.80140935297886</c:v>
                </c:pt>
                <c:pt idx="7">
                  <c:v>7.3670723894939147</c:v>
                </c:pt>
                <c:pt idx="8">
                  <c:v>2.9468289557975655</c:v>
                </c:pt>
                <c:pt idx="9">
                  <c:v>1.3452914798206279</c:v>
                </c:pt>
                <c:pt idx="10">
                  <c:v>3.5874439461883409</c:v>
                </c:pt>
                <c:pt idx="11">
                  <c:v>20.948110185778347</c:v>
                </c:pt>
                <c:pt idx="12">
                  <c:v>0.44843049327354262</c:v>
                </c:pt>
                <c:pt idx="13">
                  <c:v>34.336963484945542</c:v>
                </c:pt>
              </c:numCache>
            </c:numRef>
          </c:val>
          <c:extLst>
            <c:ext xmlns:c16="http://schemas.microsoft.com/office/drawing/2014/chart" uri="{C3380CC4-5D6E-409C-BE32-E72D297353CC}">
              <c16:uniqueId val="{00000001-B244-490B-A855-E38CDB10F5AD}"/>
            </c:ext>
          </c:extLst>
        </c:ser>
        <c:ser>
          <c:idx val="2"/>
          <c:order val="1"/>
          <c:tx>
            <c:strRef>
              <c:f>'%表@グラフ'!$B$288:$G$288</c:f>
              <c:strCache>
                <c:ptCount val="6"/>
                <c:pt idx="0">
                  <c:v>男性(n=736)</c:v>
                </c:pt>
                <c:pt idx="5">
                  <c:v>%</c:v>
                </c:pt>
              </c:strCache>
            </c:strRef>
          </c:tx>
          <c:spPr>
            <a:solidFill>
              <a:schemeClr val="accent3"/>
            </a:solidFill>
            <a:ln>
              <a:noFill/>
            </a:ln>
            <a:effectLst/>
          </c:spPr>
          <c:invertIfNegative val="0"/>
          <c:cat>
            <c:strRef>
              <c:f>'%表@グラフ'!$I$285:$W$286</c:f>
              <c:strCache>
                <c:ptCount val="14"/>
                <c:pt idx="0">
                  <c:v>好きなスポーツの普及・支援</c:v>
                </c:pt>
                <c:pt idx="1">
                  <c:v>地域での居場所・役割・生きがい</c:v>
                </c:pt>
                <c:pt idx="2">
                  <c:v>出会い・交流の場</c:v>
                </c:pt>
                <c:pt idx="3">
                  <c:v>指導・大会運営スキルの取得・活用</c:v>
                </c:pt>
                <c:pt idx="4">
                  <c:v>社会貢献</c:v>
                </c:pt>
                <c:pt idx="5">
                  <c:v>顕彰や表彰</c:v>
                </c:pt>
                <c:pt idx="6">
                  <c:v>その大会・クラブ等への家族・友人の参加</c:v>
                </c:pt>
                <c:pt idx="7">
                  <c:v>交通費等実費程度の報酬</c:v>
                </c:pt>
                <c:pt idx="8">
                  <c:v>知識・スキルを習得するための講習会等の実施</c:v>
                </c:pt>
                <c:pt idx="9">
                  <c:v>ボランティア登録会の実施</c:v>
                </c:pt>
                <c:pt idx="10">
                  <c:v>ボランティア活動に対するポイント付与・交換制度</c:v>
                </c:pt>
                <c:pt idx="11">
                  <c:v>特に動機づけは必要ない</c:v>
                </c:pt>
                <c:pt idx="12">
                  <c:v>その他</c:v>
                </c:pt>
                <c:pt idx="13">
                  <c:v>どんなきっかけや動機づけがあっても、しない・できない</c:v>
                </c:pt>
              </c:strCache>
            </c:strRef>
          </c:cat>
          <c:val>
            <c:numRef>
              <c:f>'%表@グラフ'!$I$288:$W$288</c:f>
              <c:numCache>
                <c:formatCode>0.0</c:formatCode>
                <c:ptCount val="14"/>
                <c:pt idx="0">
                  <c:v>24.456521739130437</c:v>
                </c:pt>
                <c:pt idx="1">
                  <c:v>17.119565217391305</c:v>
                </c:pt>
                <c:pt idx="2">
                  <c:v>16.440217391304348</c:v>
                </c:pt>
                <c:pt idx="3">
                  <c:v>2.3097826086956523</c:v>
                </c:pt>
                <c:pt idx="4">
                  <c:v>11.141304347826088</c:v>
                </c:pt>
                <c:pt idx="5">
                  <c:v>0.54347826086956519</c:v>
                </c:pt>
                <c:pt idx="6">
                  <c:v>7.6086956521739131</c:v>
                </c:pt>
                <c:pt idx="7">
                  <c:v>7.4728260869565224</c:v>
                </c:pt>
                <c:pt idx="8">
                  <c:v>3.8043478260869565</c:v>
                </c:pt>
                <c:pt idx="9">
                  <c:v>1.222826086956522</c:v>
                </c:pt>
                <c:pt idx="10">
                  <c:v>3.125</c:v>
                </c:pt>
                <c:pt idx="11">
                  <c:v>22.554347826086957</c:v>
                </c:pt>
                <c:pt idx="12">
                  <c:v>0.54347826086956519</c:v>
                </c:pt>
                <c:pt idx="13">
                  <c:v>29.619565217391305</c:v>
                </c:pt>
              </c:numCache>
            </c:numRef>
          </c:val>
          <c:extLst>
            <c:ext xmlns:c16="http://schemas.microsoft.com/office/drawing/2014/chart" uri="{C3380CC4-5D6E-409C-BE32-E72D297353CC}">
              <c16:uniqueId val="{00000002-B244-490B-A855-E38CDB10F5AD}"/>
            </c:ext>
          </c:extLst>
        </c:ser>
        <c:ser>
          <c:idx val="3"/>
          <c:order val="2"/>
          <c:tx>
            <c:strRef>
              <c:f>'%表@グラフ'!$B$289:$G$289</c:f>
              <c:strCache>
                <c:ptCount val="6"/>
                <c:pt idx="0">
                  <c:v>女性(n=797)</c:v>
                </c:pt>
                <c:pt idx="5">
                  <c:v>%</c:v>
                </c:pt>
              </c:strCache>
            </c:strRef>
          </c:tx>
          <c:spPr>
            <a:solidFill>
              <a:schemeClr val="accent4"/>
            </a:solidFill>
            <a:ln>
              <a:noFill/>
            </a:ln>
            <a:effectLst/>
          </c:spPr>
          <c:invertIfNegative val="0"/>
          <c:cat>
            <c:strRef>
              <c:f>'%表@グラフ'!$I$285:$W$286</c:f>
              <c:strCache>
                <c:ptCount val="14"/>
                <c:pt idx="0">
                  <c:v>好きなスポーツの普及・支援</c:v>
                </c:pt>
                <c:pt idx="1">
                  <c:v>地域での居場所・役割・生きがい</c:v>
                </c:pt>
                <c:pt idx="2">
                  <c:v>出会い・交流の場</c:v>
                </c:pt>
                <c:pt idx="3">
                  <c:v>指導・大会運営スキルの取得・活用</c:v>
                </c:pt>
                <c:pt idx="4">
                  <c:v>社会貢献</c:v>
                </c:pt>
                <c:pt idx="5">
                  <c:v>顕彰や表彰</c:v>
                </c:pt>
                <c:pt idx="6">
                  <c:v>その大会・クラブ等への家族・友人の参加</c:v>
                </c:pt>
                <c:pt idx="7">
                  <c:v>交通費等実費程度の報酬</c:v>
                </c:pt>
                <c:pt idx="8">
                  <c:v>知識・スキルを習得するための講習会等の実施</c:v>
                </c:pt>
                <c:pt idx="9">
                  <c:v>ボランティア登録会の実施</c:v>
                </c:pt>
                <c:pt idx="10">
                  <c:v>ボランティア活動に対するポイント付与・交換制度</c:v>
                </c:pt>
                <c:pt idx="11">
                  <c:v>特に動機づけは必要ない</c:v>
                </c:pt>
                <c:pt idx="12">
                  <c:v>その他</c:v>
                </c:pt>
                <c:pt idx="13">
                  <c:v>どんなきっかけや動機づけがあっても、しない・できない</c:v>
                </c:pt>
              </c:strCache>
            </c:strRef>
          </c:cat>
          <c:val>
            <c:numRef>
              <c:f>'%表@グラフ'!$I$289:$W$289</c:f>
              <c:numCache>
                <c:formatCode>0.0</c:formatCode>
                <c:ptCount val="14"/>
                <c:pt idx="0">
                  <c:v>15.307402760351318</c:v>
                </c:pt>
                <c:pt idx="1">
                  <c:v>14.680050188205772</c:v>
                </c:pt>
                <c:pt idx="2">
                  <c:v>13.174404015056462</c:v>
                </c:pt>
                <c:pt idx="3">
                  <c:v>1.3801756587202008</c:v>
                </c:pt>
                <c:pt idx="4">
                  <c:v>5.395232120451694</c:v>
                </c:pt>
                <c:pt idx="5">
                  <c:v>0.62735257214554585</c:v>
                </c:pt>
                <c:pt idx="6">
                  <c:v>12.170639899623588</c:v>
                </c:pt>
                <c:pt idx="7">
                  <c:v>7.1518193224592226</c:v>
                </c:pt>
                <c:pt idx="8">
                  <c:v>2.0075282308657467</c:v>
                </c:pt>
                <c:pt idx="9">
                  <c:v>1.3801756587202008</c:v>
                </c:pt>
                <c:pt idx="10">
                  <c:v>3.8895859473023844</c:v>
                </c:pt>
                <c:pt idx="11">
                  <c:v>19.573400250941027</c:v>
                </c:pt>
                <c:pt idx="12">
                  <c:v>0.37641154328732745</c:v>
                </c:pt>
                <c:pt idx="13">
                  <c:v>37.892095357590968</c:v>
                </c:pt>
              </c:numCache>
            </c:numRef>
          </c:val>
          <c:extLst>
            <c:ext xmlns:c16="http://schemas.microsoft.com/office/drawing/2014/chart" uri="{C3380CC4-5D6E-409C-BE32-E72D297353CC}">
              <c16:uniqueId val="{00000003-B244-490B-A855-E38CDB10F5AD}"/>
            </c:ext>
          </c:extLst>
        </c:ser>
        <c:ser>
          <c:idx val="4"/>
          <c:order val="3"/>
          <c:tx>
            <c:strRef>
              <c:f>'%表@グラフ'!$B$290:$G$290</c:f>
              <c:strCache>
                <c:ptCount val="6"/>
                <c:pt idx="0">
                  <c:v>回答しない(n=28)</c:v>
                </c:pt>
                <c:pt idx="5">
                  <c:v>%</c:v>
                </c:pt>
              </c:strCache>
            </c:strRef>
          </c:tx>
          <c:spPr>
            <a:solidFill>
              <a:schemeClr val="accent5"/>
            </a:solidFill>
            <a:ln>
              <a:noFill/>
            </a:ln>
            <a:effectLst/>
          </c:spPr>
          <c:invertIfNegative val="0"/>
          <c:cat>
            <c:strRef>
              <c:f>'%表@グラフ'!$I$285:$W$286</c:f>
              <c:strCache>
                <c:ptCount val="14"/>
                <c:pt idx="0">
                  <c:v>好きなスポーツの普及・支援</c:v>
                </c:pt>
                <c:pt idx="1">
                  <c:v>地域での居場所・役割・生きがい</c:v>
                </c:pt>
                <c:pt idx="2">
                  <c:v>出会い・交流の場</c:v>
                </c:pt>
                <c:pt idx="3">
                  <c:v>指導・大会運営スキルの取得・活用</c:v>
                </c:pt>
                <c:pt idx="4">
                  <c:v>社会貢献</c:v>
                </c:pt>
                <c:pt idx="5">
                  <c:v>顕彰や表彰</c:v>
                </c:pt>
                <c:pt idx="6">
                  <c:v>その大会・クラブ等への家族・友人の参加</c:v>
                </c:pt>
                <c:pt idx="7">
                  <c:v>交通費等実費程度の報酬</c:v>
                </c:pt>
                <c:pt idx="8">
                  <c:v>知識・スキルを習得するための講習会等の実施</c:v>
                </c:pt>
                <c:pt idx="9">
                  <c:v>ボランティア登録会の実施</c:v>
                </c:pt>
                <c:pt idx="10">
                  <c:v>ボランティア活動に対するポイント付与・交換制度</c:v>
                </c:pt>
                <c:pt idx="11">
                  <c:v>特に動機づけは必要ない</c:v>
                </c:pt>
                <c:pt idx="12">
                  <c:v>その他</c:v>
                </c:pt>
                <c:pt idx="13">
                  <c:v>どんなきっかけや動機づけがあっても、しない・できない</c:v>
                </c:pt>
              </c:strCache>
            </c:strRef>
          </c:cat>
          <c:val>
            <c:numRef>
              <c:f>'%表@グラフ'!$I$290:$W$290</c:f>
              <c:numCache>
                <c:formatCode>0.0</c:formatCode>
                <c:ptCount val="14"/>
                <c:pt idx="0">
                  <c:v>17.857142857142858</c:v>
                </c:pt>
                <c:pt idx="1">
                  <c:v>14.285714285714285</c:v>
                </c:pt>
                <c:pt idx="2">
                  <c:v>7.1428571428571432</c:v>
                </c:pt>
                <c:pt idx="3">
                  <c:v>0</c:v>
                </c:pt>
                <c:pt idx="4">
                  <c:v>14.285714285714285</c:v>
                </c:pt>
                <c:pt idx="5">
                  <c:v>0</c:v>
                </c:pt>
                <c:pt idx="6">
                  <c:v>0</c:v>
                </c:pt>
                <c:pt idx="7">
                  <c:v>10.714285714285715</c:v>
                </c:pt>
                <c:pt idx="8">
                  <c:v>7.1428571428571432</c:v>
                </c:pt>
                <c:pt idx="9">
                  <c:v>3.5714285714285716</c:v>
                </c:pt>
                <c:pt idx="10">
                  <c:v>7.1428571428571432</c:v>
                </c:pt>
                <c:pt idx="11">
                  <c:v>17.857142857142858</c:v>
                </c:pt>
                <c:pt idx="12">
                  <c:v>0</c:v>
                </c:pt>
                <c:pt idx="13">
                  <c:v>57.142857142857139</c:v>
                </c:pt>
              </c:numCache>
            </c:numRef>
          </c:val>
          <c:extLst>
            <c:ext xmlns:c16="http://schemas.microsoft.com/office/drawing/2014/chart" uri="{C3380CC4-5D6E-409C-BE32-E72D297353CC}">
              <c16:uniqueId val="{00000004-B244-490B-A855-E38CDB10F5AD}"/>
            </c:ext>
          </c:extLst>
        </c:ser>
        <c:ser>
          <c:idx val="5"/>
          <c:order val="4"/>
          <c:tx>
            <c:strRef>
              <c:f>'%表@グラフ'!$B$291:$G$291</c:f>
              <c:strCache>
                <c:ptCount val="6"/>
                <c:pt idx="0">
                  <c:v>18歳 - 20代(n=210)</c:v>
                </c:pt>
                <c:pt idx="5">
                  <c:v>%</c:v>
                </c:pt>
              </c:strCache>
            </c:strRef>
          </c:tx>
          <c:spPr>
            <a:solidFill>
              <a:schemeClr val="accent6"/>
            </a:solidFill>
            <a:ln>
              <a:noFill/>
            </a:ln>
            <a:effectLst/>
          </c:spPr>
          <c:invertIfNegative val="0"/>
          <c:cat>
            <c:strRef>
              <c:f>'%表@グラフ'!$I$285:$W$286</c:f>
              <c:strCache>
                <c:ptCount val="14"/>
                <c:pt idx="0">
                  <c:v>好きなスポーツの普及・支援</c:v>
                </c:pt>
                <c:pt idx="1">
                  <c:v>地域での居場所・役割・生きがい</c:v>
                </c:pt>
                <c:pt idx="2">
                  <c:v>出会い・交流の場</c:v>
                </c:pt>
                <c:pt idx="3">
                  <c:v>指導・大会運営スキルの取得・活用</c:v>
                </c:pt>
                <c:pt idx="4">
                  <c:v>社会貢献</c:v>
                </c:pt>
                <c:pt idx="5">
                  <c:v>顕彰や表彰</c:v>
                </c:pt>
                <c:pt idx="6">
                  <c:v>その大会・クラブ等への家族・友人の参加</c:v>
                </c:pt>
                <c:pt idx="7">
                  <c:v>交通費等実費程度の報酬</c:v>
                </c:pt>
                <c:pt idx="8">
                  <c:v>知識・スキルを習得するための講習会等の実施</c:v>
                </c:pt>
                <c:pt idx="9">
                  <c:v>ボランティア登録会の実施</c:v>
                </c:pt>
                <c:pt idx="10">
                  <c:v>ボランティア活動に対するポイント付与・交換制度</c:v>
                </c:pt>
                <c:pt idx="11">
                  <c:v>特に動機づけは必要ない</c:v>
                </c:pt>
                <c:pt idx="12">
                  <c:v>その他</c:v>
                </c:pt>
                <c:pt idx="13">
                  <c:v>どんなきっかけや動機づけがあっても、しない・できない</c:v>
                </c:pt>
              </c:strCache>
            </c:strRef>
          </c:cat>
          <c:val>
            <c:numRef>
              <c:f>'%表@グラフ'!$I$291:$W$291</c:f>
              <c:numCache>
                <c:formatCode>0.0</c:formatCode>
                <c:ptCount val="14"/>
                <c:pt idx="0">
                  <c:v>20.952380952380953</c:v>
                </c:pt>
                <c:pt idx="1">
                  <c:v>9.5238095238095237</c:v>
                </c:pt>
                <c:pt idx="2">
                  <c:v>13.333333333333334</c:v>
                </c:pt>
                <c:pt idx="3">
                  <c:v>2.8571428571428572</c:v>
                </c:pt>
                <c:pt idx="4">
                  <c:v>6.666666666666667</c:v>
                </c:pt>
                <c:pt idx="5">
                  <c:v>2.8571428571428572</c:v>
                </c:pt>
                <c:pt idx="6">
                  <c:v>4.7619047619047619</c:v>
                </c:pt>
                <c:pt idx="7">
                  <c:v>12.380952380952381</c:v>
                </c:pt>
                <c:pt idx="8">
                  <c:v>3.8095238095238098</c:v>
                </c:pt>
                <c:pt idx="9">
                  <c:v>0.95238095238095244</c:v>
                </c:pt>
                <c:pt idx="10">
                  <c:v>6.666666666666667</c:v>
                </c:pt>
                <c:pt idx="11">
                  <c:v>14.285714285714285</c:v>
                </c:pt>
                <c:pt idx="12">
                  <c:v>0.47619047619047622</c:v>
                </c:pt>
                <c:pt idx="13">
                  <c:v>42.857142857142861</c:v>
                </c:pt>
              </c:numCache>
            </c:numRef>
          </c:val>
          <c:extLst>
            <c:ext xmlns:c16="http://schemas.microsoft.com/office/drawing/2014/chart" uri="{C3380CC4-5D6E-409C-BE32-E72D297353CC}">
              <c16:uniqueId val="{00000005-B244-490B-A855-E38CDB10F5AD}"/>
            </c:ext>
          </c:extLst>
        </c:ser>
        <c:ser>
          <c:idx val="6"/>
          <c:order val="5"/>
          <c:tx>
            <c:strRef>
              <c:f>'%表@グラフ'!$B$292:$G$292</c:f>
              <c:strCache>
                <c:ptCount val="6"/>
                <c:pt idx="0">
                  <c:v>30代(n=259)</c:v>
                </c:pt>
                <c:pt idx="5">
                  <c:v>%</c:v>
                </c:pt>
              </c:strCache>
            </c:strRef>
          </c:tx>
          <c:spPr>
            <a:solidFill>
              <a:schemeClr val="accent1">
                <a:lumMod val="60000"/>
              </a:schemeClr>
            </a:solidFill>
            <a:ln>
              <a:noFill/>
            </a:ln>
            <a:effectLst/>
          </c:spPr>
          <c:invertIfNegative val="0"/>
          <c:cat>
            <c:strRef>
              <c:f>'%表@グラフ'!$I$285:$W$286</c:f>
              <c:strCache>
                <c:ptCount val="14"/>
                <c:pt idx="0">
                  <c:v>好きなスポーツの普及・支援</c:v>
                </c:pt>
                <c:pt idx="1">
                  <c:v>地域での居場所・役割・生きがい</c:v>
                </c:pt>
                <c:pt idx="2">
                  <c:v>出会い・交流の場</c:v>
                </c:pt>
                <c:pt idx="3">
                  <c:v>指導・大会運営スキルの取得・活用</c:v>
                </c:pt>
                <c:pt idx="4">
                  <c:v>社会貢献</c:v>
                </c:pt>
                <c:pt idx="5">
                  <c:v>顕彰や表彰</c:v>
                </c:pt>
                <c:pt idx="6">
                  <c:v>その大会・クラブ等への家族・友人の参加</c:v>
                </c:pt>
                <c:pt idx="7">
                  <c:v>交通費等実費程度の報酬</c:v>
                </c:pt>
                <c:pt idx="8">
                  <c:v>知識・スキルを習得するための講習会等の実施</c:v>
                </c:pt>
                <c:pt idx="9">
                  <c:v>ボランティア登録会の実施</c:v>
                </c:pt>
                <c:pt idx="10">
                  <c:v>ボランティア活動に対するポイント付与・交換制度</c:v>
                </c:pt>
                <c:pt idx="11">
                  <c:v>特に動機づけは必要ない</c:v>
                </c:pt>
                <c:pt idx="12">
                  <c:v>その他</c:v>
                </c:pt>
                <c:pt idx="13">
                  <c:v>どんなきっかけや動機づけがあっても、しない・できない</c:v>
                </c:pt>
              </c:strCache>
            </c:strRef>
          </c:cat>
          <c:val>
            <c:numRef>
              <c:f>'%表@グラフ'!$I$292:$W$292</c:f>
              <c:numCache>
                <c:formatCode>0.0</c:formatCode>
                <c:ptCount val="14"/>
                <c:pt idx="0">
                  <c:v>20.849420849420849</c:v>
                </c:pt>
                <c:pt idx="1">
                  <c:v>14.671814671814671</c:v>
                </c:pt>
                <c:pt idx="2">
                  <c:v>16.988416988416986</c:v>
                </c:pt>
                <c:pt idx="3">
                  <c:v>3.0888030888030888</c:v>
                </c:pt>
                <c:pt idx="4">
                  <c:v>7.3359073359073363</c:v>
                </c:pt>
                <c:pt idx="5">
                  <c:v>0.38610038610038611</c:v>
                </c:pt>
                <c:pt idx="6">
                  <c:v>12.355212355212355</c:v>
                </c:pt>
                <c:pt idx="7">
                  <c:v>10.038610038610038</c:v>
                </c:pt>
                <c:pt idx="8">
                  <c:v>3.4749034749034751</c:v>
                </c:pt>
                <c:pt idx="9">
                  <c:v>0.38610038610038611</c:v>
                </c:pt>
                <c:pt idx="10">
                  <c:v>5.7915057915057915</c:v>
                </c:pt>
                <c:pt idx="11">
                  <c:v>16.216216216216214</c:v>
                </c:pt>
                <c:pt idx="12">
                  <c:v>0.77220077220077221</c:v>
                </c:pt>
                <c:pt idx="13">
                  <c:v>38.996138996138995</c:v>
                </c:pt>
              </c:numCache>
            </c:numRef>
          </c:val>
          <c:extLst>
            <c:ext xmlns:c16="http://schemas.microsoft.com/office/drawing/2014/chart" uri="{C3380CC4-5D6E-409C-BE32-E72D297353CC}">
              <c16:uniqueId val="{00000006-B244-490B-A855-E38CDB10F5AD}"/>
            </c:ext>
          </c:extLst>
        </c:ser>
        <c:ser>
          <c:idx val="7"/>
          <c:order val="6"/>
          <c:tx>
            <c:strRef>
              <c:f>'%表@グラフ'!$B$293:$G$293</c:f>
              <c:strCache>
                <c:ptCount val="6"/>
                <c:pt idx="0">
                  <c:v>40代(n=269)</c:v>
                </c:pt>
                <c:pt idx="5">
                  <c:v>%</c:v>
                </c:pt>
              </c:strCache>
            </c:strRef>
          </c:tx>
          <c:spPr>
            <a:solidFill>
              <a:schemeClr val="accent2">
                <a:lumMod val="60000"/>
              </a:schemeClr>
            </a:solidFill>
            <a:ln>
              <a:noFill/>
            </a:ln>
            <a:effectLst/>
          </c:spPr>
          <c:invertIfNegative val="0"/>
          <c:cat>
            <c:strRef>
              <c:f>'%表@グラフ'!$I$285:$W$286</c:f>
              <c:strCache>
                <c:ptCount val="14"/>
                <c:pt idx="0">
                  <c:v>好きなスポーツの普及・支援</c:v>
                </c:pt>
                <c:pt idx="1">
                  <c:v>地域での居場所・役割・生きがい</c:v>
                </c:pt>
                <c:pt idx="2">
                  <c:v>出会い・交流の場</c:v>
                </c:pt>
                <c:pt idx="3">
                  <c:v>指導・大会運営スキルの取得・活用</c:v>
                </c:pt>
                <c:pt idx="4">
                  <c:v>社会貢献</c:v>
                </c:pt>
                <c:pt idx="5">
                  <c:v>顕彰や表彰</c:v>
                </c:pt>
                <c:pt idx="6">
                  <c:v>その大会・クラブ等への家族・友人の参加</c:v>
                </c:pt>
                <c:pt idx="7">
                  <c:v>交通費等実費程度の報酬</c:v>
                </c:pt>
                <c:pt idx="8">
                  <c:v>知識・スキルを習得するための講習会等の実施</c:v>
                </c:pt>
                <c:pt idx="9">
                  <c:v>ボランティア登録会の実施</c:v>
                </c:pt>
                <c:pt idx="10">
                  <c:v>ボランティア活動に対するポイント付与・交換制度</c:v>
                </c:pt>
                <c:pt idx="11">
                  <c:v>特に動機づけは必要ない</c:v>
                </c:pt>
                <c:pt idx="12">
                  <c:v>その他</c:v>
                </c:pt>
                <c:pt idx="13">
                  <c:v>どんなきっかけや動機づけがあっても、しない・できない</c:v>
                </c:pt>
              </c:strCache>
            </c:strRef>
          </c:cat>
          <c:val>
            <c:numRef>
              <c:f>'%表@グラフ'!$I$293:$W$293</c:f>
              <c:numCache>
                <c:formatCode>0.0</c:formatCode>
                <c:ptCount val="14"/>
                <c:pt idx="0">
                  <c:v>23.048327137546469</c:v>
                </c:pt>
                <c:pt idx="1">
                  <c:v>14.869888475836431</c:v>
                </c:pt>
                <c:pt idx="2">
                  <c:v>11.524163568773234</c:v>
                </c:pt>
                <c:pt idx="3">
                  <c:v>1.8587360594795539</c:v>
                </c:pt>
                <c:pt idx="4">
                  <c:v>8.9219330855018573</c:v>
                </c:pt>
                <c:pt idx="5">
                  <c:v>0.74349442379182162</c:v>
                </c:pt>
                <c:pt idx="6">
                  <c:v>14.12639405204461</c:v>
                </c:pt>
                <c:pt idx="7">
                  <c:v>7.4349442379182156</c:v>
                </c:pt>
                <c:pt idx="8">
                  <c:v>2.6022304832713754</c:v>
                </c:pt>
                <c:pt idx="9">
                  <c:v>1.4869888475836432</c:v>
                </c:pt>
                <c:pt idx="10">
                  <c:v>3.3457249070631971</c:v>
                </c:pt>
                <c:pt idx="11">
                  <c:v>18.587360594795538</c:v>
                </c:pt>
                <c:pt idx="12">
                  <c:v>0</c:v>
                </c:pt>
                <c:pt idx="13">
                  <c:v>35.687732342007429</c:v>
                </c:pt>
              </c:numCache>
            </c:numRef>
          </c:val>
          <c:extLst>
            <c:ext xmlns:c16="http://schemas.microsoft.com/office/drawing/2014/chart" uri="{C3380CC4-5D6E-409C-BE32-E72D297353CC}">
              <c16:uniqueId val="{00000007-B244-490B-A855-E38CDB10F5AD}"/>
            </c:ext>
          </c:extLst>
        </c:ser>
        <c:ser>
          <c:idx val="8"/>
          <c:order val="7"/>
          <c:tx>
            <c:strRef>
              <c:f>'%表@グラフ'!$B$294:$G$294</c:f>
              <c:strCache>
                <c:ptCount val="6"/>
                <c:pt idx="0">
                  <c:v>50代(n=270)</c:v>
                </c:pt>
                <c:pt idx="5">
                  <c:v>%</c:v>
                </c:pt>
              </c:strCache>
            </c:strRef>
          </c:tx>
          <c:spPr>
            <a:solidFill>
              <a:schemeClr val="accent3">
                <a:lumMod val="60000"/>
              </a:schemeClr>
            </a:solidFill>
            <a:ln>
              <a:noFill/>
            </a:ln>
            <a:effectLst/>
          </c:spPr>
          <c:invertIfNegative val="0"/>
          <c:cat>
            <c:strRef>
              <c:f>'%表@グラフ'!$I$285:$W$286</c:f>
              <c:strCache>
                <c:ptCount val="14"/>
                <c:pt idx="0">
                  <c:v>好きなスポーツの普及・支援</c:v>
                </c:pt>
                <c:pt idx="1">
                  <c:v>地域での居場所・役割・生きがい</c:v>
                </c:pt>
                <c:pt idx="2">
                  <c:v>出会い・交流の場</c:v>
                </c:pt>
                <c:pt idx="3">
                  <c:v>指導・大会運営スキルの取得・活用</c:v>
                </c:pt>
                <c:pt idx="4">
                  <c:v>社会貢献</c:v>
                </c:pt>
                <c:pt idx="5">
                  <c:v>顕彰や表彰</c:v>
                </c:pt>
                <c:pt idx="6">
                  <c:v>その大会・クラブ等への家族・友人の参加</c:v>
                </c:pt>
                <c:pt idx="7">
                  <c:v>交通費等実費程度の報酬</c:v>
                </c:pt>
                <c:pt idx="8">
                  <c:v>知識・スキルを習得するための講習会等の実施</c:v>
                </c:pt>
                <c:pt idx="9">
                  <c:v>ボランティア登録会の実施</c:v>
                </c:pt>
                <c:pt idx="10">
                  <c:v>ボランティア活動に対するポイント付与・交換制度</c:v>
                </c:pt>
                <c:pt idx="11">
                  <c:v>特に動機づけは必要ない</c:v>
                </c:pt>
                <c:pt idx="12">
                  <c:v>その他</c:v>
                </c:pt>
                <c:pt idx="13">
                  <c:v>どんなきっかけや動機づけがあっても、しない・できない</c:v>
                </c:pt>
              </c:strCache>
            </c:strRef>
          </c:cat>
          <c:val>
            <c:numRef>
              <c:f>'%表@グラフ'!$I$294:$W$294</c:f>
              <c:numCache>
                <c:formatCode>0.0</c:formatCode>
                <c:ptCount val="14"/>
                <c:pt idx="0">
                  <c:v>18.518518518518519</c:v>
                </c:pt>
                <c:pt idx="1">
                  <c:v>14.444444444444445</c:v>
                </c:pt>
                <c:pt idx="2">
                  <c:v>12.222222222222221</c:v>
                </c:pt>
                <c:pt idx="3">
                  <c:v>1.1111111111111112</c:v>
                </c:pt>
                <c:pt idx="4">
                  <c:v>10</c:v>
                </c:pt>
                <c:pt idx="5">
                  <c:v>0</c:v>
                </c:pt>
                <c:pt idx="6">
                  <c:v>11.481481481481481</c:v>
                </c:pt>
                <c:pt idx="7">
                  <c:v>8.148148148148147</c:v>
                </c:pt>
                <c:pt idx="8">
                  <c:v>4.0740740740740735</c:v>
                </c:pt>
                <c:pt idx="9">
                  <c:v>2.2222222222222223</c:v>
                </c:pt>
                <c:pt idx="10">
                  <c:v>4.0740740740740735</c:v>
                </c:pt>
                <c:pt idx="11">
                  <c:v>21.851851851851851</c:v>
                </c:pt>
                <c:pt idx="12">
                  <c:v>0</c:v>
                </c:pt>
                <c:pt idx="13">
                  <c:v>30.37037037037037</c:v>
                </c:pt>
              </c:numCache>
            </c:numRef>
          </c:val>
          <c:extLst>
            <c:ext xmlns:c16="http://schemas.microsoft.com/office/drawing/2014/chart" uri="{C3380CC4-5D6E-409C-BE32-E72D297353CC}">
              <c16:uniqueId val="{00000008-B244-490B-A855-E38CDB10F5AD}"/>
            </c:ext>
          </c:extLst>
        </c:ser>
        <c:ser>
          <c:idx val="0"/>
          <c:order val="8"/>
          <c:tx>
            <c:strRef>
              <c:f>'%表@グラフ'!$B$295:$G$295</c:f>
              <c:strCache>
                <c:ptCount val="6"/>
                <c:pt idx="0">
                  <c:v>60代(n=279)</c:v>
                </c:pt>
                <c:pt idx="5">
                  <c:v>%</c:v>
                </c:pt>
              </c:strCache>
            </c:strRef>
          </c:tx>
          <c:invertIfNegative val="0"/>
          <c:cat>
            <c:strRef>
              <c:f>'%表@グラフ'!$I$285:$W$286</c:f>
              <c:strCache>
                <c:ptCount val="14"/>
                <c:pt idx="0">
                  <c:v>好きなスポーツの普及・支援</c:v>
                </c:pt>
                <c:pt idx="1">
                  <c:v>地域での居場所・役割・生きがい</c:v>
                </c:pt>
                <c:pt idx="2">
                  <c:v>出会い・交流の場</c:v>
                </c:pt>
                <c:pt idx="3">
                  <c:v>指導・大会運営スキルの取得・活用</c:v>
                </c:pt>
                <c:pt idx="4">
                  <c:v>社会貢献</c:v>
                </c:pt>
                <c:pt idx="5">
                  <c:v>顕彰や表彰</c:v>
                </c:pt>
                <c:pt idx="6">
                  <c:v>その大会・クラブ等への家族・友人の参加</c:v>
                </c:pt>
                <c:pt idx="7">
                  <c:v>交通費等実費程度の報酬</c:v>
                </c:pt>
                <c:pt idx="8">
                  <c:v>知識・スキルを習得するための講習会等の実施</c:v>
                </c:pt>
                <c:pt idx="9">
                  <c:v>ボランティア登録会の実施</c:v>
                </c:pt>
                <c:pt idx="10">
                  <c:v>ボランティア活動に対するポイント付与・交換制度</c:v>
                </c:pt>
                <c:pt idx="11">
                  <c:v>特に動機づけは必要ない</c:v>
                </c:pt>
                <c:pt idx="12">
                  <c:v>その他</c:v>
                </c:pt>
                <c:pt idx="13">
                  <c:v>どんなきっかけや動機づけがあっても、しない・できない</c:v>
                </c:pt>
              </c:strCache>
            </c:strRef>
          </c:cat>
          <c:val>
            <c:numRef>
              <c:f>'%表@グラフ'!$I$295:$W$295</c:f>
              <c:numCache>
                <c:formatCode>0.0</c:formatCode>
                <c:ptCount val="14"/>
                <c:pt idx="0">
                  <c:v>17.921146953405017</c:v>
                </c:pt>
                <c:pt idx="1">
                  <c:v>17.562724014336919</c:v>
                </c:pt>
                <c:pt idx="2">
                  <c:v>13.261648745519715</c:v>
                </c:pt>
                <c:pt idx="3">
                  <c:v>1.075268817204301</c:v>
                </c:pt>
                <c:pt idx="4">
                  <c:v>10.035842293906809</c:v>
                </c:pt>
                <c:pt idx="5">
                  <c:v>0</c:v>
                </c:pt>
                <c:pt idx="6">
                  <c:v>8.9605734767025087</c:v>
                </c:pt>
                <c:pt idx="7">
                  <c:v>4.6594982078853047</c:v>
                </c:pt>
                <c:pt idx="8">
                  <c:v>2.150537634408602</c:v>
                </c:pt>
                <c:pt idx="9">
                  <c:v>1.4336917562724014</c:v>
                </c:pt>
                <c:pt idx="10">
                  <c:v>1.075268817204301</c:v>
                </c:pt>
                <c:pt idx="11">
                  <c:v>26.881720430107524</c:v>
                </c:pt>
                <c:pt idx="12">
                  <c:v>0.35842293906810035</c:v>
                </c:pt>
                <c:pt idx="13">
                  <c:v>27.956989247311828</c:v>
                </c:pt>
              </c:numCache>
            </c:numRef>
          </c:val>
          <c:extLst>
            <c:ext xmlns:c16="http://schemas.microsoft.com/office/drawing/2014/chart" uri="{C3380CC4-5D6E-409C-BE32-E72D297353CC}">
              <c16:uniqueId val="{00000005-B998-4A48-AC8B-C9FC2717AE19}"/>
            </c:ext>
          </c:extLst>
        </c:ser>
        <c:ser>
          <c:idx val="9"/>
          <c:order val="9"/>
          <c:tx>
            <c:strRef>
              <c:f>'%表@グラフ'!$B$296:$G$296</c:f>
              <c:strCache>
                <c:ptCount val="6"/>
                <c:pt idx="0">
                  <c:v>70代以上(n=274)</c:v>
                </c:pt>
                <c:pt idx="5">
                  <c:v>%</c:v>
                </c:pt>
              </c:strCache>
            </c:strRef>
          </c:tx>
          <c:invertIfNegative val="0"/>
          <c:cat>
            <c:strRef>
              <c:f>'%表@グラフ'!$I$285:$W$286</c:f>
              <c:strCache>
                <c:ptCount val="14"/>
                <c:pt idx="0">
                  <c:v>好きなスポーツの普及・支援</c:v>
                </c:pt>
                <c:pt idx="1">
                  <c:v>地域での居場所・役割・生きがい</c:v>
                </c:pt>
                <c:pt idx="2">
                  <c:v>出会い・交流の場</c:v>
                </c:pt>
                <c:pt idx="3">
                  <c:v>指導・大会運営スキルの取得・活用</c:v>
                </c:pt>
                <c:pt idx="4">
                  <c:v>社会貢献</c:v>
                </c:pt>
                <c:pt idx="5">
                  <c:v>顕彰や表彰</c:v>
                </c:pt>
                <c:pt idx="6">
                  <c:v>その大会・クラブ等への家族・友人の参加</c:v>
                </c:pt>
                <c:pt idx="7">
                  <c:v>交通費等実費程度の報酬</c:v>
                </c:pt>
                <c:pt idx="8">
                  <c:v>知識・スキルを習得するための講習会等の実施</c:v>
                </c:pt>
                <c:pt idx="9">
                  <c:v>ボランティア登録会の実施</c:v>
                </c:pt>
                <c:pt idx="10">
                  <c:v>ボランティア活動に対するポイント付与・交換制度</c:v>
                </c:pt>
                <c:pt idx="11">
                  <c:v>特に動機づけは必要ない</c:v>
                </c:pt>
                <c:pt idx="12">
                  <c:v>その他</c:v>
                </c:pt>
                <c:pt idx="13">
                  <c:v>どんなきっかけや動機づけがあっても、しない・できない</c:v>
                </c:pt>
              </c:strCache>
            </c:strRef>
          </c:cat>
          <c:val>
            <c:numRef>
              <c:f>'%表@グラフ'!$I$296:$W$296</c:f>
              <c:numCache>
                <c:formatCode>0.0</c:formatCode>
                <c:ptCount val="14"/>
                <c:pt idx="0">
                  <c:v>17.153284671532848</c:v>
                </c:pt>
                <c:pt idx="1">
                  <c:v>22.262773722627735</c:v>
                </c:pt>
                <c:pt idx="2">
                  <c:v>20.07299270072993</c:v>
                </c:pt>
                <c:pt idx="3">
                  <c:v>1.0948905109489051</c:v>
                </c:pt>
                <c:pt idx="4">
                  <c:v>6.2043795620437958</c:v>
                </c:pt>
                <c:pt idx="5">
                  <c:v>0</c:v>
                </c:pt>
                <c:pt idx="6">
                  <c:v>6.2043795620437958</c:v>
                </c:pt>
                <c:pt idx="7">
                  <c:v>2.9197080291970803</c:v>
                </c:pt>
                <c:pt idx="8">
                  <c:v>1.8248175182481754</c:v>
                </c:pt>
                <c:pt idx="9">
                  <c:v>1.4598540145985401</c:v>
                </c:pt>
                <c:pt idx="10">
                  <c:v>1.4598540145985401</c:v>
                </c:pt>
                <c:pt idx="11">
                  <c:v>25.912408759124087</c:v>
                </c:pt>
                <c:pt idx="12">
                  <c:v>1.0948905109489051</c:v>
                </c:pt>
                <c:pt idx="13">
                  <c:v>32.481751824817515</c:v>
                </c:pt>
              </c:numCache>
            </c:numRef>
          </c:val>
          <c:extLst>
            <c:ext xmlns:c16="http://schemas.microsoft.com/office/drawing/2014/chart" uri="{C3380CC4-5D6E-409C-BE32-E72D297353CC}">
              <c16:uniqueId val="{00000006-B998-4A48-AC8B-C9FC2717AE19}"/>
            </c:ext>
          </c:extLst>
        </c:ser>
        <c:dLbls>
          <c:showLegendKey val="0"/>
          <c:showVal val="0"/>
          <c:showCatName val="0"/>
          <c:showSerName val="0"/>
          <c:showPercent val="0"/>
          <c:showBubbleSize val="0"/>
        </c:dLbls>
        <c:gapWidth val="150"/>
        <c:axId val="363689584"/>
        <c:axId val="1"/>
      </c:barChart>
      <c:catAx>
        <c:axId val="36368958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1"/>
        <c:crosses val="autoZero"/>
        <c:auto val="1"/>
        <c:lblAlgn val="ctr"/>
        <c:lblOffset val="100"/>
        <c:noMultiLvlLbl val="1"/>
      </c:catAx>
      <c:valAx>
        <c:axId val="1"/>
        <c:scaling>
          <c:orientation val="minMax"/>
          <c:max val="100"/>
          <c:min val="0"/>
        </c:scaling>
        <c:delete val="0"/>
        <c:axPos val="l"/>
        <c:majorGridlines>
          <c:spPr>
            <a:ln w="3175" cap="flat" cmpd="sng" algn="ctr">
              <a:solidFill>
                <a:srgbClr val="D3D3D3"/>
              </a:solidFill>
              <a:prstDash val="solid"/>
              <a:round/>
            </a:ln>
            <a:effectLst/>
          </c:spPr>
        </c:majorGridlines>
        <c:numFmt formatCode="0&quot;%&quot;"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363689584"/>
        <c:crossesAt val="1"/>
        <c:crossBetween val="between"/>
        <c:majorUnit val="20"/>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800" b="0" i="0" u="none" strike="noStrike" kern="1200" baseline="0">
                <a:solidFill>
                  <a:schemeClr val="tx1"/>
                </a:solidFill>
                <a:latin typeface="+mn-ea"/>
                <a:ea typeface="+mn-ea"/>
                <a:cs typeface="+mn-cs"/>
              </a:defRPr>
            </a:pPr>
            <a:endParaRPr lang="ja-JP"/>
          </a:p>
        </c:txPr>
      </c:dTable>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mn-ea"/>
          <a:ea typeface="+mn-ea"/>
        </a:defRPr>
      </a:pPr>
      <a:endParaRPr lang="ja-JP"/>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519715423315711"/>
          <c:y val="3.9298063860413721E-2"/>
          <c:w val="0.382515451277328"/>
          <c:h val="0.9431632023392913"/>
        </c:manualLayout>
      </c:layout>
      <c:barChart>
        <c:barDir val="bar"/>
        <c:grouping val="clustered"/>
        <c:varyColors val="0"/>
        <c:ser>
          <c:idx val="0"/>
          <c:order val="0"/>
          <c:spPr>
            <a:solidFill>
              <a:schemeClr val="accent1"/>
            </a:solidFill>
            <a:ln>
              <a:noFill/>
            </a:ln>
            <a:effectLst/>
          </c:spPr>
          <c:invertIfNegative val="0"/>
          <c:dLbls>
            <c:dLbl>
              <c:idx val="0"/>
              <c:layout>
                <c:manualLayout>
                  <c:x val="-6.4109531525903653E-3"/>
                  <c:y val="6.78175608161483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73-44DD-96A0-B2A0A85ED3C8}"/>
                </c:ext>
              </c:extLst>
            </c:dLbl>
            <c:numFmt formatCode="0.0&quot;%&quot;" sourceLinked="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'N%表(実数+%表)@グラフ'!$B$452:$B$457</c:f>
              <c:strCache>
                <c:ptCount val="6"/>
                <c:pt idx="0">
                  <c:v>大会やイベント、スポーツ教室等で自身が実施・体験した</c:v>
                </c:pt>
                <c:pt idx="1">
                  <c:v>大会やイベント、スポーツ教室等の運営スタッフとして参加した</c:v>
                </c:pt>
                <c:pt idx="2">
                  <c:v>大会やイベント、スポーツ教室等を現地で観戦・見学した</c:v>
                </c:pt>
                <c:pt idx="3">
                  <c:v>テレビやインターネットで観戦した</c:v>
                </c:pt>
                <c:pt idx="4">
                  <c:v>その他　具体的に</c:v>
                </c:pt>
                <c:pt idx="5">
                  <c:v>関わったことがない</c:v>
                </c:pt>
              </c:strCache>
            </c:strRef>
          </c:cat>
          <c:val>
            <c:numRef>
              <c:f>'N%表(実数+%表)@グラフ'!$D$452:$D$457</c:f>
              <c:numCache>
                <c:formatCode>0.0</c:formatCode>
                <c:ptCount val="6"/>
                <c:pt idx="0">
                  <c:v>3.6515054452274187</c:v>
                </c:pt>
                <c:pt idx="1">
                  <c:v>3.9077514413837284</c:v>
                </c:pt>
                <c:pt idx="2">
                  <c:v>4.9327354260089686</c:v>
                </c:pt>
                <c:pt idx="3">
                  <c:v>8.263933376040999</c:v>
                </c:pt>
                <c:pt idx="4">
                  <c:v>0.76873798846893027</c:v>
                </c:pt>
                <c:pt idx="5">
                  <c:v>83.728379244074304</c:v>
                </c:pt>
              </c:numCache>
            </c:numRef>
          </c:val>
          <c:extLst>
            <c:ext xmlns:c16="http://schemas.microsoft.com/office/drawing/2014/chart" uri="{C3380CC4-5D6E-409C-BE32-E72D297353CC}">
              <c16:uniqueId val="{00000001-2273-44DD-96A0-B2A0A85ED3C8}"/>
            </c:ext>
          </c:extLst>
        </c:ser>
        <c:dLbls>
          <c:showLegendKey val="0"/>
          <c:showVal val="1"/>
          <c:showCatName val="0"/>
          <c:showSerName val="0"/>
          <c:showPercent val="0"/>
          <c:showBubbleSize val="0"/>
        </c:dLbls>
        <c:gapWidth val="150"/>
        <c:overlap val="-25"/>
        <c:axId val="366488872"/>
        <c:axId val="1"/>
      </c:barChart>
      <c:catAx>
        <c:axId val="366488872"/>
        <c:scaling>
          <c:orientation val="maxMin"/>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ＭＳ ゴシック"/>
                <a:ea typeface="+mn-ea"/>
                <a:cs typeface="+mn-cs"/>
              </a:defRPr>
            </a:pPr>
            <a:endParaRPr lang="ja-JP"/>
          </a:p>
        </c:txPr>
        <c:crossAx val="1"/>
        <c:crosses val="autoZero"/>
        <c:auto val="1"/>
        <c:lblAlgn val="ctr"/>
        <c:lblOffset val="100"/>
        <c:tickLblSkip val="1"/>
        <c:noMultiLvlLbl val="1"/>
      </c:catAx>
      <c:valAx>
        <c:axId val="1"/>
        <c:scaling>
          <c:orientation val="minMax"/>
          <c:min val="0"/>
        </c:scaling>
        <c:delete val="0"/>
        <c:axPos val="t"/>
        <c:majorGridlines>
          <c:spPr>
            <a:ln w="3175" cap="flat" cmpd="sng" algn="ctr">
              <a:solidFill>
                <a:srgbClr val="D3D3D3"/>
              </a:solidFill>
              <a:prstDash val="solid"/>
              <a:round/>
            </a:ln>
            <a:effectLst/>
          </c:spPr>
        </c:majorGridlines>
        <c:numFmt formatCode="0&quot;%&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ＭＳ ゴシック"/>
              </a:defRPr>
            </a:pPr>
            <a:endParaRPr lang="ja-JP"/>
          </a:p>
        </c:txPr>
        <c:crossAx val="366488872"/>
        <c:crossesAt val="1"/>
        <c:crossBetween val="between"/>
        <c:majorUnit val="10"/>
      </c:valAx>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ＭＳ ゴシック"/>
        </a:defRPr>
      </a:pPr>
      <a:endParaRPr lang="ja-JP"/>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34286591357728"/>
          <c:y val="2.0014417690147692E-2"/>
          <c:w val="0.78500079917416743"/>
          <c:h val="0.34695267437086497"/>
        </c:manualLayout>
      </c:layout>
      <c:barChart>
        <c:barDir val="col"/>
        <c:grouping val="clustered"/>
        <c:varyColors val="0"/>
        <c:ser>
          <c:idx val="0"/>
          <c:order val="0"/>
          <c:tx>
            <c:strRef>
              <c:f>'%表@グラフ'!$B$303:$G$303</c:f>
              <c:strCache>
                <c:ptCount val="6"/>
                <c:pt idx="0">
                  <c:v>全体(n=1561)</c:v>
                </c:pt>
                <c:pt idx="5">
                  <c:v>%</c:v>
                </c:pt>
              </c:strCache>
            </c:strRef>
          </c:tx>
          <c:spPr>
            <a:solidFill>
              <a:schemeClr val="accent1"/>
            </a:solidFill>
            <a:ln>
              <a:noFill/>
            </a:ln>
            <a:effectLst/>
          </c:spPr>
          <c:invertIfNegative val="0"/>
          <c:cat>
            <c:strRef>
              <c:f>'%表@グラフ'!$I$301:$N$302</c:f>
              <c:strCache>
                <c:ptCount val="6"/>
                <c:pt idx="0">
                  <c:v>大会やイベント、スポーツ教室等で自身が実施・体験した</c:v>
                </c:pt>
                <c:pt idx="1">
                  <c:v>大会やイベント、スポーツ教室等の運営スタッフとして参加した</c:v>
                </c:pt>
                <c:pt idx="2">
                  <c:v>大会やイベント、スポーツ教室等を現地で観戦・見学した</c:v>
                </c:pt>
                <c:pt idx="3">
                  <c:v>テレビやインターネットで観戦した</c:v>
                </c:pt>
                <c:pt idx="4">
                  <c:v>その他　具体的に</c:v>
                </c:pt>
                <c:pt idx="5">
                  <c:v>関わったことがない</c:v>
                </c:pt>
              </c:strCache>
            </c:strRef>
          </c:cat>
          <c:val>
            <c:numRef>
              <c:f>'%表@グラフ'!$I$303:$N$303</c:f>
              <c:numCache>
                <c:formatCode>0.0</c:formatCode>
                <c:ptCount val="6"/>
                <c:pt idx="0">
                  <c:v>3.6515054452274187</c:v>
                </c:pt>
                <c:pt idx="1">
                  <c:v>3.9077514413837284</c:v>
                </c:pt>
                <c:pt idx="2">
                  <c:v>4.9327354260089686</c:v>
                </c:pt>
                <c:pt idx="3">
                  <c:v>8.263933376040999</c:v>
                </c:pt>
                <c:pt idx="4">
                  <c:v>0.76873798846893027</c:v>
                </c:pt>
                <c:pt idx="5">
                  <c:v>83.728379244074304</c:v>
                </c:pt>
              </c:numCache>
            </c:numRef>
          </c:val>
          <c:extLst>
            <c:ext xmlns:c16="http://schemas.microsoft.com/office/drawing/2014/chart" uri="{C3380CC4-5D6E-409C-BE32-E72D297353CC}">
              <c16:uniqueId val="{00000000-2B2E-47EE-A618-BD27FA0926F8}"/>
            </c:ext>
          </c:extLst>
        </c:ser>
        <c:ser>
          <c:idx val="1"/>
          <c:order val="1"/>
          <c:tx>
            <c:strRef>
              <c:f>'%表@グラフ'!$B$304:$G$304</c:f>
              <c:strCache>
                <c:ptCount val="6"/>
                <c:pt idx="0">
                  <c:v>男性(n=736)</c:v>
                </c:pt>
                <c:pt idx="5">
                  <c:v>%</c:v>
                </c:pt>
              </c:strCache>
            </c:strRef>
          </c:tx>
          <c:spPr>
            <a:solidFill>
              <a:schemeClr val="accent2"/>
            </a:solidFill>
            <a:ln>
              <a:noFill/>
            </a:ln>
            <a:effectLst/>
          </c:spPr>
          <c:invertIfNegative val="0"/>
          <c:cat>
            <c:strRef>
              <c:f>'%表@グラフ'!$I$301:$N$302</c:f>
              <c:strCache>
                <c:ptCount val="6"/>
                <c:pt idx="0">
                  <c:v>大会やイベント、スポーツ教室等で自身が実施・体験した</c:v>
                </c:pt>
                <c:pt idx="1">
                  <c:v>大会やイベント、スポーツ教室等の運営スタッフとして参加した</c:v>
                </c:pt>
                <c:pt idx="2">
                  <c:v>大会やイベント、スポーツ教室等を現地で観戦・見学した</c:v>
                </c:pt>
                <c:pt idx="3">
                  <c:v>テレビやインターネットで観戦した</c:v>
                </c:pt>
                <c:pt idx="4">
                  <c:v>その他　具体的に</c:v>
                </c:pt>
                <c:pt idx="5">
                  <c:v>関わったことがない</c:v>
                </c:pt>
              </c:strCache>
            </c:strRef>
          </c:cat>
          <c:val>
            <c:numRef>
              <c:f>'%表@グラフ'!$I$304:$N$304</c:f>
              <c:numCache>
                <c:formatCode>0.0</c:formatCode>
                <c:ptCount val="6"/>
                <c:pt idx="0">
                  <c:v>4.2119565217391299</c:v>
                </c:pt>
                <c:pt idx="1">
                  <c:v>6.1141304347826093</c:v>
                </c:pt>
                <c:pt idx="2">
                  <c:v>5.570652173913043</c:v>
                </c:pt>
                <c:pt idx="3">
                  <c:v>8.1521739130434785</c:v>
                </c:pt>
                <c:pt idx="4">
                  <c:v>0.54347826086956519</c:v>
                </c:pt>
                <c:pt idx="5">
                  <c:v>82.608695652173907</c:v>
                </c:pt>
              </c:numCache>
            </c:numRef>
          </c:val>
          <c:extLst>
            <c:ext xmlns:c16="http://schemas.microsoft.com/office/drawing/2014/chart" uri="{C3380CC4-5D6E-409C-BE32-E72D297353CC}">
              <c16:uniqueId val="{00000001-2B2E-47EE-A618-BD27FA0926F8}"/>
            </c:ext>
          </c:extLst>
        </c:ser>
        <c:ser>
          <c:idx val="2"/>
          <c:order val="2"/>
          <c:tx>
            <c:strRef>
              <c:f>'%表@グラフ'!$B$305:$G$305</c:f>
              <c:strCache>
                <c:ptCount val="6"/>
                <c:pt idx="0">
                  <c:v>女性(n=797)</c:v>
                </c:pt>
                <c:pt idx="5">
                  <c:v>%</c:v>
                </c:pt>
              </c:strCache>
            </c:strRef>
          </c:tx>
          <c:spPr>
            <a:solidFill>
              <a:schemeClr val="accent3"/>
            </a:solidFill>
            <a:ln>
              <a:noFill/>
            </a:ln>
            <a:effectLst/>
          </c:spPr>
          <c:invertIfNegative val="0"/>
          <c:cat>
            <c:strRef>
              <c:f>'%表@グラフ'!$I$301:$N$302</c:f>
              <c:strCache>
                <c:ptCount val="6"/>
                <c:pt idx="0">
                  <c:v>大会やイベント、スポーツ教室等で自身が実施・体験した</c:v>
                </c:pt>
                <c:pt idx="1">
                  <c:v>大会やイベント、スポーツ教室等の運営スタッフとして参加した</c:v>
                </c:pt>
                <c:pt idx="2">
                  <c:v>大会やイベント、スポーツ教室等を現地で観戦・見学した</c:v>
                </c:pt>
                <c:pt idx="3">
                  <c:v>テレビやインターネットで観戦した</c:v>
                </c:pt>
                <c:pt idx="4">
                  <c:v>その他　具体的に</c:v>
                </c:pt>
                <c:pt idx="5">
                  <c:v>関わったことがない</c:v>
                </c:pt>
              </c:strCache>
            </c:strRef>
          </c:cat>
          <c:val>
            <c:numRef>
              <c:f>'%表@グラフ'!$I$305:$N$305</c:f>
              <c:numCache>
                <c:formatCode>0.0</c:formatCode>
                <c:ptCount val="6"/>
                <c:pt idx="0">
                  <c:v>3.2622333751568382</c:v>
                </c:pt>
                <c:pt idx="1">
                  <c:v>2.0075282308657467</c:v>
                </c:pt>
                <c:pt idx="2">
                  <c:v>4.3914680050188206</c:v>
                </c:pt>
                <c:pt idx="3">
                  <c:v>8.6574654956085322</c:v>
                </c:pt>
                <c:pt idx="4">
                  <c:v>1.0037641154328734</c:v>
                </c:pt>
                <c:pt idx="5">
                  <c:v>84.316185696361359</c:v>
                </c:pt>
              </c:numCache>
            </c:numRef>
          </c:val>
          <c:extLst>
            <c:ext xmlns:c16="http://schemas.microsoft.com/office/drawing/2014/chart" uri="{C3380CC4-5D6E-409C-BE32-E72D297353CC}">
              <c16:uniqueId val="{00000002-2B2E-47EE-A618-BD27FA0926F8}"/>
            </c:ext>
          </c:extLst>
        </c:ser>
        <c:ser>
          <c:idx val="3"/>
          <c:order val="3"/>
          <c:tx>
            <c:strRef>
              <c:f>'%表@グラフ'!$B$306:$G$306</c:f>
              <c:strCache>
                <c:ptCount val="6"/>
                <c:pt idx="0">
                  <c:v>回答しない(n=28)</c:v>
                </c:pt>
                <c:pt idx="5">
                  <c:v>%</c:v>
                </c:pt>
              </c:strCache>
            </c:strRef>
          </c:tx>
          <c:spPr>
            <a:solidFill>
              <a:schemeClr val="accent4"/>
            </a:solidFill>
            <a:ln>
              <a:noFill/>
            </a:ln>
            <a:effectLst/>
          </c:spPr>
          <c:invertIfNegative val="0"/>
          <c:cat>
            <c:strRef>
              <c:f>'%表@グラフ'!$I$301:$N$302</c:f>
              <c:strCache>
                <c:ptCount val="6"/>
                <c:pt idx="0">
                  <c:v>大会やイベント、スポーツ教室等で自身が実施・体験した</c:v>
                </c:pt>
                <c:pt idx="1">
                  <c:v>大会やイベント、スポーツ教室等の運営スタッフとして参加した</c:v>
                </c:pt>
                <c:pt idx="2">
                  <c:v>大会やイベント、スポーツ教室等を現地で観戦・見学した</c:v>
                </c:pt>
                <c:pt idx="3">
                  <c:v>テレビやインターネットで観戦した</c:v>
                </c:pt>
                <c:pt idx="4">
                  <c:v>その他　具体的に</c:v>
                </c:pt>
                <c:pt idx="5">
                  <c:v>関わったことがない</c:v>
                </c:pt>
              </c:strCache>
            </c:strRef>
          </c:cat>
          <c:val>
            <c:numRef>
              <c:f>'%表@グラフ'!$I$306:$N$306</c:f>
              <c:numCache>
                <c:formatCode>0.0</c:formatCode>
                <c:ptCount val="6"/>
                <c:pt idx="0">
                  <c:v>0</c:v>
                </c:pt>
                <c:pt idx="1">
                  <c:v>0</c:v>
                </c:pt>
                <c:pt idx="2">
                  <c:v>3.5714285714285716</c:v>
                </c:pt>
                <c:pt idx="3">
                  <c:v>0</c:v>
                </c:pt>
                <c:pt idx="4">
                  <c:v>0</c:v>
                </c:pt>
                <c:pt idx="5">
                  <c:v>96.428571428571431</c:v>
                </c:pt>
              </c:numCache>
            </c:numRef>
          </c:val>
          <c:extLst>
            <c:ext xmlns:c16="http://schemas.microsoft.com/office/drawing/2014/chart" uri="{C3380CC4-5D6E-409C-BE32-E72D297353CC}">
              <c16:uniqueId val="{00000003-2B2E-47EE-A618-BD27FA0926F8}"/>
            </c:ext>
          </c:extLst>
        </c:ser>
        <c:ser>
          <c:idx val="4"/>
          <c:order val="4"/>
          <c:tx>
            <c:strRef>
              <c:f>'%表@グラフ'!$B$307:$G$307</c:f>
              <c:strCache>
                <c:ptCount val="6"/>
                <c:pt idx="0">
                  <c:v>18歳 - 20代(n=210)</c:v>
                </c:pt>
                <c:pt idx="5">
                  <c:v>%</c:v>
                </c:pt>
              </c:strCache>
            </c:strRef>
          </c:tx>
          <c:spPr>
            <a:solidFill>
              <a:schemeClr val="accent5"/>
            </a:solidFill>
            <a:ln>
              <a:noFill/>
            </a:ln>
            <a:effectLst/>
          </c:spPr>
          <c:invertIfNegative val="0"/>
          <c:cat>
            <c:strRef>
              <c:f>'%表@グラフ'!$I$301:$N$302</c:f>
              <c:strCache>
                <c:ptCount val="6"/>
                <c:pt idx="0">
                  <c:v>大会やイベント、スポーツ教室等で自身が実施・体験した</c:v>
                </c:pt>
                <c:pt idx="1">
                  <c:v>大会やイベント、スポーツ教室等の運営スタッフとして参加した</c:v>
                </c:pt>
                <c:pt idx="2">
                  <c:v>大会やイベント、スポーツ教室等を現地で観戦・見学した</c:v>
                </c:pt>
                <c:pt idx="3">
                  <c:v>テレビやインターネットで観戦した</c:v>
                </c:pt>
                <c:pt idx="4">
                  <c:v>その他　具体的に</c:v>
                </c:pt>
                <c:pt idx="5">
                  <c:v>関わったことがない</c:v>
                </c:pt>
              </c:strCache>
            </c:strRef>
          </c:cat>
          <c:val>
            <c:numRef>
              <c:f>'%表@グラフ'!$I$307:$N$307</c:f>
              <c:numCache>
                <c:formatCode>0.0</c:formatCode>
                <c:ptCount val="6"/>
                <c:pt idx="0">
                  <c:v>9.0476190476190474</c:v>
                </c:pt>
                <c:pt idx="1">
                  <c:v>8.0952380952380949</c:v>
                </c:pt>
                <c:pt idx="2">
                  <c:v>8.5714285714285712</c:v>
                </c:pt>
                <c:pt idx="3">
                  <c:v>9.0476190476190474</c:v>
                </c:pt>
                <c:pt idx="4">
                  <c:v>0</c:v>
                </c:pt>
                <c:pt idx="5">
                  <c:v>75.238095238095241</c:v>
                </c:pt>
              </c:numCache>
            </c:numRef>
          </c:val>
          <c:extLst>
            <c:ext xmlns:c16="http://schemas.microsoft.com/office/drawing/2014/chart" uri="{C3380CC4-5D6E-409C-BE32-E72D297353CC}">
              <c16:uniqueId val="{00000004-2B2E-47EE-A618-BD27FA0926F8}"/>
            </c:ext>
          </c:extLst>
        </c:ser>
        <c:ser>
          <c:idx val="5"/>
          <c:order val="5"/>
          <c:tx>
            <c:strRef>
              <c:f>'%表@グラフ'!$B$308:$G$308</c:f>
              <c:strCache>
                <c:ptCount val="6"/>
                <c:pt idx="0">
                  <c:v>30代(n=259)</c:v>
                </c:pt>
                <c:pt idx="5">
                  <c:v>%</c:v>
                </c:pt>
              </c:strCache>
            </c:strRef>
          </c:tx>
          <c:spPr>
            <a:solidFill>
              <a:schemeClr val="accent6"/>
            </a:solidFill>
            <a:ln>
              <a:noFill/>
            </a:ln>
            <a:effectLst/>
          </c:spPr>
          <c:invertIfNegative val="0"/>
          <c:cat>
            <c:strRef>
              <c:f>'%表@グラフ'!$I$301:$N$302</c:f>
              <c:strCache>
                <c:ptCount val="6"/>
                <c:pt idx="0">
                  <c:v>大会やイベント、スポーツ教室等で自身が実施・体験した</c:v>
                </c:pt>
                <c:pt idx="1">
                  <c:v>大会やイベント、スポーツ教室等の運営スタッフとして参加した</c:v>
                </c:pt>
                <c:pt idx="2">
                  <c:v>大会やイベント、スポーツ教室等を現地で観戦・見学した</c:v>
                </c:pt>
                <c:pt idx="3">
                  <c:v>テレビやインターネットで観戦した</c:v>
                </c:pt>
                <c:pt idx="4">
                  <c:v>その他　具体的に</c:v>
                </c:pt>
                <c:pt idx="5">
                  <c:v>関わったことがない</c:v>
                </c:pt>
              </c:strCache>
            </c:strRef>
          </c:cat>
          <c:val>
            <c:numRef>
              <c:f>'%表@グラフ'!$I$308:$N$308</c:f>
              <c:numCache>
                <c:formatCode>0.0</c:formatCode>
                <c:ptCount val="6"/>
                <c:pt idx="0">
                  <c:v>3.4749034749034751</c:v>
                </c:pt>
                <c:pt idx="1">
                  <c:v>1.9305019305019306</c:v>
                </c:pt>
                <c:pt idx="2">
                  <c:v>2.3166023166023169</c:v>
                </c:pt>
                <c:pt idx="3">
                  <c:v>6.9498069498069501</c:v>
                </c:pt>
                <c:pt idx="4">
                  <c:v>1.5444015444015444</c:v>
                </c:pt>
                <c:pt idx="5">
                  <c:v>86.100386100386089</c:v>
                </c:pt>
              </c:numCache>
            </c:numRef>
          </c:val>
          <c:extLst>
            <c:ext xmlns:c16="http://schemas.microsoft.com/office/drawing/2014/chart" uri="{C3380CC4-5D6E-409C-BE32-E72D297353CC}">
              <c16:uniqueId val="{00000005-2B2E-47EE-A618-BD27FA0926F8}"/>
            </c:ext>
          </c:extLst>
        </c:ser>
        <c:ser>
          <c:idx val="6"/>
          <c:order val="6"/>
          <c:tx>
            <c:strRef>
              <c:f>'%表@グラフ'!$B$309:$G$309</c:f>
              <c:strCache>
                <c:ptCount val="6"/>
                <c:pt idx="0">
                  <c:v>40代(n=269)</c:v>
                </c:pt>
                <c:pt idx="5">
                  <c:v>%</c:v>
                </c:pt>
              </c:strCache>
            </c:strRef>
          </c:tx>
          <c:spPr>
            <a:solidFill>
              <a:schemeClr val="accent1">
                <a:lumMod val="60000"/>
              </a:schemeClr>
            </a:solidFill>
            <a:ln>
              <a:noFill/>
            </a:ln>
            <a:effectLst/>
          </c:spPr>
          <c:invertIfNegative val="0"/>
          <c:cat>
            <c:strRef>
              <c:f>'%表@グラフ'!$I$301:$N$302</c:f>
              <c:strCache>
                <c:ptCount val="6"/>
                <c:pt idx="0">
                  <c:v>大会やイベント、スポーツ教室等で自身が実施・体験した</c:v>
                </c:pt>
                <c:pt idx="1">
                  <c:v>大会やイベント、スポーツ教室等の運営スタッフとして参加した</c:v>
                </c:pt>
                <c:pt idx="2">
                  <c:v>大会やイベント、スポーツ教室等を現地で観戦・見学した</c:v>
                </c:pt>
                <c:pt idx="3">
                  <c:v>テレビやインターネットで観戦した</c:v>
                </c:pt>
                <c:pt idx="4">
                  <c:v>その他　具体的に</c:v>
                </c:pt>
                <c:pt idx="5">
                  <c:v>関わったことがない</c:v>
                </c:pt>
              </c:strCache>
            </c:strRef>
          </c:cat>
          <c:val>
            <c:numRef>
              <c:f>'%表@グラフ'!$I$309:$N$309</c:f>
              <c:numCache>
                <c:formatCode>0.0</c:formatCode>
                <c:ptCount val="6"/>
                <c:pt idx="0">
                  <c:v>2.6022304832713754</c:v>
                </c:pt>
                <c:pt idx="1">
                  <c:v>2.9739776951672865</c:v>
                </c:pt>
                <c:pt idx="2">
                  <c:v>4.8327137546468402</c:v>
                </c:pt>
                <c:pt idx="3">
                  <c:v>7.8066914498141271</c:v>
                </c:pt>
                <c:pt idx="4">
                  <c:v>1.1152416356877324</c:v>
                </c:pt>
                <c:pt idx="5">
                  <c:v>86.245353159851291</c:v>
                </c:pt>
              </c:numCache>
            </c:numRef>
          </c:val>
          <c:extLst>
            <c:ext xmlns:c16="http://schemas.microsoft.com/office/drawing/2014/chart" uri="{C3380CC4-5D6E-409C-BE32-E72D297353CC}">
              <c16:uniqueId val="{00000006-2B2E-47EE-A618-BD27FA0926F8}"/>
            </c:ext>
          </c:extLst>
        </c:ser>
        <c:ser>
          <c:idx val="7"/>
          <c:order val="7"/>
          <c:tx>
            <c:strRef>
              <c:f>'%表@グラフ'!$B$310:$G$310</c:f>
              <c:strCache>
                <c:ptCount val="6"/>
                <c:pt idx="0">
                  <c:v>50代(n=270)</c:v>
                </c:pt>
                <c:pt idx="5">
                  <c:v>%</c:v>
                </c:pt>
              </c:strCache>
            </c:strRef>
          </c:tx>
          <c:spPr>
            <a:solidFill>
              <a:schemeClr val="accent2">
                <a:lumMod val="60000"/>
              </a:schemeClr>
            </a:solidFill>
            <a:ln>
              <a:noFill/>
            </a:ln>
            <a:effectLst/>
          </c:spPr>
          <c:invertIfNegative val="0"/>
          <c:cat>
            <c:strRef>
              <c:f>'%表@グラフ'!$I$301:$N$302</c:f>
              <c:strCache>
                <c:ptCount val="6"/>
                <c:pt idx="0">
                  <c:v>大会やイベント、スポーツ教室等で自身が実施・体験した</c:v>
                </c:pt>
                <c:pt idx="1">
                  <c:v>大会やイベント、スポーツ教室等の運営スタッフとして参加した</c:v>
                </c:pt>
                <c:pt idx="2">
                  <c:v>大会やイベント、スポーツ教室等を現地で観戦・見学した</c:v>
                </c:pt>
                <c:pt idx="3">
                  <c:v>テレビやインターネットで観戦した</c:v>
                </c:pt>
                <c:pt idx="4">
                  <c:v>その他　具体的に</c:v>
                </c:pt>
                <c:pt idx="5">
                  <c:v>関わったことがない</c:v>
                </c:pt>
              </c:strCache>
            </c:strRef>
          </c:cat>
          <c:val>
            <c:numRef>
              <c:f>'%表@グラフ'!$I$310:$N$310</c:f>
              <c:numCache>
                <c:formatCode>0.0</c:formatCode>
                <c:ptCount val="6"/>
                <c:pt idx="0">
                  <c:v>3.3333333333333335</c:v>
                </c:pt>
                <c:pt idx="1">
                  <c:v>3.7037037037037037</c:v>
                </c:pt>
                <c:pt idx="2">
                  <c:v>3.3333333333333335</c:v>
                </c:pt>
                <c:pt idx="3">
                  <c:v>6.666666666666667</c:v>
                </c:pt>
                <c:pt idx="4">
                  <c:v>0.74074074074074081</c:v>
                </c:pt>
                <c:pt idx="5">
                  <c:v>85.925925925925924</c:v>
                </c:pt>
              </c:numCache>
            </c:numRef>
          </c:val>
          <c:extLst>
            <c:ext xmlns:c16="http://schemas.microsoft.com/office/drawing/2014/chart" uri="{C3380CC4-5D6E-409C-BE32-E72D297353CC}">
              <c16:uniqueId val="{00000007-2B2E-47EE-A618-BD27FA0926F8}"/>
            </c:ext>
          </c:extLst>
        </c:ser>
        <c:ser>
          <c:idx val="8"/>
          <c:order val="8"/>
          <c:tx>
            <c:strRef>
              <c:f>'%表@グラフ'!$B$311:$G$311</c:f>
              <c:strCache>
                <c:ptCount val="6"/>
                <c:pt idx="0">
                  <c:v>60代(n=279)</c:v>
                </c:pt>
                <c:pt idx="5">
                  <c:v>%</c:v>
                </c:pt>
              </c:strCache>
            </c:strRef>
          </c:tx>
          <c:spPr>
            <a:solidFill>
              <a:schemeClr val="accent3">
                <a:lumMod val="60000"/>
              </a:schemeClr>
            </a:solidFill>
            <a:ln>
              <a:noFill/>
            </a:ln>
            <a:effectLst/>
          </c:spPr>
          <c:invertIfNegative val="0"/>
          <c:cat>
            <c:strRef>
              <c:f>'%表@グラフ'!$I$301:$N$302</c:f>
              <c:strCache>
                <c:ptCount val="6"/>
                <c:pt idx="0">
                  <c:v>大会やイベント、スポーツ教室等で自身が実施・体験した</c:v>
                </c:pt>
                <c:pt idx="1">
                  <c:v>大会やイベント、スポーツ教室等の運営スタッフとして参加した</c:v>
                </c:pt>
                <c:pt idx="2">
                  <c:v>大会やイベント、スポーツ教室等を現地で観戦・見学した</c:v>
                </c:pt>
                <c:pt idx="3">
                  <c:v>テレビやインターネットで観戦した</c:v>
                </c:pt>
                <c:pt idx="4">
                  <c:v>その他　具体的に</c:v>
                </c:pt>
                <c:pt idx="5">
                  <c:v>関わったことがない</c:v>
                </c:pt>
              </c:strCache>
            </c:strRef>
          </c:cat>
          <c:val>
            <c:numRef>
              <c:f>'%表@グラフ'!$I$311:$N$311</c:f>
              <c:numCache>
                <c:formatCode>0.0</c:formatCode>
                <c:ptCount val="6"/>
                <c:pt idx="0">
                  <c:v>2.150537634408602</c:v>
                </c:pt>
                <c:pt idx="1">
                  <c:v>3.2258064516129035</c:v>
                </c:pt>
                <c:pt idx="2">
                  <c:v>4.6594982078853047</c:v>
                </c:pt>
                <c:pt idx="3">
                  <c:v>7.1684587813620073</c:v>
                </c:pt>
                <c:pt idx="4">
                  <c:v>0.71684587813620071</c:v>
                </c:pt>
                <c:pt idx="5">
                  <c:v>87.096774193548384</c:v>
                </c:pt>
              </c:numCache>
            </c:numRef>
          </c:val>
          <c:extLst>
            <c:ext xmlns:c16="http://schemas.microsoft.com/office/drawing/2014/chart" uri="{C3380CC4-5D6E-409C-BE32-E72D297353CC}">
              <c16:uniqueId val="{00000008-2B2E-47EE-A618-BD27FA0926F8}"/>
            </c:ext>
          </c:extLst>
        </c:ser>
        <c:ser>
          <c:idx val="9"/>
          <c:order val="9"/>
          <c:tx>
            <c:strRef>
              <c:f>'%表@グラフ'!$B$312:$G$312</c:f>
              <c:strCache>
                <c:ptCount val="6"/>
                <c:pt idx="0">
                  <c:v>70代以上(n=274)</c:v>
                </c:pt>
                <c:pt idx="5">
                  <c:v>%</c:v>
                </c:pt>
              </c:strCache>
            </c:strRef>
          </c:tx>
          <c:invertIfNegative val="0"/>
          <c:cat>
            <c:strRef>
              <c:f>'%表@グラフ'!$I$301:$N$302</c:f>
              <c:strCache>
                <c:ptCount val="6"/>
                <c:pt idx="0">
                  <c:v>大会やイベント、スポーツ教室等で自身が実施・体験した</c:v>
                </c:pt>
                <c:pt idx="1">
                  <c:v>大会やイベント、スポーツ教室等の運営スタッフとして参加した</c:v>
                </c:pt>
                <c:pt idx="2">
                  <c:v>大会やイベント、スポーツ教室等を現地で観戦・見学した</c:v>
                </c:pt>
                <c:pt idx="3">
                  <c:v>テレビやインターネットで観戦した</c:v>
                </c:pt>
                <c:pt idx="4">
                  <c:v>その他　具体的に</c:v>
                </c:pt>
                <c:pt idx="5">
                  <c:v>関わったことがない</c:v>
                </c:pt>
              </c:strCache>
            </c:strRef>
          </c:cat>
          <c:val>
            <c:numRef>
              <c:f>'%表@グラフ'!$I$312:$N$312</c:f>
              <c:numCache>
                <c:formatCode>0.0</c:formatCode>
                <c:ptCount val="6"/>
                <c:pt idx="0">
                  <c:v>2.5547445255474455</c:v>
                </c:pt>
                <c:pt idx="1">
                  <c:v>4.3795620437956204</c:v>
                </c:pt>
                <c:pt idx="2">
                  <c:v>6.5693430656934311</c:v>
                </c:pt>
                <c:pt idx="3">
                  <c:v>12.043795620437956</c:v>
                </c:pt>
                <c:pt idx="4">
                  <c:v>0.36496350364963503</c:v>
                </c:pt>
                <c:pt idx="5">
                  <c:v>79.927007299270059</c:v>
                </c:pt>
              </c:numCache>
            </c:numRef>
          </c:val>
          <c:extLst>
            <c:ext xmlns:c16="http://schemas.microsoft.com/office/drawing/2014/chart" uri="{C3380CC4-5D6E-409C-BE32-E72D297353CC}">
              <c16:uniqueId val="{00000000-BD55-4F41-9F20-1A431C1F8174}"/>
            </c:ext>
          </c:extLst>
        </c:ser>
        <c:dLbls>
          <c:showLegendKey val="0"/>
          <c:showVal val="0"/>
          <c:showCatName val="0"/>
          <c:showSerName val="0"/>
          <c:showPercent val="0"/>
          <c:showBubbleSize val="0"/>
        </c:dLbls>
        <c:gapWidth val="150"/>
        <c:axId val="363689584"/>
        <c:axId val="1"/>
      </c:barChart>
      <c:catAx>
        <c:axId val="36368958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1"/>
        <c:crosses val="autoZero"/>
        <c:auto val="1"/>
        <c:lblAlgn val="ctr"/>
        <c:lblOffset val="100"/>
        <c:noMultiLvlLbl val="1"/>
      </c:catAx>
      <c:valAx>
        <c:axId val="1"/>
        <c:scaling>
          <c:orientation val="minMax"/>
          <c:max val="100"/>
          <c:min val="0"/>
        </c:scaling>
        <c:delete val="0"/>
        <c:axPos val="l"/>
        <c:majorGridlines>
          <c:spPr>
            <a:ln w="3175" cap="flat" cmpd="sng" algn="ctr">
              <a:solidFill>
                <a:srgbClr val="D3D3D3"/>
              </a:solidFill>
              <a:prstDash val="solid"/>
              <a:round/>
            </a:ln>
            <a:effectLst/>
          </c:spPr>
        </c:majorGridlines>
        <c:numFmt formatCode="0&quot;%&quot;"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363689584"/>
        <c:crossesAt val="1"/>
        <c:crossBetween val="between"/>
        <c:majorUnit val="20"/>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800" b="0" i="0" u="none" strike="noStrike" kern="1200" baseline="0">
                <a:solidFill>
                  <a:schemeClr val="tx1"/>
                </a:solidFill>
                <a:latin typeface="+mn-ea"/>
                <a:ea typeface="+mn-ea"/>
                <a:cs typeface="+mn-cs"/>
              </a:defRPr>
            </a:pPr>
            <a:endParaRPr lang="ja-JP"/>
          </a:p>
        </c:txPr>
      </c:dTable>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mn-ea"/>
          <a:ea typeface="+mn-ea"/>
        </a:defRPr>
      </a:pPr>
      <a:endParaRPr lang="ja-JP"/>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519715423315711"/>
          <c:y val="3.9298063860413721E-2"/>
          <c:w val="0.382515451277328"/>
          <c:h val="0.9431632023392913"/>
        </c:manualLayout>
      </c:layout>
      <c:barChart>
        <c:barDir val="bar"/>
        <c:grouping val="clustered"/>
        <c:varyColors val="0"/>
        <c:ser>
          <c:idx val="0"/>
          <c:order val="0"/>
          <c:spPr>
            <a:solidFill>
              <a:schemeClr val="accent1"/>
            </a:solidFill>
            <a:ln>
              <a:noFill/>
            </a:ln>
            <a:effectLst/>
          </c:spPr>
          <c:invertIfNegative val="0"/>
          <c:dLbls>
            <c:dLbl>
              <c:idx val="0"/>
              <c:layout>
                <c:manualLayout>
                  <c:x val="-3.8815940553206842E-3"/>
                  <c:y val="2.93344454697529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3B-4627-848D-3E33343821AB}"/>
                </c:ext>
              </c:extLst>
            </c:dLbl>
            <c:numFmt formatCode="0.0&quot;%&quot;" sourceLinked="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'N%表(実数+%表)@グラフ'!$B$467:$B$475</c:f>
              <c:strCache>
                <c:ptCount val="9"/>
                <c:pt idx="0">
                  <c:v>障害のある人と関わりがあるから</c:v>
                </c:pt>
                <c:pt idx="1">
                  <c:v>障害者スポーツについて授業等で学んで興味を持ったから </c:v>
                </c:pt>
                <c:pt idx="2">
                  <c:v>テレビやインターネット、書籍等で障害者スポーツを知って興味を持ったから</c:v>
                </c:pt>
                <c:pt idx="3">
                  <c:v>運営スタッフやボランティアが募集されていたから</c:v>
                </c:pt>
                <c:pt idx="4">
                  <c:v>テレビＣＭやチラシ等の広告で知ったから</c:v>
                </c:pt>
                <c:pt idx="5">
                  <c:v>家族や友人に誘われたから</c:v>
                </c:pt>
                <c:pt idx="6">
                  <c:v>自宅や職場の近くで実施されていたから</c:v>
                </c:pt>
                <c:pt idx="7">
                  <c:v>テレビやインターネットで放映されていたから</c:v>
                </c:pt>
                <c:pt idx="8">
                  <c:v>その他　具体的に</c:v>
                </c:pt>
              </c:strCache>
            </c:strRef>
          </c:cat>
          <c:val>
            <c:numRef>
              <c:f>'N%表(実数+%表)@グラフ'!$D$467:$D$475</c:f>
              <c:numCache>
                <c:formatCode>0.0</c:formatCode>
                <c:ptCount val="9"/>
                <c:pt idx="0">
                  <c:v>23.622047244094485</c:v>
                </c:pt>
                <c:pt idx="1">
                  <c:v>9.8425196850393686</c:v>
                </c:pt>
                <c:pt idx="2">
                  <c:v>13.779527559055117</c:v>
                </c:pt>
                <c:pt idx="3">
                  <c:v>13.385826771653543</c:v>
                </c:pt>
                <c:pt idx="4">
                  <c:v>11.417322834645669</c:v>
                </c:pt>
                <c:pt idx="5">
                  <c:v>7.4803149606299222</c:v>
                </c:pt>
                <c:pt idx="6">
                  <c:v>13.385826771653543</c:v>
                </c:pt>
                <c:pt idx="7">
                  <c:v>33.85826771653543</c:v>
                </c:pt>
                <c:pt idx="8">
                  <c:v>7.8740157480314963</c:v>
                </c:pt>
              </c:numCache>
            </c:numRef>
          </c:val>
          <c:extLst>
            <c:ext xmlns:c16="http://schemas.microsoft.com/office/drawing/2014/chart" uri="{C3380CC4-5D6E-409C-BE32-E72D297353CC}">
              <c16:uniqueId val="{00000000-ED3B-4627-848D-3E33343821AB}"/>
            </c:ext>
          </c:extLst>
        </c:ser>
        <c:dLbls>
          <c:showLegendKey val="0"/>
          <c:showVal val="1"/>
          <c:showCatName val="0"/>
          <c:showSerName val="0"/>
          <c:showPercent val="0"/>
          <c:showBubbleSize val="0"/>
        </c:dLbls>
        <c:gapWidth val="150"/>
        <c:overlap val="-25"/>
        <c:axId val="366488872"/>
        <c:axId val="1"/>
      </c:barChart>
      <c:catAx>
        <c:axId val="366488872"/>
        <c:scaling>
          <c:orientation val="maxMin"/>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ＭＳ ゴシック"/>
                <a:ea typeface="+mn-ea"/>
                <a:cs typeface="+mn-cs"/>
              </a:defRPr>
            </a:pPr>
            <a:endParaRPr lang="ja-JP"/>
          </a:p>
        </c:txPr>
        <c:crossAx val="1"/>
        <c:crosses val="autoZero"/>
        <c:auto val="1"/>
        <c:lblAlgn val="ctr"/>
        <c:lblOffset val="100"/>
        <c:tickLblSkip val="1"/>
        <c:noMultiLvlLbl val="1"/>
      </c:catAx>
      <c:valAx>
        <c:axId val="1"/>
        <c:scaling>
          <c:orientation val="minMax"/>
          <c:max val="65"/>
          <c:min val="0"/>
        </c:scaling>
        <c:delete val="0"/>
        <c:axPos val="t"/>
        <c:majorGridlines>
          <c:spPr>
            <a:ln w="3175" cap="flat" cmpd="sng" algn="ctr">
              <a:solidFill>
                <a:srgbClr val="D3D3D3"/>
              </a:solidFill>
              <a:prstDash val="solid"/>
              <a:round/>
            </a:ln>
            <a:effectLst/>
          </c:spPr>
        </c:majorGridlines>
        <c:numFmt formatCode="0&quot;%&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ＭＳ ゴシック"/>
              </a:defRPr>
            </a:pPr>
            <a:endParaRPr lang="ja-JP"/>
          </a:p>
        </c:txPr>
        <c:crossAx val="366488872"/>
        <c:crossesAt val="1"/>
        <c:crossBetween val="between"/>
        <c:majorUnit val="10"/>
      </c:valAx>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ＭＳ ゴシック"/>
        </a:defRPr>
      </a:pPr>
      <a:endParaRPr lang="ja-JP"/>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34286591357728"/>
          <c:y val="2.0014417690147692E-2"/>
          <c:w val="0.78500079917416743"/>
          <c:h val="0.34695267437086497"/>
        </c:manualLayout>
      </c:layout>
      <c:barChart>
        <c:barDir val="col"/>
        <c:grouping val="clustered"/>
        <c:varyColors val="0"/>
        <c:ser>
          <c:idx val="0"/>
          <c:order val="0"/>
          <c:tx>
            <c:strRef>
              <c:f>'%表@グラフ'!$B$319:$G$319</c:f>
              <c:strCache>
                <c:ptCount val="6"/>
                <c:pt idx="0">
                  <c:v>全体(n=254)</c:v>
                </c:pt>
                <c:pt idx="5">
                  <c:v>%</c:v>
                </c:pt>
              </c:strCache>
            </c:strRef>
          </c:tx>
          <c:spPr>
            <a:solidFill>
              <a:schemeClr val="accent1"/>
            </a:solidFill>
            <a:ln>
              <a:noFill/>
            </a:ln>
            <a:effectLst/>
          </c:spPr>
          <c:invertIfNegative val="0"/>
          <c:cat>
            <c:strRef>
              <c:f>'%表@グラフ'!$I$317:$Q$318</c:f>
              <c:strCache>
                <c:ptCount val="9"/>
                <c:pt idx="0">
                  <c:v>障害のある人と関わりがあるから</c:v>
                </c:pt>
                <c:pt idx="1">
                  <c:v>障害者スポーツについて授業等で学んで興味を持ったから </c:v>
                </c:pt>
                <c:pt idx="2">
                  <c:v>テレビやインターネット、書籍等で障害者スポーツを知って興味を持ったから</c:v>
                </c:pt>
                <c:pt idx="3">
                  <c:v>運営スタッフやボランティアが募集されていたから</c:v>
                </c:pt>
                <c:pt idx="4">
                  <c:v>テレビＣＭやチラシ等の広告で知ったから</c:v>
                </c:pt>
                <c:pt idx="5">
                  <c:v>家族や友人に誘われたから</c:v>
                </c:pt>
                <c:pt idx="6">
                  <c:v>自宅や職場の近くで実施されていたから</c:v>
                </c:pt>
                <c:pt idx="7">
                  <c:v>テレビやインターネットで放映されていたから</c:v>
                </c:pt>
                <c:pt idx="8">
                  <c:v>その他　具体的に</c:v>
                </c:pt>
              </c:strCache>
            </c:strRef>
          </c:cat>
          <c:val>
            <c:numRef>
              <c:f>'%表@グラフ'!$I$319:$Q$319</c:f>
              <c:numCache>
                <c:formatCode>0.0</c:formatCode>
                <c:ptCount val="9"/>
                <c:pt idx="0">
                  <c:v>23.622047244094485</c:v>
                </c:pt>
                <c:pt idx="1">
                  <c:v>9.8425196850393686</c:v>
                </c:pt>
                <c:pt idx="2">
                  <c:v>13.779527559055117</c:v>
                </c:pt>
                <c:pt idx="3">
                  <c:v>13.385826771653543</c:v>
                </c:pt>
                <c:pt idx="4">
                  <c:v>11.417322834645669</c:v>
                </c:pt>
                <c:pt idx="5">
                  <c:v>7.4803149606299222</c:v>
                </c:pt>
                <c:pt idx="6">
                  <c:v>13.385826771653543</c:v>
                </c:pt>
                <c:pt idx="7">
                  <c:v>33.85826771653543</c:v>
                </c:pt>
                <c:pt idx="8">
                  <c:v>7.8740157480314963</c:v>
                </c:pt>
              </c:numCache>
            </c:numRef>
          </c:val>
          <c:extLst>
            <c:ext xmlns:c16="http://schemas.microsoft.com/office/drawing/2014/chart" uri="{C3380CC4-5D6E-409C-BE32-E72D297353CC}">
              <c16:uniqueId val="{00000000-2B2E-47EE-A618-BD27FA0926F8}"/>
            </c:ext>
          </c:extLst>
        </c:ser>
        <c:ser>
          <c:idx val="1"/>
          <c:order val="1"/>
          <c:tx>
            <c:strRef>
              <c:f>'%表@グラフ'!$B$320:$G$320</c:f>
              <c:strCache>
                <c:ptCount val="6"/>
                <c:pt idx="0">
                  <c:v>男性(n=128)</c:v>
                </c:pt>
                <c:pt idx="5">
                  <c:v>%</c:v>
                </c:pt>
              </c:strCache>
            </c:strRef>
          </c:tx>
          <c:spPr>
            <a:solidFill>
              <a:schemeClr val="accent2"/>
            </a:solidFill>
            <a:ln>
              <a:noFill/>
            </a:ln>
            <a:effectLst/>
          </c:spPr>
          <c:invertIfNegative val="0"/>
          <c:cat>
            <c:strRef>
              <c:f>'%表@グラフ'!$I$317:$Q$318</c:f>
              <c:strCache>
                <c:ptCount val="9"/>
                <c:pt idx="0">
                  <c:v>障害のある人と関わりがあるから</c:v>
                </c:pt>
                <c:pt idx="1">
                  <c:v>障害者スポーツについて授業等で学んで興味を持ったから </c:v>
                </c:pt>
                <c:pt idx="2">
                  <c:v>テレビやインターネット、書籍等で障害者スポーツを知って興味を持ったから</c:v>
                </c:pt>
                <c:pt idx="3">
                  <c:v>運営スタッフやボランティアが募集されていたから</c:v>
                </c:pt>
                <c:pt idx="4">
                  <c:v>テレビＣＭやチラシ等の広告で知ったから</c:v>
                </c:pt>
                <c:pt idx="5">
                  <c:v>家族や友人に誘われたから</c:v>
                </c:pt>
                <c:pt idx="6">
                  <c:v>自宅や職場の近くで実施されていたから</c:v>
                </c:pt>
                <c:pt idx="7">
                  <c:v>テレビやインターネットで放映されていたから</c:v>
                </c:pt>
                <c:pt idx="8">
                  <c:v>その他　具体的に</c:v>
                </c:pt>
              </c:strCache>
            </c:strRef>
          </c:cat>
          <c:val>
            <c:numRef>
              <c:f>'%表@グラフ'!$I$320:$Q$320</c:f>
              <c:numCache>
                <c:formatCode>0.0</c:formatCode>
                <c:ptCount val="9"/>
                <c:pt idx="0">
                  <c:v>23.4375</c:v>
                </c:pt>
                <c:pt idx="1">
                  <c:v>10.9375</c:v>
                </c:pt>
                <c:pt idx="2">
                  <c:v>14.0625</c:v>
                </c:pt>
                <c:pt idx="3">
                  <c:v>17.1875</c:v>
                </c:pt>
                <c:pt idx="4">
                  <c:v>11.71875</c:v>
                </c:pt>
                <c:pt idx="5">
                  <c:v>7.8125</c:v>
                </c:pt>
                <c:pt idx="6">
                  <c:v>14.0625</c:v>
                </c:pt>
                <c:pt idx="7">
                  <c:v>32.8125</c:v>
                </c:pt>
                <c:pt idx="8">
                  <c:v>9.375</c:v>
                </c:pt>
              </c:numCache>
            </c:numRef>
          </c:val>
          <c:extLst>
            <c:ext xmlns:c16="http://schemas.microsoft.com/office/drawing/2014/chart" uri="{C3380CC4-5D6E-409C-BE32-E72D297353CC}">
              <c16:uniqueId val="{00000001-2B2E-47EE-A618-BD27FA0926F8}"/>
            </c:ext>
          </c:extLst>
        </c:ser>
        <c:ser>
          <c:idx val="2"/>
          <c:order val="2"/>
          <c:tx>
            <c:strRef>
              <c:f>'%表@グラフ'!$B$321:$G$321</c:f>
              <c:strCache>
                <c:ptCount val="6"/>
                <c:pt idx="0">
                  <c:v>女性(n=125)</c:v>
                </c:pt>
                <c:pt idx="5">
                  <c:v>%</c:v>
                </c:pt>
              </c:strCache>
            </c:strRef>
          </c:tx>
          <c:spPr>
            <a:solidFill>
              <a:schemeClr val="accent3"/>
            </a:solidFill>
            <a:ln>
              <a:noFill/>
            </a:ln>
            <a:effectLst/>
          </c:spPr>
          <c:invertIfNegative val="0"/>
          <c:cat>
            <c:strRef>
              <c:f>'%表@グラフ'!$I$317:$Q$318</c:f>
              <c:strCache>
                <c:ptCount val="9"/>
                <c:pt idx="0">
                  <c:v>障害のある人と関わりがあるから</c:v>
                </c:pt>
                <c:pt idx="1">
                  <c:v>障害者スポーツについて授業等で学んで興味を持ったから </c:v>
                </c:pt>
                <c:pt idx="2">
                  <c:v>テレビやインターネット、書籍等で障害者スポーツを知って興味を持ったから</c:v>
                </c:pt>
                <c:pt idx="3">
                  <c:v>運営スタッフやボランティアが募集されていたから</c:v>
                </c:pt>
                <c:pt idx="4">
                  <c:v>テレビＣＭやチラシ等の広告で知ったから</c:v>
                </c:pt>
                <c:pt idx="5">
                  <c:v>家族や友人に誘われたから</c:v>
                </c:pt>
                <c:pt idx="6">
                  <c:v>自宅や職場の近くで実施されていたから</c:v>
                </c:pt>
                <c:pt idx="7">
                  <c:v>テレビやインターネットで放映されていたから</c:v>
                </c:pt>
                <c:pt idx="8">
                  <c:v>その他　具体的に</c:v>
                </c:pt>
              </c:strCache>
            </c:strRef>
          </c:cat>
          <c:val>
            <c:numRef>
              <c:f>'%表@グラフ'!$I$321:$Q$321</c:f>
              <c:numCache>
                <c:formatCode>0.0</c:formatCode>
                <c:ptCount val="9"/>
                <c:pt idx="0">
                  <c:v>24</c:v>
                </c:pt>
                <c:pt idx="1">
                  <c:v>8.8000000000000007</c:v>
                </c:pt>
                <c:pt idx="2">
                  <c:v>13.6</c:v>
                </c:pt>
                <c:pt idx="3">
                  <c:v>9.6</c:v>
                </c:pt>
                <c:pt idx="4">
                  <c:v>11.2</c:v>
                </c:pt>
                <c:pt idx="5">
                  <c:v>7.2</c:v>
                </c:pt>
                <c:pt idx="6">
                  <c:v>12</c:v>
                </c:pt>
                <c:pt idx="7">
                  <c:v>35.200000000000003</c:v>
                </c:pt>
                <c:pt idx="8">
                  <c:v>6.4</c:v>
                </c:pt>
              </c:numCache>
            </c:numRef>
          </c:val>
          <c:extLst>
            <c:ext xmlns:c16="http://schemas.microsoft.com/office/drawing/2014/chart" uri="{C3380CC4-5D6E-409C-BE32-E72D297353CC}">
              <c16:uniqueId val="{00000002-2B2E-47EE-A618-BD27FA0926F8}"/>
            </c:ext>
          </c:extLst>
        </c:ser>
        <c:ser>
          <c:idx val="3"/>
          <c:order val="3"/>
          <c:tx>
            <c:strRef>
              <c:f>'%表@グラフ'!$B$322:$G$322</c:f>
              <c:strCache>
                <c:ptCount val="6"/>
                <c:pt idx="0">
                  <c:v>回答しない(n=1)</c:v>
                </c:pt>
                <c:pt idx="5">
                  <c:v>%</c:v>
                </c:pt>
              </c:strCache>
            </c:strRef>
          </c:tx>
          <c:spPr>
            <a:solidFill>
              <a:schemeClr val="accent4"/>
            </a:solidFill>
            <a:ln>
              <a:noFill/>
            </a:ln>
            <a:effectLst/>
          </c:spPr>
          <c:invertIfNegative val="0"/>
          <c:cat>
            <c:strRef>
              <c:f>'%表@グラフ'!$I$317:$Q$318</c:f>
              <c:strCache>
                <c:ptCount val="9"/>
                <c:pt idx="0">
                  <c:v>障害のある人と関わりがあるから</c:v>
                </c:pt>
                <c:pt idx="1">
                  <c:v>障害者スポーツについて授業等で学んで興味を持ったから </c:v>
                </c:pt>
                <c:pt idx="2">
                  <c:v>テレビやインターネット、書籍等で障害者スポーツを知って興味を持ったから</c:v>
                </c:pt>
                <c:pt idx="3">
                  <c:v>運営スタッフやボランティアが募集されていたから</c:v>
                </c:pt>
                <c:pt idx="4">
                  <c:v>テレビＣＭやチラシ等の広告で知ったから</c:v>
                </c:pt>
                <c:pt idx="5">
                  <c:v>家族や友人に誘われたから</c:v>
                </c:pt>
                <c:pt idx="6">
                  <c:v>自宅や職場の近くで実施されていたから</c:v>
                </c:pt>
                <c:pt idx="7">
                  <c:v>テレビやインターネットで放映されていたから</c:v>
                </c:pt>
                <c:pt idx="8">
                  <c:v>その他　具体的に</c:v>
                </c:pt>
              </c:strCache>
            </c:strRef>
          </c:cat>
          <c:val>
            <c:numRef>
              <c:f>'%表@グラフ'!$I$322:$Q$322</c:f>
              <c:numCache>
                <c:formatCode>0.0</c:formatCode>
                <c:ptCount val="9"/>
                <c:pt idx="0">
                  <c:v>0</c:v>
                </c:pt>
                <c:pt idx="1">
                  <c:v>0</c:v>
                </c:pt>
                <c:pt idx="2">
                  <c:v>0</c:v>
                </c:pt>
                <c:pt idx="3">
                  <c:v>0</c:v>
                </c:pt>
                <c:pt idx="4">
                  <c:v>0</c:v>
                </c:pt>
                <c:pt idx="5">
                  <c:v>0</c:v>
                </c:pt>
                <c:pt idx="6">
                  <c:v>100</c:v>
                </c:pt>
                <c:pt idx="7">
                  <c:v>0</c:v>
                </c:pt>
                <c:pt idx="8">
                  <c:v>0</c:v>
                </c:pt>
              </c:numCache>
            </c:numRef>
          </c:val>
          <c:extLst>
            <c:ext xmlns:c16="http://schemas.microsoft.com/office/drawing/2014/chart" uri="{C3380CC4-5D6E-409C-BE32-E72D297353CC}">
              <c16:uniqueId val="{00000003-2B2E-47EE-A618-BD27FA0926F8}"/>
            </c:ext>
          </c:extLst>
        </c:ser>
        <c:ser>
          <c:idx val="4"/>
          <c:order val="4"/>
          <c:tx>
            <c:strRef>
              <c:f>'%表@グラフ'!$B$323:$G$323</c:f>
              <c:strCache>
                <c:ptCount val="6"/>
                <c:pt idx="0">
                  <c:v>18歳 - 20代(n=52)</c:v>
                </c:pt>
                <c:pt idx="5">
                  <c:v>%</c:v>
                </c:pt>
              </c:strCache>
            </c:strRef>
          </c:tx>
          <c:spPr>
            <a:solidFill>
              <a:schemeClr val="accent5"/>
            </a:solidFill>
            <a:ln>
              <a:noFill/>
            </a:ln>
            <a:effectLst/>
          </c:spPr>
          <c:invertIfNegative val="0"/>
          <c:cat>
            <c:strRef>
              <c:f>'%表@グラフ'!$I$317:$Q$318</c:f>
              <c:strCache>
                <c:ptCount val="9"/>
                <c:pt idx="0">
                  <c:v>障害のある人と関わりがあるから</c:v>
                </c:pt>
                <c:pt idx="1">
                  <c:v>障害者スポーツについて授業等で学んで興味を持ったから </c:v>
                </c:pt>
                <c:pt idx="2">
                  <c:v>テレビやインターネット、書籍等で障害者スポーツを知って興味を持ったから</c:v>
                </c:pt>
                <c:pt idx="3">
                  <c:v>運営スタッフやボランティアが募集されていたから</c:v>
                </c:pt>
                <c:pt idx="4">
                  <c:v>テレビＣＭやチラシ等の広告で知ったから</c:v>
                </c:pt>
                <c:pt idx="5">
                  <c:v>家族や友人に誘われたから</c:v>
                </c:pt>
                <c:pt idx="6">
                  <c:v>自宅や職場の近くで実施されていたから</c:v>
                </c:pt>
                <c:pt idx="7">
                  <c:v>テレビやインターネットで放映されていたから</c:v>
                </c:pt>
                <c:pt idx="8">
                  <c:v>その他　具体的に</c:v>
                </c:pt>
              </c:strCache>
            </c:strRef>
          </c:cat>
          <c:val>
            <c:numRef>
              <c:f>'%表@グラフ'!$I$323:$Q$323</c:f>
              <c:numCache>
                <c:formatCode>0.0</c:formatCode>
                <c:ptCount val="9"/>
                <c:pt idx="0">
                  <c:v>26.923076923076923</c:v>
                </c:pt>
                <c:pt idx="1">
                  <c:v>25</c:v>
                </c:pt>
                <c:pt idx="2">
                  <c:v>25</c:v>
                </c:pt>
                <c:pt idx="3">
                  <c:v>25</c:v>
                </c:pt>
                <c:pt idx="4">
                  <c:v>11.538461538461538</c:v>
                </c:pt>
                <c:pt idx="5">
                  <c:v>11.538461538461538</c:v>
                </c:pt>
                <c:pt idx="6">
                  <c:v>5.7692307692307701</c:v>
                </c:pt>
                <c:pt idx="7">
                  <c:v>23.076923076923077</c:v>
                </c:pt>
                <c:pt idx="8">
                  <c:v>1.9230769230769231</c:v>
                </c:pt>
              </c:numCache>
            </c:numRef>
          </c:val>
          <c:extLst>
            <c:ext xmlns:c16="http://schemas.microsoft.com/office/drawing/2014/chart" uri="{C3380CC4-5D6E-409C-BE32-E72D297353CC}">
              <c16:uniqueId val="{00000004-2B2E-47EE-A618-BD27FA0926F8}"/>
            </c:ext>
          </c:extLst>
        </c:ser>
        <c:ser>
          <c:idx val="5"/>
          <c:order val="5"/>
          <c:tx>
            <c:strRef>
              <c:f>'%表@グラフ'!$B$324:$G$324</c:f>
              <c:strCache>
                <c:ptCount val="6"/>
                <c:pt idx="0">
                  <c:v>30代(n=36)</c:v>
                </c:pt>
                <c:pt idx="5">
                  <c:v>%</c:v>
                </c:pt>
              </c:strCache>
            </c:strRef>
          </c:tx>
          <c:spPr>
            <a:solidFill>
              <a:schemeClr val="accent6"/>
            </a:solidFill>
            <a:ln>
              <a:noFill/>
            </a:ln>
            <a:effectLst/>
          </c:spPr>
          <c:invertIfNegative val="0"/>
          <c:cat>
            <c:strRef>
              <c:f>'%表@グラフ'!$I$317:$Q$318</c:f>
              <c:strCache>
                <c:ptCount val="9"/>
                <c:pt idx="0">
                  <c:v>障害のある人と関わりがあるから</c:v>
                </c:pt>
                <c:pt idx="1">
                  <c:v>障害者スポーツについて授業等で学んで興味を持ったから </c:v>
                </c:pt>
                <c:pt idx="2">
                  <c:v>テレビやインターネット、書籍等で障害者スポーツを知って興味を持ったから</c:v>
                </c:pt>
                <c:pt idx="3">
                  <c:v>運営スタッフやボランティアが募集されていたから</c:v>
                </c:pt>
                <c:pt idx="4">
                  <c:v>テレビＣＭやチラシ等の広告で知ったから</c:v>
                </c:pt>
                <c:pt idx="5">
                  <c:v>家族や友人に誘われたから</c:v>
                </c:pt>
                <c:pt idx="6">
                  <c:v>自宅や職場の近くで実施されていたから</c:v>
                </c:pt>
                <c:pt idx="7">
                  <c:v>テレビやインターネットで放映されていたから</c:v>
                </c:pt>
                <c:pt idx="8">
                  <c:v>その他　具体的に</c:v>
                </c:pt>
              </c:strCache>
            </c:strRef>
          </c:cat>
          <c:val>
            <c:numRef>
              <c:f>'%表@グラフ'!$I$324:$Q$324</c:f>
              <c:numCache>
                <c:formatCode>0.0</c:formatCode>
                <c:ptCount val="9"/>
                <c:pt idx="0">
                  <c:v>19.444444444444446</c:v>
                </c:pt>
                <c:pt idx="1">
                  <c:v>11.111111111111112</c:v>
                </c:pt>
                <c:pt idx="2">
                  <c:v>13.888888888888888</c:v>
                </c:pt>
                <c:pt idx="3">
                  <c:v>2.7777777777777777</c:v>
                </c:pt>
                <c:pt idx="4">
                  <c:v>11.111111111111112</c:v>
                </c:pt>
                <c:pt idx="5">
                  <c:v>2.7777777777777777</c:v>
                </c:pt>
                <c:pt idx="6">
                  <c:v>19.444444444444446</c:v>
                </c:pt>
                <c:pt idx="7">
                  <c:v>30.555555555555554</c:v>
                </c:pt>
                <c:pt idx="8">
                  <c:v>11.111111111111112</c:v>
                </c:pt>
              </c:numCache>
            </c:numRef>
          </c:val>
          <c:extLst>
            <c:ext xmlns:c16="http://schemas.microsoft.com/office/drawing/2014/chart" uri="{C3380CC4-5D6E-409C-BE32-E72D297353CC}">
              <c16:uniqueId val="{00000005-2B2E-47EE-A618-BD27FA0926F8}"/>
            </c:ext>
          </c:extLst>
        </c:ser>
        <c:ser>
          <c:idx val="6"/>
          <c:order val="6"/>
          <c:tx>
            <c:strRef>
              <c:f>'%表@グラフ'!$B$325:$G$325</c:f>
              <c:strCache>
                <c:ptCount val="6"/>
                <c:pt idx="0">
                  <c:v>40代(n=37)</c:v>
                </c:pt>
                <c:pt idx="5">
                  <c:v>%</c:v>
                </c:pt>
              </c:strCache>
            </c:strRef>
          </c:tx>
          <c:spPr>
            <a:solidFill>
              <a:schemeClr val="accent1">
                <a:lumMod val="60000"/>
              </a:schemeClr>
            </a:solidFill>
            <a:ln>
              <a:noFill/>
            </a:ln>
            <a:effectLst/>
          </c:spPr>
          <c:invertIfNegative val="0"/>
          <c:cat>
            <c:strRef>
              <c:f>'%表@グラフ'!$I$317:$Q$318</c:f>
              <c:strCache>
                <c:ptCount val="9"/>
                <c:pt idx="0">
                  <c:v>障害のある人と関わりがあるから</c:v>
                </c:pt>
                <c:pt idx="1">
                  <c:v>障害者スポーツについて授業等で学んで興味を持ったから </c:v>
                </c:pt>
                <c:pt idx="2">
                  <c:v>テレビやインターネット、書籍等で障害者スポーツを知って興味を持ったから</c:v>
                </c:pt>
                <c:pt idx="3">
                  <c:v>運営スタッフやボランティアが募集されていたから</c:v>
                </c:pt>
                <c:pt idx="4">
                  <c:v>テレビＣＭやチラシ等の広告で知ったから</c:v>
                </c:pt>
                <c:pt idx="5">
                  <c:v>家族や友人に誘われたから</c:v>
                </c:pt>
                <c:pt idx="6">
                  <c:v>自宅や職場の近くで実施されていたから</c:v>
                </c:pt>
                <c:pt idx="7">
                  <c:v>テレビやインターネットで放映されていたから</c:v>
                </c:pt>
                <c:pt idx="8">
                  <c:v>その他　具体的に</c:v>
                </c:pt>
              </c:strCache>
            </c:strRef>
          </c:cat>
          <c:val>
            <c:numRef>
              <c:f>'%表@グラフ'!$I$325:$Q$325</c:f>
              <c:numCache>
                <c:formatCode>0.0</c:formatCode>
                <c:ptCount val="9"/>
                <c:pt idx="0">
                  <c:v>10.810810810810811</c:v>
                </c:pt>
                <c:pt idx="1">
                  <c:v>13.513513513513512</c:v>
                </c:pt>
                <c:pt idx="2">
                  <c:v>13.513513513513512</c:v>
                </c:pt>
                <c:pt idx="3">
                  <c:v>13.513513513513512</c:v>
                </c:pt>
                <c:pt idx="4">
                  <c:v>10.810810810810811</c:v>
                </c:pt>
                <c:pt idx="5">
                  <c:v>8.108108108108107</c:v>
                </c:pt>
                <c:pt idx="6">
                  <c:v>18.918918918918919</c:v>
                </c:pt>
                <c:pt idx="7">
                  <c:v>45.945945945945951</c:v>
                </c:pt>
                <c:pt idx="8">
                  <c:v>0</c:v>
                </c:pt>
              </c:numCache>
            </c:numRef>
          </c:val>
          <c:extLst>
            <c:ext xmlns:c16="http://schemas.microsoft.com/office/drawing/2014/chart" uri="{C3380CC4-5D6E-409C-BE32-E72D297353CC}">
              <c16:uniqueId val="{00000006-2B2E-47EE-A618-BD27FA0926F8}"/>
            </c:ext>
          </c:extLst>
        </c:ser>
        <c:ser>
          <c:idx val="7"/>
          <c:order val="7"/>
          <c:tx>
            <c:strRef>
              <c:f>'%表@グラフ'!$B$326:$G$326</c:f>
              <c:strCache>
                <c:ptCount val="6"/>
                <c:pt idx="0">
                  <c:v>50代(n=38)</c:v>
                </c:pt>
                <c:pt idx="5">
                  <c:v>%</c:v>
                </c:pt>
              </c:strCache>
            </c:strRef>
          </c:tx>
          <c:spPr>
            <a:solidFill>
              <a:schemeClr val="accent2">
                <a:lumMod val="60000"/>
              </a:schemeClr>
            </a:solidFill>
            <a:ln>
              <a:noFill/>
            </a:ln>
            <a:effectLst/>
          </c:spPr>
          <c:invertIfNegative val="0"/>
          <c:cat>
            <c:strRef>
              <c:f>'%表@グラフ'!$I$317:$Q$318</c:f>
              <c:strCache>
                <c:ptCount val="9"/>
                <c:pt idx="0">
                  <c:v>障害のある人と関わりがあるから</c:v>
                </c:pt>
                <c:pt idx="1">
                  <c:v>障害者スポーツについて授業等で学んで興味を持ったから </c:v>
                </c:pt>
                <c:pt idx="2">
                  <c:v>テレビやインターネット、書籍等で障害者スポーツを知って興味を持ったから</c:v>
                </c:pt>
                <c:pt idx="3">
                  <c:v>運営スタッフやボランティアが募集されていたから</c:v>
                </c:pt>
                <c:pt idx="4">
                  <c:v>テレビＣＭやチラシ等の広告で知ったから</c:v>
                </c:pt>
                <c:pt idx="5">
                  <c:v>家族や友人に誘われたから</c:v>
                </c:pt>
                <c:pt idx="6">
                  <c:v>自宅や職場の近くで実施されていたから</c:v>
                </c:pt>
                <c:pt idx="7">
                  <c:v>テレビやインターネットで放映されていたから</c:v>
                </c:pt>
                <c:pt idx="8">
                  <c:v>その他　具体的に</c:v>
                </c:pt>
              </c:strCache>
            </c:strRef>
          </c:cat>
          <c:val>
            <c:numRef>
              <c:f>'%表@グラフ'!$I$326:$Q$326</c:f>
              <c:numCache>
                <c:formatCode>0.0</c:formatCode>
                <c:ptCount val="9"/>
                <c:pt idx="0">
                  <c:v>18.421052631578949</c:v>
                </c:pt>
                <c:pt idx="1">
                  <c:v>5.2631578947368425</c:v>
                </c:pt>
                <c:pt idx="2">
                  <c:v>0</c:v>
                </c:pt>
                <c:pt idx="3">
                  <c:v>10.526315789473683</c:v>
                </c:pt>
                <c:pt idx="4">
                  <c:v>13.157894736842104</c:v>
                </c:pt>
                <c:pt idx="5">
                  <c:v>10.526315789473683</c:v>
                </c:pt>
                <c:pt idx="6">
                  <c:v>15.789473684210527</c:v>
                </c:pt>
                <c:pt idx="7">
                  <c:v>34.210526315789473</c:v>
                </c:pt>
                <c:pt idx="8">
                  <c:v>21.052631578947366</c:v>
                </c:pt>
              </c:numCache>
            </c:numRef>
          </c:val>
          <c:extLst>
            <c:ext xmlns:c16="http://schemas.microsoft.com/office/drawing/2014/chart" uri="{C3380CC4-5D6E-409C-BE32-E72D297353CC}">
              <c16:uniqueId val="{00000007-2B2E-47EE-A618-BD27FA0926F8}"/>
            </c:ext>
          </c:extLst>
        </c:ser>
        <c:ser>
          <c:idx val="8"/>
          <c:order val="8"/>
          <c:tx>
            <c:strRef>
              <c:f>'%表@グラフ'!$B$327:$G$327</c:f>
              <c:strCache>
                <c:ptCount val="6"/>
                <c:pt idx="0">
                  <c:v>60代(n=36)</c:v>
                </c:pt>
                <c:pt idx="5">
                  <c:v>%</c:v>
                </c:pt>
              </c:strCache>
            </c:strRef>
          </c:tx>
          <c:spPr>
            <a:solidFill>
              <a:schemeClr val="accent3">
                <a:lumMod val="60000"/>
              </a:schemeClr>
            </a:solidFill>
            <a:ln>
              <a:noFill/>
            </a:ln>
            <a:effectLst/>
          </c:spPr>
          <c:invertIfNegative val="0"/>
          <c:cat>
            <c:strRef>
              <c:f>'%表@グラフ'!$I$317:$Q$318</c:f>
              <c:strCache>
                <c:ptCount val="9"/>
                <c:pt idx="0">
                  <c:v>障害のある人と関わりがあるから</c:v>
                </c:pt>
                <c:pt idx="1">
                  <c:v>障害者スポーツについて授業等で学んで興味を持ったから </c:v>
                </c:pt>
                <c:pt idx="2">
                  <c:v>テレビやインターネット、書籍等で障害者スポーツを知って興味を持ったから</c:v>
                </c:pt>
                <c:pt idx="3">
                  <c:v>運営スタッフやボランティアが募集されていたから</c:v>
                </c:pt>
                <c:pt idx="4">
                  <c:v>テレビＣＭやチラシ等の広告で知ったから</c:v>
                </c:pt>
                <c:pt idx="5">
                  <c:v>家族や友人に誘われたから</c:v>
                </c:pt>
                <c:pt idx="6">
                  <c:v>自宅や職場の近くで実施されていたから</c:v>
                </c:pt>
                <c:pt idx="7">
                  <c:v>テレビやインターネットで放映されていたから</c:v>
                </c:pt>
                <c:pt idx="8">
                  <c:v>その他　具体的に</c:v>
                </c:pt>
              </c:strCache>
            </c:strRef>
          </c:cat>
          <c:val>
            <c:numRef>
              <c:f>'%表@グラフ'!$I$327:$Q$327</c:f>
              <c:numCache>
                <c:formatCode>0.0</c:formatCode>
                <c:ptCount val="9"/>
                <c:pt idx="0">
                  <c:v>33.333333333333336</c:v>
                </c:pt>
                <c:pt idx="1">
                  <c:v>0</c:v>
                </c:pt>
                <c:pt idx="2">
                  <c:v>5.5555555555555554</c:v>
                </c:pt>
                <c:pt idx="3">
                  <c:v>11.111111111111112</c:v>
                </c:pt>
                <c:pt idx="4">
                  <c:v>5.5555555555555554</c:v>
                </c:pt>
                <c:pt idx="5">
                  <c:v>11.111111111111112</c:v>
                </c:pt>
                <c:pt idx="6">
                  <c:v>8.3333333333333339</c:v>
                </c:pt>
                <c:pt idx="7">
                  <c:v>41.666666666666664</c:v>
                </c:pt>
                <c:pt idx="8">
                  <c:v>11.111111111111112</c:v>
                </c:pt>
              </c:numCache>
            </c:numRef>
          </c:val>
          <c:extLst>
            <c:ext xmlns:c16="http://schemas.microsoft.com/office/drawing/2014/chart" uri="{C3380CC4-5D6E-409C-BE32-E72D297353CC}">
              <c16:uniqueId val="{00000008-2B2E-47EE-A618-BD27FA0926F8}"/>
            </c:ext>
          </c:extLst>
        </c:ser>
        <c:ser>
          <c:idx val="9"/>
          <c:order val="9"/>
          <c:tx>
            <c:strRef>
              <c:f>'%表@グラフ'!$B$328:$G$328</c:f>
              <c:strCache>
                <c:ptCount val="6"/>
                <c:pt idx="0">
                  <c:v>70代以上(n=55)</c:v>
                </c:pt>
                <c:pt idx="5">
                  <c:v>%</c:v>
                </c:pt>
              </c:strCache>
            </c:strRef>
          </c:tx>
          <c:invertIfNegative val="0"/>
          <c:cat>
            <c:strRef>
              <c:f>'%表@グラフ'!$I$317:$Q$318</c:f>
              <c:strCache>
                <c:ptCount val="9"/>
                <c:pt idx="0">
                  <c:v>障害のある人と関わりがあるから</c:v>
                </c:pt>
                <c:pt idx="1">
                  <c:v>障害者スポーツについて授業等で学んで興味を持ったから </c:v>
                </c:pt>
                <c:pt idx="2">
                  <c:v>テレビやインターネット、書籍等で障害者スポーツを知って興味を持ったから</c:v>
                </c:pt>
                <c:pt idx="3">
                  <c:v>運営スタッフやボランティアが募集されていたから</c:v>
                </c:pt>
                <c:pt idx="4">
                  <c:v>テレビＣＭやチラシ等の広告で知ったから</c:v>
                </c:pt>
                <c:pt idx="5">
                  <c:v>家族や友人に誘われたから</c:v>
                </c:pt>
                <c:pt idx="6">
                  <c:v>自宅や職場の近くで実施されていたから</c:v>
                </c:pt>
                <c:pt idx="7">
                  <c:v>テレビやインターネットで放映されていたから</c:v>
                </c:pt>
                <c:pt idx="8">
                  <c:v>その他　具体的に</c:v>
                </c:pt>
              </c:strCache>
            </c:strRef>
          </c:cat>
          <c:val>
            <c:numRef>
              <c:f>'%表@グラフ'!$I$328:$Q$328</c:f>
              <c:numCache>
                <c:formatCode>0.0</c:formatCode>
                <c:ptCount val="9"/>
                <c:pt idx="0">
                  <c:v>29.090909090909093</c:v>
                </c:pt>
                <c:pt idx="1">
                  <c:v>1.8181818181818183</c:v>
                </c:pt>
                <c:pt idx="2">
                  <c:v>18.181818181818183</c:v>
                </c:pt>
                <c:pt idx="3">
                  <c:v>12.727272727272727</c:v>
                </c:pt>
                <c:pt idx="4">
                  <c:v>14.545454545454547</c:v>
                </c:pt>
                <c:pt idx="5">
                  <c:v>1.8181818181818183</c:v>
                </c:pt>
                <c:pt idx="6">
                  <c:v>14.545454545454547</c:v>
                </c:pt>
                <c:pt idx="7">
                  <c:v>32.727272727272727</c:v>
                </c:pt>
                <c:pt idx="8">
                  <c:v>5.4545454545454541</c:v>
                </c:pt>
              </c:numCache>
            </c:numRef>
          </c:val>
          <c:extLst>
            <c:ext xmlns:c16="http://schemas.microsoft.com/office/drawing/2014/chart" uri="{C3380CC4-5D6E-409C-BE32-E72D297353CC}">
              <c16:uniqueId val="{00000000-BD55-4F41-9F20-1A431C1F8174}"/>
            </c:ext>
          </c:extLst>
        </c:ser>
        <c:dLbls>
          <c:showLegendKey val="0"/>
          <c:showVal val="0"/>
          <c:showCatName val="0"/>
          <c:showSerName val="0"/>
          <c:showPercent val="0"/>
          <c:showBubbleSize val="0"/>
        </c:dLbls>
        <c:gapWidth val="150"/>
        <c:axId val="363689584"/>
        <c:axId val="1"/>
      </c:barChart>
      <c:catAx>
        <c:axId val="36368958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1"/>
        <c:crosses val="autoZero"/>
        <c:auto val="1"/>
        <c:lblAlgn val="ctr"/>
        <c:lblOffset val="100"/>
        <c:noMultiLvlLbl val="1"/>
      </c:catAx>
      <c:valAx>
        <c:axId val="1"/>
        <c:scaling>
          <c:orientation val="minMax"/>
          <c:max val="100"/>
          <c:min val="0"/>
        </c:scaling>
        <c:delete val="0"/>
        <c:axPos val="l"/>
        <c:majorGridlines>
          <c:spPr>
            <a:ln w="3175" cap="flat" cmpd="sng" algn="ctr">
              <a:solidFill>
                <a:srgbClr val="D3D3D3"/>
              </a:solidFill>
              <a:prstDash val="solid"/>
              <a:round/>
            </a:ln>
            <a:effectLst/>
          </c:spPr>
        </c:majorGridlines>
        <c:numFmt formatCode="0&quot;%&quot;"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363689584"/>
        <c:crossesAt val="1"/>
        <c:crossBetween val="between"/>
        <c:majorUnit val="20"/>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800" b="0" i="0" u="none" strike="noStrike" kern="1200" baseline="0">
                <a:solidFill>
                  <a:schemeClr val="tx1"/>
                </a:solidFill>
                <a:latin typeface="+mn-ea"/>
                <a:ea typeface="+mn-ea"/>
                <a:cs typeface="+mn-cs"/>
              </a:defRPr>
            </a:pPr>
            <a:endParaRPr lang="ja-JP"/>
          </a:p>
        </c:txPr>
      </c:dTable>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mn-ea"/>
          <a:ea typeface="+mn-ea"/>
        </a:defRPr>
      </a:pPr>
      <a:endParaRPr lang="ja-JP"/>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34286591357728"/>
          <c:y val="2.0014417690147692E-2"/>
          <c:w val="0.78500079917416743"/>
          <c:h val="0.34695267437086497"/>
        </c:manualLayout>
      </c:layout>
      <c:barChart>
        <c:barDir val="col"/>
        <c:grouping val="clustered"/>
        <c:varyColors val="0"/>
        <c:ser>
          <c:idx val="1"/>
          <c:order val="0"/>
          <c:tx>
            <c:strRef>
              <c:f>'%表@グラフ'!$B$334:$G$334</c:f>
              <c:strCache>
                <c:ptCount val="6"/>
                <c:pt idx="0">
                  <c:v>全体(n=1561)</c:v>
                </c:pt>
                <c:pt idx="5">
                  <c:v>%</c:v>
                </c:pt>
              </c:strCache>
            </c:strRef>
          </c:tx>
          <c:invertIfNegative val="0"/>
          <c:cat>
            <c:strRef>
              <c:f>'%表@グラフ'!$I$332:$L$333</c:f>
              <c:strCache>
                <c:ptCount val="4"/>
                <c:pt idx="0">
                  <c:v>いずれも知っている</c:v>
                </c:pt>
                <c:pt idx="1">
                  <c:v>わたSHIGA輝く国スポ（国民スポーツ大会）のみ知っている</c:v>
                </c:pt>
                <c:pt idx="2">
                  <c:v>わたSHIGA輝く障スポ（全国障害者スポーツ大会）のみ知っている</c:v>
                </c:pt>
                <c:pt idx="3">
                  <c:v>いずれも知らない</c:v>
                </c:pt>
              </c:strCache>
            </c:strRef>
          </c:cat>
          <c:val>
            <c:numRef>
              <c:f>'%表@グラフ'!$I$334:$L$334</c:f>
              <c:numCache>
                <c:formatCode>0.0</c:formatCode>
                <c:ptCount val="4"/>
                <c:pt idx="0">
                  <c:v>77.001921844971164</c:v>
                </c:pt>
                <c:pt idx="1">
                  <c:v>5.5092889173606663</c:v>
                </c:pt>
                <c:pt idx="2">
                  <c:v>2.0499679692504809</c:v>
                </c:pt>
                <c:pt idx="3">
                  <c:v>15.43882126841768</c:v>
                </c:pt>
              </c:numCache>
            </c:numRef>
          </c:val>
          <c:extLst>
            <c:ext xmlns:c16="http://schemas.microsoft.com/office/drawing/2014/chart" uri="{C3380CC4-5D6E-409C-BE32-E72D297353CC}">
              <c16:uniqueId val="{00000010-3FA3-49F3-A9E8-D3B94B09BE0A}"/>
            </c:ext>
          </c:extLst>
        </c:ser>
        <c:ser>
          <c:idx val="2"/>
          <c:order val="1"/>
          <c:tx>
            <c:strRef>
              <c:f>'%表@グラフ'!$B$335:$G$335</c:f>
              <c:strCache>
                <c:ptCount val="6"/>
                <c:pt idx="0">
                  <c:v>男性(n=736)</c:v>
                </c:pt>
                <c:pt idx="5">
                  <c:v>%</c:v>
                </c:pt>
              </c:strCache>
            </c:strRef>
          </c:tx>
          <c:invertIfNegative val="0"/>
          <c:cat>
            <c:strRef>
              <c:f>'%表@グラフ'!$I$332:$L$333</c:f>
              <c:strCache>
                <c:ptCount val="4"/>
                <c:pt idx="0">
                  <c:v>いずれも知っている</c:v>
                </c:pt>
                <c:pt idx="1">
                  <c:v>わたSHIGA輝く国スポ（国民スポーツ大会）のみ知っている</c:v>
                </c:pt>
                <c:pt idx="2">
                  <c:v>わたSHIGA輝く障スポ（全国障害者スポーツ大会）のみ知っている</c:v>
                </c:pt>
                <c:pt idx="3">
                  <c:v>いずれも知らない</c:v>
                </c:pt>
              </c:strCache>
            </c:strRef>
          </c:cat>
          <c:val>
            <c:numRef>
              <c:f>'%表@グラフ'!$I$335:$L$335</c:f>
              <c:numCache>
                <c:formatCode>0.0</c:formatCode>
                <c:ptCount val="4"/>
                <c:pt idx="0">
                  <c:v>77.038043478260875</c:v>
                </c:pt>
                <c:pt idx="1">
                  <c:v>5.9782608695652177</c:v>
                </c:pt>
                <c:pt idx="2">
                  <c:v>2.0380434782608696</c:v>
                </c:pt>
                <c:pt idx="3">
                  <c:v>14.945652173913043</c:v>
                </c:pt>
              </c:numCache>
            </c:numRef>
          </c:val>
          <c:extLst>
            <c:ext xmlns:c16="http://schemas.microsoft.com/office/drawing/2014/chart" uri="{C3380CC4-5D6E-409C-BE32-E72D297353CC}">
              <c16:uniqueId val="{00000011-3FA3-49F3-A9E8-D3B94B09BE0A}"/>
            </c:ext>
          </c:extLst>
        </c:ser>
        <c:ser>
          <c:idx val="3"/>
          <c:order val="2"/>
          <c:tx>
            <c:strRef>
              <c:f>'%表@グラフ'!$B$336:$G$336</c:f>
              <c:strCache>
                <c:ptCount val="6"/>
                <c:pt idx="0">
                  <c:v>女性(n=797)</c:v>
                </c:pt>
                <c:pt idx="5">
                  <c:v>%</c:v>
                </c:pt>
              </c:strCache>
            </c:strRef>
          </c:tx>
          <c:invertIfNegative val="0"/>
          <c:cat>
            <c:strRef>
              <c:f>'%表@グラフ'!$I$332:$L$333</c:f>
              <c:strCache>
                <c:ptCount val="4"/>
                <c:pt idx="0">
                  <c:v>いずれも知っている</c:v>
                </c:pt>
                <c:pt idx="1">
                  <c:v>わたSHIGA輝く国スポ（国民スポーツ大会）のみ知っている</c:v>
                </c:pt>
                <c:pt idx="2">
                  <c:v>わたSHIGA輝く障スポ（全国障害者スポーツ大会）のみ知っている</c:v>
                </c:pt>
                <c:pt idx="3">
                  <c:v>いずれも知らない</c:v>
                </c:pt>
              </c:strCache>
            </c:strRef>
          </c:cat>
          <c:val>
            <c:numRef>
              <c:f>'%表@グラフ'!$I$336:$L$336</c:f>
              <c:numCache>
                <c:formatCode>0.0</c:formatCode>
                <c:ptCount val="4"/>
                <c:pt idx="0">
                  <c:v>77.917189460476777</c:v>
                </c:pt>
                <c:pt idx="1">
                  <c:v>4.8933500627352577</c:v>
                </c:pt>
                <c:pt idx="2">
                  <c:v>2.0075282308657467</c:v>
                </c:pt>
                <c:pt idx="3">
                  <c:v>15.181932245922209</c:v>
                </c:pt>
              </c:numCache>
            </c:numRef>
          </c:val>
          <c:extLst>
            <c:ext xmlns:c16="http://schemas.microsoft.com/office/drawing/2014/chart" uri="{C3380CC4-5D6E-409C-BE32-E72D297353CC}">
              <c16:uniqueId val="{00000012-3FA3-49F3-A9E8-D3B94B09BE0A}"/>
            </c:ext>
          </c:extLst>
        </c:ser>
        <c:ser>
          <c:idx val="4"/>
          <c:order val="3"/>
          <c:tx>
            <c:strRef>
              <c:f>'%表@グラフ'!$B$337:$G$337</c:f>
              <c:strCache>
                <c:ptCount val="6"/>
                <c:pt idx="0">
                  <c:v>回答しない(n=28)</c:v>
                </c:pt>
                <c:pt idx="5">
                  <c:v>%</c:v>
                </c:pt>
              </c:strCache>
            </c:strRef>
          </c:tx>
          <c:invertIfNegative val="0"/>
          <c:cat>
            <c:strRef>
              <c:f>'%表@グラフ'!$I$332:$L$333</c:f>
              <c:strCache>
                <c:ptCount val="4"/>
                <c:pt idx="0">
                  <c:v>いずれも知っている</c:v>
                </c:pt>
                <c:pt idx="1">
                  <c:v>わたSHIGA輝く国スポ（国民スポーツ大会）のみ知っている</c:v>
                </c:pt>
                <c:pt idx="2">
                  <c:v>わたSHIGA輝く障スポ（全国障害者スポーツ大会）のみ知っている</c:v>
                </c:pt>
                <c:pt idx="3">
                  <c:v>いずれも知らない</c:v>
                </c:pt>
              </c:strCache>
            </c:strRef>
          </c:cat>
          <c:val>
            <c:numRef>
              <c:f>'%表@グラフ'!$I$337:$L$337</c:f>
              <c:numCache>
                <c:formatCode>0.0</c:formatCode>
                <c:ptCount val="4"/>
                <c:pt idx="0">
                  <c:v>50</c:v>
                </c:pt>
                <c:pt idx="1">
                  <c:v>10.714285714285715</c:v>
                </c:pt>
                <c:pt idx="2">
                  <c:v>3.5714285714285716</c:v>
                </c:pt>
                <c:pt idx="3">
                  <c:v>35.714285714285715</c:v>
                </c:pt>
              </c:numCache>
            </c:numRef>
          </c:val>
          <c:extLst>
            <c:ext xmlns:c16="http://schemas.microsoft.com/office/drawing/2014/chart" uri="{C3380CC4-5D6E-409C-BE32-E72D297353CC}">
              <c16:uniqueId val="{00000013-3FA3-49F3-A9E8-D3B94B09BE0A}"/>
            </c:ext>
          </c:extLst>
        </c:ser>
        <c:ser>
          <c:idx val="0"/>
          <c:order val="4"/>
          <c:tx>
            <c:strRef>
              <c:f>'%表@グラフ'!$B$338:$G$338</c:f>
              <c:strCache>
                <c:ptCount val="6"/>
                <c:pt idx="0">
                  <c:v>18歳 - 20代(n=210)</c:v>
                </c:pt>
                <c:pt idx="5">
                  <c:v>%</c:v>
                </c:pt>
              </c:strCache>
            </c:strRef>
          </c:tx>
          <c:invertIfNegative val="0"/>
          <c:cat>
            <c:strRef>
              <c:f>'%表@グラフ'!$I$332:$L$333</c:f>
              <c:strCache>
                <c:ptCount val="4"/>
                <c:pt idx="0">
                  <c:v>いずれも知っている</c:v>
                </c:pt>
                <c:pt idx="1">
                  <c:v>わたSHIGA輝く国スポ（国民スポーツ大会）のみ知っている</c:v>
                </c:pt>
                <c:pt idx="2">
                  <c:v>わたSHIGA輝く障スポ（全国障害者スポーツ大会）のみ知っている</c:v>
                </c:pt>
                <c:pt idx="3">
                  <c:v>いずれも知らない</c:v>
                </c:pt>
              </c:strCache>
            </c:strRef>
          </c:cat>
          <c:val>
            <c:numRef>
              <c:f>'%表@グラフ'!$I$338:$L$338</c:f>
              <c:numCache>
                <c:formatCode>0.0</c:formatCode>
                <c:ptCount val="4"/>
                <c:pt idx="0">
                  <c:v>60</c:v>
                </c:pt>
                <c:pt idx="1">
                  <c:v>10.952380952380953</c:v>
                </c:pt>
                <c:pt idx="2">
                  <c:v>1.9047619047619047</c:v>
                </c:pt>
                <c:pt idx="3">
                  <c:v>27.142857142857142</c:v>
                </c:pt>
              </c:numCache>
            </c:numRef>
          </c:val>
          <c:extLst>
            <c:ext xmlns:c16="http://schemas.microsoft.com/office/drawing/2014/chart" uri="{C3380CC4-5D6E-409C-BE32-E72D297353CC}">
              <c16:uniqueId val="{00000014-3FA3-49F3-A9E8-D3B94B09BE0A}"/>
            </c:ext>
          </c:extLst>
        </c:ser>
        <c:ser>
          <c:idx val="5"/>
          <c:order val="5"/>
          <c:tx>
            <c:strRef>
              <c:f>'%表@グラフ'!$B$339:$G$339</c:f>
              <c:strCache>
                <c:ptCount val="6"/>
                <c:pt idx="0">
                  <c:v>30代(n=259)</c:v>
                </c:pt>
                <c:pt idx="5">
                  <c:v>%</c:v>
                </c:pt>
              </c:strCache>
            </c:strRef>
          </c:tx>
          <c:invertIfNegative val="0"/>
          <c:cat>
            <c:strRef>
              <c:f>'%表@グラフ'!$I$332:$L$333</c:f>
              <c:strCache>
                <c:ptCount val="4"/>
                <c:pt idx="0">
                  <c:v>いずれも知っている</c:v>
                </c:pt>
                <c:pt idx="1">
                  <c:v>わたSHIGA輝く国スポ（国民スポーツ大会）のみ知っている</c:v>
                </c:pt>
                <c:pt idx="2">
                  <c:v>わたSHIGA輝く障スポ（全国障害者スポーツ大会）のみ知っている</c:v>
                </c:pt>
                <c:pt idx="3">
                  <c:v>いずれも知らない</c:v>
                </c:pt>
              </c:strCache>
            </c:strRef>
          </c:cat>
          <c:val>
            <c:numRef>
              <c:f>'%表@グラフ'!$I$339:$L$339</c:f>
              <c:numCache>
                <c:formatCode>0.0</c:formatCode>
                <c:ptCount val="4"/>
                <c:pt idx="0">
                  <c:v>73.745173745173744</c:v>
                </c:pt>
                <c:pt idx="1">
                  <c:v>5.7915057915057915</c:v>
                </c:pt>
                <c:pt idx="2">
                  <c:v>2.7027027027027026</c:v>
                </c:pt>
                <c:pt idx="3">
                  <c:v>17.760617760617759</c:v>
                </c:pt>
              </c:numCache>
            </c:numRef>
          </c:val>
          <c:extLst>
            <c:ext xmlns:c16="http://schemas.microsoft.com/office/drawing/2014/chart" uri="{C3380CC4-5D6E-409C-BE32-E72D297353CC}">
              <c16:uniqueId val="{00000015-3FA3-49F3-A9E8-D3B94B09BE0A}"/>
            </c:ext>
          </c:extLst>
        </c:ser>
        <c:ser>
          <c:idx val="6"/>
          <c:order val="6"/>
          <c:tx>
            <c:strRef>
              <c:f>'%表@グラフ'!$B$340:$G$340</c:f>
              <c:strCache>
                <c:ptCount val="6"/>
                <c:pt idx="0">
                  <c:v>40代(n=269)</c:v>
                </c:pt>
                <c:pt idx="5">
                  <c:v>%</c:v>
                </c:pt>
              </c:strCache>
            </c:strRef>
          </c:tx>
          <c:invertIfNegative val="0"/>
          <c:cat>
            <c:strRef>
              <c:f>'%表@グラフ'!$I$332:$L$333</c:f>
              <c:strCache>
                <c:ptCount val="4"/>
                <c:pt idx="0">
                  <c:v>いずれも知っている</c:v>
                </c:pt>
                <c:pt idx="1">
                  <c:v>わたSHIGA輝く国スポ（国民スポーツ大会）のみ知っている</c:v>
                </c:pt>
                <c:pt idx="2">
                  <c:v>わたSHIGA輝く障スポ（全国障害者スポーツ大会）のみ知っている</c:v>
                </c:pt>
                <c:pt idx="3">
                  <c:v>いずれも知らない</c:v>
                </c:pt>
              </c:strCache>
            </c:strRef>
          </c:cat>
          <c:val>
            <c:numRef>
              <c:f>'%表@グラフ'!$I$340:$L$340</c:f>
              <c:numCache>
                <c:formatCode>0.0</c:formatCode>
                <c:ptCount val="4"/>
                <c:pt idx="0">
                  <c:v>78.438661710037167</c:v>
                </c:pt>
                <c:pt idx="1">
                  <c:v>4.8327137546468402</c:v>
                </c:pt>
                <c:pt idx="2">
                  <c:v>2.2304832713754648</c:v>
                </c:pt>
                <c:pt idx="3">
                  <c:v>14.49814126394052</c:v>
                </c:pt>
              </c:numCache>
            </c:numRef>
          </c:val>
          <c:extLst>
            <c:ext xmlns:c16="http://schemas.microsoft.com/office/drawing/2014/chart" uri="{C3380CC4-5D6E-409C-BE32-E72D297353CC}">
              <c16:uniqueId val="{00000016-3FA3-49F3-A9E8-D3B94B09BE0A}"/>
            </c:ext>
          </c:extLst>
        </c:ser>
        <c:ser>
          <c:idx val="7"/>
          <c:order val="7"/>
          <c:tx>
            <c:strRef>
              <c:f>'%表@グラフ'!$B$341:$G$341</c:f>
              <c:strCache>
                <c:ptCount val="6"/>
                <c:pt idx="0">
                  <c:v>50代(n=270)</c:v>
                </c:pt>
                <c:pt idx="5">
                  <c:v>%</c:v>
                </c:pt>
              </c:strCache>
            </c:strRef>
          </c:tx>
          <c:invertIfNegative val="0"/>
          <c:cat>
            <c:strRef>
              <c:f>'%表@グラフ'!$I$332:$L$333</c:f>
              <c:strCache>
                <c:ptCount val="4"/>
                <c:pt idx="0">
                  <c:v>いずれも知っている</c:v>
                </c:pt>
                <c:pt idx="1">
                  <c:v>わたSHIGA輝く国スポ（国民スポーツ大会）のみ知っている</c:v>
                </c:pt>
                <c:pt idx="2">
                  <c:v>わたSHIGA輝く障スポ（全国障害者スポーツ大会）のみ知っている</c:v>
                </c:pt>
                <c:pt idx="3">
                  <c:v>いずれも知らない</c:v>
                </c:pt>
              </c:strCache>
            </c:strRef>
          </c:cat>
          <c:val>
            <c:numRef>
              <c:f>'%表@グラフ'!$I$341:$L$341</c:f>
              <c:numCache>
                <c:formatCode>0.0</c:formatCode>
                <c:ptCount val="4"/>
                <c:pt idx="0">
                  <c:v>78.148148148148152</c:v>
                </c:pt>
                <c:pt idx="1">
                  <c:v>6.2962962962962967</c:v>
                </c:pt>
                <c:pt idx="2">
                  <c:v>0.74074074074074081</c:v>
                </c:pt>
                <c:pt idx="3">
                  <c:v>14.814814814814815</c:v>
                </c:pt>
              </c:numCache>
            </c:numRef>
          </c:val>
          <c:extLst>
            <c:ext xmlns:c16="http://schemas.microsoft.com/office/drawing/2014/chart" uri="{C3380CC4-5D6E-409C-BE32-E72D297353CC}">
              <c16:uniqueId val="{00000017-3FA3-49F3-A9E8-D3B94B09BE0A}"/>
            </c:ext>
          </c:extLst>
        </c:ser>
        <c:ser>
          <c:idx val="8"/>
          <c:order val="8"/>
          <c:tx>
            <c:strRef>
              <c:f>'%表@グラフ'!$B$342:$G$342</c:f>
              <c:strCache>
                <c:ptCount val="6"/>
                <c:pt idx="0">
                  <c:v>60代(n=279)</c:v>
                </c:pt>
                <c:pt idx="5">
                  <c:v>%</c:v>
                </c:pt>
              </c:strCache>
            </c:strRef>
          </c:tx>
          <c:invertIfNegative val="0"/>
          <c:cat>
            <c:strRef>
              <c:f>'%表@グラフ'!$I$332:$L$333</c:f>
              <c:strCache>
                <c:ptCount val="4"/>
                <c:pt idx="0">
                  <c:v>いずれも知っている</c:v>
                </c:pt>
                <c:pt idx="1">
                  <c:v>わたSHIGA輝く国スポ（国民スポーツ大会）のみ知っている</c:v>
                </c:pt>
                <c:pt idx="2">
                  <c:v>わたSHIGA輝く障スポ（全国障害者スポーツ大会）のみ知っている</c:v>
                </c:pt>
                <c:pt idx="3">
                  <c:v>いずれも知らない</c:v>
                </c:pt>
              </c:strCache>
            </c:strRef>
          </c:cat>
          <c:val>
            <c:numRef>
              <c:f>'%表@グラフ'!$I$342:$L$342</c:f>
              <c:numCache>
                <c:formatCode>0.0</c:formatCode>
                <c:ptCount val="4"/>
                <c:pt idx="0">
                  <c:v>85.663082437275989</c:v>
                </c:pt>
                <c:pt idx="1">
                  <c:v>2.150537634408602</c:v>
                </c:pt>
                <c:pt idx="2">
                  <c:v>1.4336917562724014</c:v>
                </c:pt>
                <c:pt idx="3">
                  <c:v>10.75268817204301</c:v>
                </c:pt>
              </c:numCache>
            </c:numRef>
          </c:val>
          <c:extLst>
            <c:ext xmlns:c16="http://schemas.microsoft.com/office/drawing/2014/chart" uri="{C3380CC4-5D6E-409C-BE32-E72D297353CC}">
              <c16:uniqueId val="{00000018-3FA3-49F3-A9E8-D3B94B09BE0A}"/>
            </c:ext>
          </c:extLst>
        </c:ser>
        <c:ser>
          <c:idx val="9"/>
          <c:order val="9"/>
          <c:tx>
            <c:strRef>
              <c:f>'%表@グラフ'!$B$343:$G$343</c:f>
              <c:strCache>
                <c:ptCount val="6"/>
                <c:pt idx="0">
                  <c:v>70代以上(n=274)</c:v>
                </c:pt>
                <c:pt idx="5">
                  <c:v>%</c:v>
                </c:pt>
              </c:strCache>
            </c:strRef>
          </c:tx>
          <c:invertIfNegative val="0"/>
          <c:cat>
            <c:strRef>
              <c:f>'%表@グラフ'!$I$332:$L$333</c:f>
              <c:strCache>
                <c:ptCount val="4"/>
                <c:pt idx="0">
                  <c:v>いずれも知っている</c:v>
                </c:pt>
                <c:pt idx="1">
                  <c:v>わたSHIGA輝く国スポ（国民スポーツ大会）のみ知っている</c:v>
                </c:pt>
                <c:pt idx="2">
                  <c:v>わたSHIGA輝く障スポ（全国障害者スポーツ大会）のみ知っている</c:v>
                </c:pt>
                <c:pt idx="3">
                  <c:v>いずれも知らない</c:v>
                </c:pt>
              </c:strCache>
            </c:strRef>
          </c:cat>
          <c:val>
            <c:numRef>
              <c:f>'%表@グラフ'!$I$343:$L$343</c:f>
              <c:numCache>
                <c:formatCode>0.0</c:formatCode>
                <c:ptCount val="4"/>
                <c:pt idx="0">
                  <c:v>81.751824817518241</c:v>
                </c:pt>
                <c:pt idx="1">
                  <c:v>4.3795620437956204</c:v>
                </c:pt>
                <c:pt idx="2">
                  <c:v>3.2846715328467155</c:v>
                </c:pt>
                <c:pt idx="3">
                  <c:v>10.583941605839415</c:v>
                </c:pt>
              </c:numCache>
            </c:numRef>
          </c:val>
          <c:extLst>
            <c:ext xmlns:c16="http://schemas.microsoft.com/office/drawing/2014/chart" uri="{C3380CC4-5D6E-409C-BE32-E72D297353CC}">
              <c16:uniqueId val="{00000019-3FA3-49F3-A9E8-D3B94B09BE0A}"/>
            </c:ext>
          </c:extLst>
        </c:ser>
        <c:dLbls>
          <c:showLegendKey val="0"/>
          <c:showVal val="0"/>
          <c:showCatName val="0"/>
          <c:showSerName val="0"/>
          <c:showPercent val="0"/>
          <c:showBubbleSize val="0"/>
        </c:dLbls>
        <c:gapWidth val="150"/>
        <c:axId val="363689584"/>
        <c:axId val="1"/>
      </c:barChart>
      <c:catAx>
        <c:axId val="36368958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1"/>
        <c:crosses val="autoZero"/>
        <c:auto val="1"/>
        <c:lblAlgn val="ctr"/>
        <c:lblOffset val="100"/>
        <c:noMultiLvlLbl val="1"/>
      </c:catAx>
      <c:valAx>
        <c:axId val="1"/>
        <c:scaling>
          <c:orientation val="minMax"/>
          <c:max val="100"/>
          <c:min val="0"/>
        </c:scaling>
        <c:delete val="0"/>
        <c:axPos val="l"/>
        <c:majorGridlines>
          <c:spPr>
            <a:ln w="3175" cap="flat" cmpd="sng" algn="ctr">
              <a:solidFill>
                <a:srgbClr val="D3D3D3"/>
              </a:solidFill>
              <a:prstDash val="solid"/>
              <a:round/>
            </a:ln>
            <a:effectLst/>
          </c:spPr>
        </c:majorGridlines>
        <c:numFmt formatCode="0&quot;%&quot;"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363689584"/>
        <c:crossesAt val="1"/>
        <c:crossBetween val="between"/>
        <c:majorUnit val="20"/>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800" b="0" i="0" u="none" strike="noStrike" kern="1200" baseline="0">
                <a:solidFill>
                  <a:schemeClr val="tx1"/>
                </a:solidFill>
                <a:latin typeface="+mn-ea"/>
                <a:ea typeface="+mn-ea"/>
                <a:cs typeface="+mn-cs"/>
              </a:defRPr>
            </a:pPr>
            <a:endParaRPr lang="ja-JP"/>
          </a:p>
        </c:txPr>
      </c:dTable>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mn-ea"/>
          <a:ea typeface="+mn-ea"/>
        </a:defRPr>
      </a:pPr>
      <a:endParaRPr lang="ja-JP"/>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519715423315711"/>
          <c:y val="3.9298063860413721E-2"/>
          <c:w val="0.382515451277328"/>
          <c:h val="0.9431632023392913"/>
        </c:manualLayout>
      </c:layout>
      <c:barChart>
        <c:barDir val="bar"/>
        <c:grouping val="clustered"/>
        <c:varyColors val="0"/>
        <c:ser>
          <c:idx val="0"/>
          <c:order val="0"/>
          <c:spPr>
            <a:solidFill>
              <a:schemeClr val="accent1"/>
            </a:solidFill>
            <a:ln>
              <a:noFill/>
            </a:ln>
            <a:effectLst/>
          </c:spPr>
          <c:invertIfNegative val="0"/>
          <c:dLbls>
            <c:dLbl>
              <c:idx val="0"/>
              <c:layout>
                <c:manualLayout>
                  <c:x val="-1.1143697244757554E-2"/>
                  <c:y val="4.462933551766470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3B-4627-848D-3E33343821AB}"/>
                </c:ext>
              </c:extLst>
            </c:dLbl>
            <c:numFmt formatCode="0.0&quot;%&quot;" sourceLinked="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'N%表(実数+%表)@グラフ'!$B$485:$B$488</c:f>
              <c:strCache>
                <c:ptCount val="4"/>
                <c:pt idx="0">
                  <c:v>いずれも知っている</c:v>
                </c:pt>
                <c:pt idx="1">
                  <c:v>わたSHIGA輝く国スポ（国民スポーツ大会）のみ知っている</c:v>
                </c:pt>
                <c:pt idx="2">
                  <c:v>わたSHIGA輝く障スポ（全国障害者スポーツ大会）のみ知っている</c:v>
                </c:pt>
                <c:pt idx="3">
                  <c:v>いずれも知らない</c:v>
                </c:pt>
              </c:strCache>
            </c:strRef>
          </c:cat>
          <c:val>
            <c:numRef>
              <c:f>'N%表(実数+%表)@グラフ'!$D$485:$D$488</c:f>
              <c:numCache>
                <c:formatCode>0.0</c:formatCode>
                <c:ptCount val="4"/>
                <c:pt idx="0">
                  <c:v>77.001921844971164</c:v>
                </c:pt>
                <c:pt idx="1">
                  <c:v>5.5092889173606663</c:v>
                </c:pt>
                <c:pt idx="2">
                  <c:v>2.0499679692504809</c:v>
                </c:pt>
                <c:pt idx="3">
                  <c:v>15.43882126841768</c:v>
                </c:pt>
              </c:numCache>
            </c:numRef>
          </c:val>
          <c:extLst>
            <c:ext xmlns:c16="http://schemas.microsoft.com/office/drawing/2014/chart" uri="{C3380CC4-5D6E-409C-BE32-E72D297353CC}">
              <c16:uniqueId val="{00000000-ED3B-4627-848D-3E33343821AB}"/>
            </c:ext>
          </c:extLst>
        </c:ser>
        <c:dLbls>
          <c:showLegendKey val="0"/>
          <c:showVal val="1"/>
          <c:showCatName val="0"/>
          <c:showSerName val="0"/>
          <c:showPercent val="0"/>
          <c:showBubbleSize val="0"/>
        </c:dLbls>
        <c:gapWidth val="150"/>
        <c:overlap val="-25"/>
        <c:axId val="366488872"/>
        <c:axId val="1"/>
      </c:barChart>
      <c:catAx>
        <c:axId val="366488872"/>
        <c:scaling>
          <c:orientation val="maxMin"/>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ＭＳ ゴシック"/>
                <a:ea typeface="+mn-ea"/>
                <a:cs typeface="+mn-cs"/>
              </a:defRPr>
            </a:pPr>
            <a:endParaRPr lang="ja-JP"/>
          </a:p>
        </c:txPr>
        <c:crossAx val="1"/>
        <c:crosses val="autoZero"/>
        <c:auto val="1"/>
        <c:lblAlgn val="ctr"/>
        <c:lblOffset val="100"/>
        <c:tickLblSkip val="1"/>
        <c:noMultiLvlLbl val="1"/>
      </c:catAx>
      <c:valAx>
        <c:axId val="1"/>
        <c:scaling>
          <c:orientation val="minMax"/>
          <c:max val="80"/>
          <c:min val="0"/>
        </c:scaling>
        <c:delete val="0"/>
        <c:axPos val="t"/>
        <c:majorGridlines>
          <c:spPr>
            <a:ln w="3175" cap="flat" cmpd="sng" algn="ctr">
              <a:solidFill>
                <a:srgbClr val="D3D3D3"/>
              </a:solidFill>
              <a:prstDash val="solid"/>
              <a:round/>
            </a:ln>
            <a:effectLst/>
          </c:spPr>
        </c:majorGridlines>
        <c:numFmt formatCode="0&quot;%&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ＭＳ ゴシック"/>
              </a:defRPr>
            </a:pPr>
            <a:endParaRPr lang="ja-JP"/>
          </a:p>
        </c:txPr>
        <c:crossAx val="366488872"/>
        <c:crossesAt val="1"/>
        <c:crossBetween val="between"/>
        <c:majorUnit val="10"/>
      </c:valAx>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ＭＳ ゴシック"/>
        </a:defRPr>
      </a:pPr>
      <a:endParaRPr lang="ja-JP"/>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34286591357728"/>
          <c:y val="2.0014417690147692E-2"/>
          <c:w val="0.78500079917416743"/>
          <c:h val="0.34695267437086497"/>
        </c:manualLayout>
      </c:layout>
      <c:barChart>
        <c:barDir val="col"/>
        <c:grouping val="clustered"/>
        <c:varyColors val="0"/>
        <c:ser>
          <c:idx val="1"/>
          <c:order val="0"/>
          <c:tx>
            <c:strRef>
              <c:f>'%表@グラフ'!$B$349:$G$349</c:f>
              <c:strCache>
                <c:ptCount val="6"/>
                <c:pt idx="0">
                  <c:v>全体(n=1561)</c:v>
                </c:pt>
                <c:pt idx="5">
                  <c:v>%</c:v>
                </c:pt>
              </c:strCache>
            </c:strRef>
          </c:tx>
          <c:invertIfNegative val="0"/>
          <c:cat>
            <c:strRef>
              <c:f>'%表@グラフ'!$I$347:$L$348</c:f>
              <c:strCache>
                <c:ptCount val="4"/>
                <c:pt idx="0">
                  <c:v>とても高まった</c:v>
                </c:pt>
                <c:pt idx="1">
                  <c:v>やや高まった</c:v>
                </c:pt>
                <c:pt idx="2">
                  <c:v>特に変わらない</c:v>
                </c:pt>
                <c:pt idx="3">
                  <c:v>低くなった</c:v>
                </c:pt>
              </c:strCache>
            </c:strRef>
          </c:cat>
          <c:val>
            <c:numRef>
              <c:f>'%表@グラフ'!$I$349:$L$349</c:f>
              <c:numCache>
                <c:formatCode>0.0</c:formatCode>
                <c:ptCount val="4"/>
                <c:pt idx="0">
                  <c:v>6.9186418962203717</c:v>
                </c:pt>
                <c:pt idx="1">
                  <c:v>23.702754644458679</c:v>
                </c:pt>
                <c:pt idx="2">
                  <c:v>66.495836002562456</c:v>
                </c:pt>
                <c:pt idx="3">
                  <c:v>2.8827674567584882</c:v>
                </c:pt>
              </c:numCache>
            </c:numRef>
          </c:val>
          <c:extLst>
            <c:ext xmlns:c16="http://schemas.microsoft.com/office/drawing/2014/chart" uri="{C3380CC4-5D6E-409C-BE32-E72D297353CC}">
              <c16:uniqueId val="{00000010-3FA3-49F3-A9E8-D3B94B09BE0A}"/>
            </c:ext>
          </c:extLst>
        </c:ser>
        <c:ser>
          <c:idx val="2"/>
          <c:order val="1"/>
          <c:tx>
            <c:strRef>
              <c:f>'%表@グラフ'!$B$350:$G$350</c:f>
              <c:strCache>
                <c:ptCount val="6"/>
                <c:pt idx="0">
                  <c:v>男性(n=736)</c:v>
                </c:pt>
                <c:pt idx="5">
                  <c:v>%</c:v>
                </c:pt>
              </c:strCache>
            </c:strRef>
          </c:tx>
          <c:invertIfNegative val="0"/>
          <c:cat>
            <c:strRef>
              <c:f>'%表@グラフ'!$I$347:$L$348</c:f>
              <c:strCache>
                <c:ptCount val="4"/>
                <c:pt idx="0">
                  <c:v>とても高まった</c:v>
                </c:pt>
                <c:pt idx="1">
                  <c:v>やや高まった</c:v>
                </c:pt>
                <c:pt idx="2">
                  <c:v>特に変わらない</c:v>
                </c:pt>
                <c:pt idx="3">
                  <c:v>低くなった</c:v>
                </c:pt>
              </c:strCache>
            </c:strRef>
          </c:cat>
          <c:val>
            <c:numRef>
              <c:f>'%表@グラフ'!$I$350:$L$350</c:f>
              <c:numCache>
                <c:formatCode>0.0</c:formatCode>
                <c:ptCount val="4"/>
                <c:pt idx="0">
                  <c:v>7.4728260869565224</c:v>
                </c:pt>
                <c:pt idx="1">
                  <c:v>21.739130434782609</c:v>
                </c:pt>
                <c:pt idx="2">
                  <c:v>68.478260869565219</c:v>
                </c:pt>
                <c:pt idx="3">
                  <c:v>2.3097826086956523</c:v>
                </c:pt>
              </c:numCache>
            </c:numRef>
          </c:val>
          <c:extLst>
            <c:ext xmlns:c16="http://schemas.microsoft.com/office/drawing/2014/chart" uri="{C3380CC4-5D6E-409C-BE32-E72D297353CC}">
              <c16:uniqueId val="{00000011-3FA3-49F3-A9E8-D3B94B09BE0A}"/>
            </c:ext>
          </c:extLst>
        </c:ser>
        <c:ser>
          <c:idx val="3"/>
          <c:order val="2"/>
          <c:tx>
            <c:strRef>
              <c:f>'%表@グラフ'!$B$351:$G$351</c:f>
              <c:strCache>
                <c:ptCount val="6"/>
                <c:pt idx="0">
                  <c:v>女性(n=797)</c:v>
                </c:pt>
                <c:pt idx="5">
                  <c:v>%</c:v>
                </c:pt>
              </c:strCache>
            </c:strRef>
          </c:tx>
          <c:invertIfNegative val="0"/>
          <c:cat>
            <c:strRef>
              <c:f>'%表@グラフ'!$I$347:$L$348</c:f>
              <c:strCache>
                <c:ptCount val="4"/>
                <c:pt idx="0">
                  <c:v>とても高まった</c:v>
                </c:pt>
                <c:pt idx="1">
                  <c:v>やや高まった</c:v>
                </c:pt>
                <c:pt idx="2">
                  <c:v>特に変わらない</c:v>
                </c:pt>
                <c:pt idx="3">
                  <c:v>低くなった</c:v>
                </c:pt>
              </c:strCache>
            </c:strRef>
          </c:cat>
          <c:val>
            <c:numRef>
              <c:f>'%表@グラフ'!$I$351:$L$351</c:f>
              <c:numCache>
                <c:formatCode>0.0</c:formatCode>
                <c:ptCount val="4"/>
                <c:pt idx="0">
                  <c:v>6.6499372647427855</c:v>
                </c:pt>
                <c:pt idx="1">
                  <c:v>25.09410288582183</c:v>
                </c:pt>
                <c:pt idx="2">
                  <c:v>64.868255959849435</c:v>
                </c:pt>
                <c:pt idx="3">
                  <c:v>3.3877038895859473</c:v>
                </c:pt>
              </c:numCache>
            </c:numRef>
          </c:val>
          <c:extLst>
            <c:ext xmlns:c16="http://schemas.microsoft.com/office/drawing/2014/chart" uri="{C3380CC4-5D6E-409C-BE32-E72D297353CC}">
              <c16:uniqueId val="{00000012-3FA3-49F3-A9E8-D3B94B09BE0A}"/>
            </c:ext>
          </c:extLst>
        </c:ser>
        <c:ser>
          <c:idx val="4"/>
          <c:order val="3"/>
          <c:tx>
            <c:strRef>
              <c:f>'%表@グラフ'!$B$352:$G$352</c:f>
              <c:strCache>
                <c:ptCount val="6"/>
                <c:pt idx="0">
                  <c:v>回答しない(n=28)</c:v>
                </c:pt>
                <c:pt idx="5">
                  <c:v>%</c:v>
                </c:pt>
              </c:strCache>
            </c:strRef>
          </c:tx>
          <c:invertIfNegative val="0"/>
          <c:cat>
            <c:strRef>
              <c:f>'%表@グラフ'!$I$347:$L$348</c:f>
              <c:strCache>
                <c:ptCount val="4"/>
                <c:pt idx="0">
                  <c:v>とても高まった</c:v>
                </c:pt>
                <c:pt idx="1">
                  <c:v>やや高まった</c:v>
                </c:pt>
                <c:pt idx="2">
                  <c:v>特に変わらない</c:v>
                </c:pt>
                <c:pt idx="3">
                  <c:v>低くなった</c:v>
                </c:pt>
              </c:strCache>
            </c:strRef>
          </c:cat>
          <c:val>
            <c:numRef>
              <c:f>'%表@グラフ'!$I$352:$L$352</c:f>
              <c:numCache>
                <c:formatCode>0.0</c:formatCode>
                <c:ptCount val="4"/>
                <c:pt idx="0">
                  <c:v>0</c:v>
                </c:pt>
                <c:pt idx="1">
                  <c:v>35.714285714285715</c:v>
                </c:pt>
                <c:pt idx="2">
                  <c:v>60.714285714285708</c:v>
                </c:pt>
                <c:pt idx="3">
                  <c:v>3.5714285714285716</c:v>
                </c:pt>
              </c:numCache>
            </c:numRef>
          </c:val>
          <c:extLst>
            <c:ext xmlns:c16="http://schemas.microsoft.com/office/drawing/2014/chart" uri="{C3380CC4-5D6E-409C-BE32-E72D297353CC}">
              <c16:uniqueId val="{00000013-3FA3-49F3-A9E8-D3B94B09BE0A}"/>
            </c:ext>
          </c:extLst>
        </c:ser>
        <c:ser>
          <c:idx val="0"/>
          <c:order val="4"/>
          <c:tx>
            <c:strRef>
              <c:f>'%表@グラフ'!$B$353:$G$353</c:f>
              <c:strCache>
                <c:ptCount val="6"/>
                <c:pt idx="0">
                  <c:v>18歳 - 20代(n=210)</c:v>
                </c:pt>
                <c:pt idx="5">
                  <c:v>%</c:v>
                </c:pt>
              </c:strCache>
            </c:strRef>
          </c:tx>
          <c:invertIfNegative val="0"/>
          <c:cat>
            <c:strRef>
              <c:f>'%表@グラフ'!$I$347:$L$348</c:f>
              <c:strCache>
                <c:ptCount val="4"/>
                <c:pt idx="0">
                  <c:v>とても高まった</c:v>
                </c:pt>
                <c:pt idx="1">
                  <c:v>やや高まった</c:v>
                </c:pt>
                <c:pt idx="2">
                  <c:v>特に変わらない</c:v>
                </c:pt>
                <c:pt idx="3">
                  <c:v>低くなった</c:v>
                </c:pt>
              </c:strCache>
            </c:strRef>
          </c:cat>
          <c:val>
            <c:numRef>
              <c:f>'%表@グラフ'!$I$353:$L$353</c:f>
              <c:numCache>
                <c:formatCode>0.0</c:formatCode>
                <c:ptCount val="4"/>
                <c:pt idx="0">
                  <c:v>13.809523809523808</c:v>
                </c:pt>
                <c:pt idx="1">
                  <c:v>22.857142857142858</c:v>
                </c:pt>
                <c:pt idx="2">
                  <c:v>54.285714285714285</c:v>
                </c:pt>
                <c:pt idx="3">
                  <c:v>9.0476190476190474</c:v>
                </c:pt>
              </c:numCache>
            </c:numRef>
          </c:val>
          <c:extLst>
            <c:ext xmlns:c16="http://schemas.microsoft.com/office/drawing/2014/chart" uri="{C3380CC4-5D6E-409C-BE32-E72D297353CC}">
              <c16:uniqueId val="{00000014-3FA3-49F3-A9E8-D3B94B09BE0A}"/>
            </c:ext>
          </c:extLst>
        </c:ser>
        <c:ser>
          <c:idx val="5"/>
          <c:order val="5"/>
          <c:tx>
            <c:strRef>
              <c:f>'%表@グラフ'!$B$354:$G$354</c:f>
              <c:strCache>
                <c:ptCount val="6"/>
                <c:pt idx="0">
                  <c:v>30代(n=259)</c:v>
                </c:pt>
                <c:pt idx="5">
                  <c:v>%</c:v>
                </c:pt>
              </c:strCache>
            </c:strRef>
          </c:tx>
          <c:invertIfNegative val="0"/>
          <c:cat>
            <c:strRef>
              <c:f>'%表@グラフ'!$I$347:$L$348</c:f>
              <c:strCache>
                <c:ptCount val="4"/>
                <c:pt idx="0">
                  <c:v>とても高まった</c:v>
                </c:pt>
                <c:pt idx="1">
                  <c:v>やや高まった</c:v>
                </c:pt>
                <c:pt idx="2">
                  <c:v>特に変わらない</c:v>
                </c:pt>
                <c:pt idx="3">
                  <c:v>低くなった</c:v>
                </c:pt>
              </c:strCache>
            </c:strRef>
          </c:cat>
          <c:val>
            <c:numRef>
              <c:f>'%表@グラフ'!$I$354:$L$354</c:f>
              <c:numCache>
                <c:formatCode>0.0</c:formatCode>
                <c:ptCount val="4"/>
                <c:pt idx="0">
                  <c:v>6.5637065637065639</c:v>
                </c:pt>
                <c:pt idx="1">
                  <c:v>25.868725868725868</c:v>
                </c:pt>
                <c:pt idx="2">
                  <c:v>62.934362934362937</c:v>
                </c:pt>
                <c:pt idx="3">
                  <c:v>4.6332046332046337</c:v>
                </c:pt>
              </c:numCache>
            </c:numRef>
          </c:val>
          <c:extLst>
            <c:ext xmlns:c16="http://schemas.microsoft.com/office/drawing/2014/chart" uri="{C3380CC4-5D6E-409C-BE32-E72D297353CC}">
              <c16:uniqueId val="{00000015-3FA3-49F3-A9E8-D3B94B09BE0A}"/>
            </c:ext>
          </c:extLst>
        </c:ser>
        <c:ser>
          <c:idx val="6"/>
          <c:order val="6"/>
          <c:tx>
            <c:strRef>
              <c:f>'%表@グラフ'!$B$355:$G$355</c:f>
              <c:strCache>
                <c:ptCount val="6"/>
                <c:pt idx="0">
                  <c:v>40代(n=269)</c:v>
                </c:pt>
                <c:pt idx="5">
                  <c:v>%</c:v>
                </c:pt>
              </c:strCache>
            </c:strRef>
          </c:tx>
          <c:invertIfNegative val="0"/>
          <c:cat>
            <c:strRef>
              <c:f>'%表@グラフ'!$I$347:$L$348</c:f>
              <c:strCache>
                <c:ptCount val="4"/>
                <c:pt idx="0">
                  <c:v>とても高まった</c:v>
                </c:pt>
                <c:pt idx="1">
                  <c:v>やや高まった</c:v>
                </c:pt>
                <c:pt idx="2">
                  <c:v>特に変わらない</c:v>
                </c:pt>
                <c:pt idx="3">
                  <c:v>低くなった</c:v>
                </c:pt>
              </c:strCache>
            </c:strRef>
          </c:cat>
          <c:val>
            <c:numRef>
              <c:f>'%表@グラフ'!$I$355:$L$355</c:f>
              <c:numCache>
                <c:formatCode>0.0</c:formatCode>
                <c:ptCount val="4"/>
                <c:pt idx="0">
                  <c:v>6.6914498141263943</c:v>
                </c:pt>
                <c:pt idx="1">
                  <c:v>25.278810408921935</c:v>
                </c:pt>
                <c:pt idx="2">
                  <c:v>65.05576208178438</c:v>
                </c:pt>
                <c:pt idx="3">
                  <c:v>2.9739776951672865</c:v>
                </c:pt>
              </c:numCache>
            </c:numRef>
          </c:val>
          <c:extLst>
            <c:ext xmlns:c16="http://schemas.microsoft.com/office/drawing/2014/chart" uri="{C3380CC4-5D6E-409C-BE32-E72D297353CC}">
              <c16:uniqueId val="{00000016-3FA3-49F3-A9E8-D3B94B09BE0A}"/>
            </c:ext>
          </c:extLst>
        </c:ser>
        <c:ser>
          <c:idx val="7"/>
          <c:order val="7"/>
          <c:tx>
            <c:strRef>
              <c:f>'%表@グラフ'!$B$356:$G$356</c:f>
              <c:strCache>
                <c:ptCount val="6"/>
                <c:pt idx="0">
                  <c:v>50代(n=270)</c:v>
                </c:pt>
                <c:pt idx="5">
                  <c:v>%</c:v>
                </c:pt>
              </c:strCache>
            </c:strRef>
          </c:tx>
          <c:invertIfNegative val="0"/>
          <c:cat>
            <c:strRef>
              <c:f>'%表@グラフ'!$I$347:$L$348</c:f>
              <c:strCache>
                <c:ptCount val="4"/>
                <c:pt idx="0">
                  <c:v>とても高まった</c:v>
                </c:pt>
                <c:pt idx="1">
                  <c:v>やや高まった</c:v>
                </c:pt>
                <c:pt idx="2">
                  <c:v>特に変わらない</c:v>
                </c:pt>
                <c:pt idx="3">
                  <c:v>低くなった</c:v>
                </c:pt>
              </c:strCache>
            </c:strRef>
          </c:cat>
          <c:val>
            <c:numRef>
              <c:f>'%表@グラフ'!$I$356:$L$356</c:f>
              <c:numCache>
                <c:formatCode>0.0</c:formatCode>
                <c:ptCount val="4"/>
                <c:pt idx="0">
                  <c:v>5.5555555555555554</c:v>
                </c:pt>
                <c:pt idx="1">
                  <c:v>21.481481481481481</c:v>
                </c:pt>
                <c:pt idx="2">
                  <c:v>72.222222222222229</c:v>
                </c:pt>
                <c:pt idx="3">
                  <c:v>0.74074074074074081</c:v>
                </c:pt>
              </c:numCache>
            </c:numRef>
          </c:val>
          <c:extLst>
            <c:ext xmlns:c16="http://schemas.microsoft.com/office/drawing/2014/chart" uri="{C3380CC4-5D6E-409C-BE32-E72D297353CC}">
              <c16:uniqueId val="{00000017-3FA3-49F3-A9E8-D3B94B09BE0A}"/>
            </c:ext>
          </c:extLst>
        </c:ser>
        <c:ser>
          <c:idx val="8"/>
          <c:order val="8"/>
          <c:tx>
            <c:strRef>
              <c:f>'%表@グラフ'!$B$357:$G$357</c:f>
              <c:strCache>
                <c:ptCount val="6"/>
                <c:pt idx="0">
                  <c:v>60代(n=279)</c:v>
                </c:pt>
                <c:pt idx="5">
                  <c:v>%</c:v>
                </c:pt>
              </c:strCache>
            </c:strRef>
          </c:tx>
          <c:invertIfNegative val="0"/>
          <c:cat>
            <c:strRef>
              <c:f>'%表@グラフ'!$I$347:$L$348</c:f>
              <c:strCache>
                <c:ptCount val="4"/>
                <c:pt idx="0">
                  <c:v>とても高まった</c:v>
                </c:pt>
                <c:pt idx="1">
                  <c:v>やや高まった</c:v>
                </c:pt>
                <c:pt idx="2">
                  <c:v>特に変わらない</c:v>
                </c:pt>
                <c:pt idx="3">
                  <c:v>低くなった</c:v>
                </c:pt>
              </c:strCache>
            </c:strRef>
          </c:cat>
          <c:val>
            <c:numRef>
              <c:f>'%表@グラフ'!$I$357:$L$357</c:f>
              <c:numCache>
                <c:formatCode>0.0</c:formatCode>
                <c:ptCount val="4"/>
                <c:pt idx="0">
                  <c:v>3.9426523297491043</c:v>
                </c:pt>
                <c:pt idx="1">
                  <c:v>22.222222222222225</c:v>
                </c:pt>
                <c:pt idx="2">
                  <c:v>72.759856630824373</c:v>
                </c:pt>
                <c:pt idx="3">
                  <c:v>1.075268817204301</c:v>
                </c:pt>
              </c:numCache>
            </c:numRef>
          </c:val>
          <c:extLst>
            <c:ext xmlns:c16="http://schemas.microsoft.com/office/drawing/2014/chart" uri="{C3380CC4-5D6E-409C-BE32-E72D297353CC}">
              <c16:uniqueId val="{00000018-3FA3-49F3-A9E8-D3B94B09BE0A}"/>
            </c:ext>
          </c:extLst>
        </c:ser>
        <c:ser>
          <c:idx val="9"/>
          <c:order val="9"/>
          <c:tx>
            <c:strRef>
              <c:f>'%表@グラフ'!$B$358:$G$358</c:f>
              <c:strCache>
                <c:ptCount val="6"/>
                <c:pt idx="0">
                  <c:v>70代以上(n=274)</c:v>
                </c:pt>
                <c:pt idx="5">
                  <c:v>%</c:v>
                </c:pt>
              </c:strCache>
            </c:strRef>
          </c:tx>
          <c:invertIfNegative val="0"/>
          <c:cat>
            <c:strRef>
              <c:f>'%表@グラフ'!$I$347:$L$348</c:f>
              <c:strCache>
                <c:ptCount val="4"/>
                <c:pt idx="0">
                  <c:v>とても高まった</c:v>
                </c:pt>
                <c:pt idx="1">
                  <c:v>やや高まった</c:v>
                </c:pt>
                <c:pt idx="2">
                  <c:v>特に変わらない</c:v>
                </c:pt>
                <c:pt idx="3">
                  <c:v>低くなった</c:v>
                </c:pt>
              </c:strCache>
            </c:strRef>
          </c:cat>
          <c:val>
            <c:numRef>
              <c:f>'%表@グラフ'!$I$358:$L$358</c:f>
              <c:numCache>
                <c:formatCode>0.0</c:formatCode>
                <c:ptCount val="4"/>
                <c:pt idx="0">
                  <c:v>6.5693430656934311</c:v>
                </c:pt>
                <c:pt idx="1">
                  <c:v>24.452554744525546</c:v>
                </c:pt>
                <c:pt idx="2">
                  <c:v>68.613138686131393</c:v>
                </c:pt>
                <c:pt idx="3">
                  <c:v>0.36496350364963503</c:v>
                </c:pt>
              </c:numCache>
            </c:numRef>
          </c:val>
          <c:extLst>
            <c:ext xmlns:c16="http://schemas.microsoft.com/office/drawing/2014/chart" uri="{C3380CC4-5D6E-409C-BE32-E72D297353CC}">
              <c16:uniqueId val="{00000019-3FA3-49F3-A9E8-D3B94B09BE0A}"/>
            </c:ext>
          </c:extLst>
        </c:ser>
        <c:dLbls>
          <c:showLegendKey val="0"/>
          <c:showVal val="0"/>
          <c:showCatName val="0"/>
          <c:showSerName val="0"/>
          <c:showPercent val="0"/>
          <c:showBubbleSize val="0"/>
        </c:dLbls>
        <c:gapWidth val="150"/>
        <c:axId val="363689584"/>
        <c:axId val="1"/>
      </c:barChart>
      <c:catAx>
        <c:axId val="36368958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1"/>
        <c:crosses val="autoZero"/>
        <c:auto val="1"/>
        <c:lblAlgn val="ctr"/>
        <c:lblOffset val="100"/>
        <c:noMultiLvlLbl val="1"/>
      </c:catAx>
      <c:valAx>
        <c:axId val="1"/>
        <c:scaling>
          <c:orientation val="minMax"/>
          <c:max val="100"/>
          <c:min val="0"/>
        </c:scaling>
        <c:delete val="0"/>
        <c:axPos val="l"/>
        <c:majorGridlines>
          <c:spPr>
            <a:ln w="3175" cap="flat" cmpd="sng" algn="ctr">
              <a:solidFill>
                <a:srgbClr val="D3D3D3"/>
              </a:solidFill>
              <a:prstDash val="solid"/>
              <a:round/>
            </a:ln>
            <a:effectLst/>
          </c:spPr>
        </c:majorGridlines>
        <c:numFmt formatCode="0&quot;%&quot;"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363689584"/>
        <c:crossesAt val="1"/>
        <c:crossBetween val="between"/>
        <c:majorUnit val="20"/>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800" b="0" i="0" u="none" strike="noStrike" kern="1200" baseline="0">
                <a:solidFill>
                  <a:schemeClr val="tx1"/>
                </a:solidFill>
                <a:latin typeface="+mn-ea"/>
                <a:ea typeface="+mn-ea"/>
                <a:cs typeface="+mn-cs"/>
              </a:defRPr>
            </a:pPr>
            <a:endParaRPr lang="ja-JP"/>
          </a:p>
        </c:txPr>
      </c:dTable>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mn-ea"/>
          <a:ea typeface="+mn-ea"/>
        </a:defRPr>
      </a:pPr>
      <a:endParaRPr lang="ja-JP"/>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519715423315711"/>
          <c:y val="3.9298063860413721E-2"/>
          <c:w val="0.382515451277328"/>
          <c:h val="0.9431632023392913"/>
        </c:manualLayout>
      </c:layout>
      <c:barChart>
        <c:barDir val="bar"/>
        <c:grouping val="clustered"/>
        <c:varyColors val="0"/>
        <c:ser>
          <c:idx val="0"/>
          <c:order val="0"/>
          <c:spPr>
            <a:solidFill>
              <a:schemeClr val="accent1"/>
            </a:solidFill>
            <a:ln>
              <a:noFill/>
            </a:ln>
            <a:effectLst/>
          </c:spPr>
          <c:invertIfNegative val="0"/>
          <c:dLbls>
            <c:dLbl>
              <c:idx val="0"/>
              <c:layout>
                <c:manualLayout>
                  <c:x val="1.4662749318866022E-3"/>
                  <c:y val="9.975559878588495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3B-4627-848D-3E33343821AB}"/>
                </c:ext>
              </c:extLst>
            </c:dLbl>
            <c:numFmt formatCode="0.0&quot;%&quot;" sourceLinked="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'N%表(実数+%表)@グラフ'!$B$493:$B$496</c:f>
              <c:strCache>
                <c:ptCount val="4"/>
                <c:pt idx="0">
                  <c:v>とても高まった</c:v>
                </c:pt>
                <c:pt idx="1">
                  <c:v>やや高まった</c:v>
                </c:pt>
                <c:pt idx="2">
                  <c:v>特に変わらない</c:v>
                </c:pt>
                <c:pt idx="3">
                  <c:v>低くなった</c:v>
                </c:pt>
              </c:strCache>
            </c:strRef>
          </c:cat>
          <c:val>
            <c:numRef>
              <c:f>'N%表(実数+%表)@グラフ'!$D$493:$D$496</c:f>
              <c:numCache>
                <c:formatCode>0.0</c:formatCode>
                <c:ptCount val="4"/>
                <c:pt idx="0">
                  <c:v>6.9186418962203717</c:v>
                </c:pt>
                <c:pt idx="1">
                  <c:v>23.702754644458679</c:v>
                </c:pt>
                <c:pt idx="2">
                  <c:v>66.495836002562456</c:v>
                </c:pt>
                <c:pt idx="3">
                  <c:v>2.8827674567584882</c:v>
                </c:pt>
              </c:numCache>
            </c:numRef>
          </c:val>
          <c:extLst>
            <c:ext xmlns:c16="http://schemas.microsoft.com/office/drawing/2014/chart" uri="{C3380CC4-5D6E-409C-BE32-E72D297353CC}">
              <c16:uniqueId val="{00000000-ED3B-4627-848D-3E33343821AB}"/>
            </c:ext>
          </c:extLst>
        </c:ser>
        <c:dLbls>
          <c:showLegendKey val="0"/>
          <c:showVal val="1"/>
          <c:showCatName val="0"/>
          <c:showSerName val="0"/>
          <c:showPercent val="0"/>
          <c:showBubbleSize val="0"/>
        </c:dLbls>
        <c:gapWidth val="150"/>
        <c:overlap val="-25"/>
        <c:axId val="366488872"/>
        <c:axId val="1"/>
      </c:barChart>
      <c:catAx>
        <c:axId val="366488872"/>
        <c:scaling>
          <c:orientation val="maxMin"/>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ＭＳ ゴシック"/>
                <a:ea typeface="+mn-ea"/>
                <a:cs typeface="+mn-cs"/>
              </a:defRPr>
            </a:pPr>
            <a:endParaRPr lang="ja-JP"/>
          </a:p>
        </c:txPr>
        <c:crossAx val="1"/>
        <c:crosses val="autoZero"/>
        <c:auto val="1"/>
        <c:lblAlgn val="ctr"/>
        <c:lblOffset val="100"/>
        <c:tickLblSkip val="1"/>
        <c:noMultiLvlLbl val="1"/>
      </c:catAx>
      <c:valAx>
        <c:axId val="1"/>
        <c:scaling>
          <c:orientation val="minMax"/>
          <c:max val="80"/>
          <c:min val="0"/>
        </c:scaling>
        <c:delete val="0"/>
        <c:axPos val="t"/>
        <c:majorGridlines>
          <c:spPr>
            <a:ln w="3175" cap="flat" cmpd="sng" algn="ctr">
              <a:solidFill>
                <a:srgbClr val="D3D3D3"/>
              </a:solidFill>
              <a:prstDash val="solid"/>
              <a:round/>
            </a:ln>
            <a:effectLst/>
          </c:spPr>
        </c:majorGridlines>
        <c:numFmt formatCode="0&quot;%&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ＭＳ ゴシック"/>
              </a:defRPr>
            </a:pPr>
            <a:endParaRPr lang="ja-JP"/>
          </a:p>
        </c:txPr>
        <c:crossAx val="366488872"/>
        <c:crossesAt val="1"/>
        <c:crossBetween val="between"/>
        <c:majorUnit val="10"/>
      </c:valAx>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ＭＳ ゴシック"/>
        </a:defRPr>
      </a:pPr>
      <a:endParaRPr lang="ja-JP"/>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7037037037036"/>
          <c:y val="0.21243055555555559"/>
          <c:w val="0.5186574074074074"/>
          <c:h val="0.77798611111111116"/>
        </c:manualLayout>
      </c:layout>
      <c:pie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6-10F6-4E95-8596-AB9186DEF507}"/>
              </c:ext>
            </c:extLst>
          </c:dPt>
          <c:dPt>
            <c:idx val="1"/>
            <c:bubble3D val="0"/>
            <c:spPr>
              <a:solidFill>
                <a:schemeClr val="accent2"/>
              </a:solidFill>
              <a:ln>
                <a:noFill/>
              </a:ln>
              <a:effectLst/>
            </c:spPr>
            <c:extLst>
              <c:ext xmlns:c16="http://schemas.microsoft.com/office/drawing/2014/chart" uri="{C3380CC4-5D6E-409C-BE32-E72D297353CC}">
                <c16:uniqueId val="{00000002-10F6-4E95-8596-AB9186DEF507}"/>
              </c:ext>
            </c:extLst>
          </c:dPt>
          <c:dPt>
            <c:idx val="2"/>
            <c:bubble3D val="0"/>
            <c:spPr>
              <a:solidFill>
                <a:schemeClr val="accent3"/>
              </a:solidFill>
              <a:ln>
                <a:noFill/>
              </a:ln>
              <a:effectLst/>
            </c:spPr>
            <c:extLst>
              <c:ext xmlns:c16="http://schemas.microsoft.com/office/drawing/2014/chart" uri="{C3380CC4-5D6E-409C-BE32-E72D297353CC}">
                <c16:uniqueId val="{00000001-10F6-4E95-8596-AB9186DEF507}"/>
              </c:ext>
            </c:extLst>
          </c:dPt>
          <c:dPt>
            <c:idx val="3"/>
            <c:bubble3D val="0"/>
            <c:spPr>
              <a:solidFill>
                <a:schemeClr val="accent4"/>
              </a:solidFill>
              <a:ln>
                <a:noFill/>
              </a:ln>
              <a:effectLst/>
            </c:spPr>
            <c:extLst>
              <c:ext xmlns:c16="http://schemas.microsoft.com/office/drawing/2014/chart" uri="{C3380CC4-5D6E-409C-BE32-E72D297353CC}">
                <c16:uniqueId val="{00000003-10F6-4E95-8596-AB9186DEF507}"/>
              </c:ext>
            </c:extLst>
          </c:dPt>
          <c:dPt>
            <c:idx val="4"/>
            <c:bubble3D val="0"/>
            <c:spPr>
              <a:solidFill>
                <a:schemeClr val="accent5"/>
              </a:solidFill>
              <a:ln>
                <a:noFill/>
              </a:ln>
              <a:effectLst/>
            </c:spPr>
            <c:extLst>
              <c:ext xmlns:c16="http://schemas.microsoft.com/office/drawing/2014/chart" uri="{C3380CC4-5D6E-409C-BE32-E72D297353CC}">
                <c16:uniqueId val="{00000004-10F6-4E95-8596-AB9186DEF507}"/>
              </c:ext>
            </c:extLst>
          </c:dPt>
          <c:dPt>
            <c:idx val="5"/>
            <c:bubble3D val="0"/>
            <c:spPr>
              <a:solidFill>
                <a:schemeClr val="accent6"/>
              </a:solidFill>
              <a:ln>
                <a:noFill/>
              </a:ln>
              <a:effectLst/>
            </c:spPr>
            <c:extLst>
              <c:ext xmlns:c16="http://schemas.microsoft.com/office/drawing/2014/chart" uri="{C3380CC4-5D6E-409C-BE32-E72D297353CC}">
                <c16:uniqueId val="{00000005-10F6-4E95-8596-AB9186DEF507}"/>
              </c:ext>
            </c:extLst>
          </c:dPt>
          <c:dLbls>
            <c:dLbl>
              <c:idx val="0"/>
              <c:layout>
                <c:manualLayout>
                  <c:x val="-0.13229166666666678"/>
                  <c:y val="0.1896180555555556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10F6-4E95-8596-AB9186DEF507}"/>
                </c:ext>
              </c:extLst>
            </c:dLbl>
            <c:dLbl>
              <c:idx val="1"/>
              <c:layout>
                <c:manualLayout>
                  <c:x val="0.12053240740740746"/>
                  <c:y val="-0.1322916666666668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10F6-4E95-8596-AB9186DEF507}"/>
                </c:ext>
              </c:extLst>
            </c:dLbl>
            <c:dLbl>
              <c:idx val="2"/>
              <c:layout>
                <c:manualLayout>
                  <c:x val="-4.7037037037037037E-2"/>
                  <c:y val="5.85388888888888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10F6-4E95-8596-AB9186DEF507}"/>
                </c:ext>
              </c:extLst>
            </c:dLbl>
            <c:dLbl>
              <c:idx val="3"/>
              <c:layout>
                <c:manualLayout>
                  <c:x val="-1.4699074074074074E-2"/>
                  <c:y val="-4.04986111111111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10F6-4E95-8596-AB9186DEF507}"/>
                </c:ext>
              </c:extLst>
            </c:dLbl>
            <c:dLbl>
              <c:idx val="4"/>
              <c:layout>
                <c:manualLayout>
                  <c:x val="8.2314814814814813E-2"/>
                  <c:y val="-3.968750000000000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10F6-4E95-8596-AB9186DEF507}"/>
                </c:ext>
              </c:extLst>
            </c:dLbl>
            <c:dLbl>
              <c:idx val="5"/>
              <c:layout>
                <c:manualLayout>
                  <c:x val="9.701388888888883E-2"/>
                  <c:y val="0.1675694444444444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10F6-4E95-8596-AB9186DEF507}"/>
                </c:ext>
              </c:extLst>
            </c:dLbl>
            <c:numFmt formatCode="0.0&quot;%&quot;"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'N%表(実数+%表)@グラフ'!$B$103:$B$107</c:f>
              <c:strCache>
                <c:ptCount val="5"/>
                <c:pt idx="0">
                  <c:v>健康である</c:v>
                </c:pt>
                <c:pt idx="1">
                  <c:v>どちらかと言えば健康である</c:v>
                </c:pt>
                <c:pt idx="2">
                  <c:v>どちらかと言えば健康でない</c:v>
                </c:pt>
                <c:pt idx="3">
                  <c:v>健康でない</c:v>
                </c:pt>
                <c:pt idx="4">
                  <c:v>わからない</c:v>
                </c:pt>
              </c:strCache>
            </c:strRef>
          </c:cat>
          <c:val>
            <c:numRef>
              <c:f>'N%表(実数+%表)@グラフ'!$D$103:$D$107</c:f>
              <c:numCache>
                <c:formatCode>0.0</c:formatCode>
                <c:ptCount val="5"/>
                <c:pt idx="0">
                  <c:v>29.340166559897501</c:v>
                </c:pt>
                <c:pt idx="1">
                  <c:v>50.352338244714922</c:v>
                </c:pt>
                <c:pt idx="2">
                  <c:v>12.620115310698269</c:v>
                </c:pt>
                <c:pt idx="3">
                  <c:v>5.3811659192825116</c:v>
                </c:pt>
                <c:pt idx="4">
                  <c:v>2.3062139654067906</c:v>
                </c:pt>
              </c:numCache>
            </c:numRef>
          </c:val>
          <c:extLst>
            <c:ext xmlns:c16="http://schemas.microsoft.com/office/drawing/2014/chart" uri="{C3380CC4-5D6E-409C-BE32-E72D297353CC}">
              <c16:uniqueId val="{00000000-10F6-4E95-8596-AB9186DEF507}"/>
            </c:ext>
          </c:extLst>
        </c:ser>
        <c:dLbls>
          <c:showLegendKey val="0"/>
          <c:showVal val="0"/>
          <c:showCatName val="0"/>
          <c:showSerName val="0"/>
          <c:showPercent val="0"/>
          <c:showBubbleSize val="0"/>
          <c:showLeaderLines val="1"/>
        </c:dLbls>
        <c:firstSliceAng val="0"/>
      </c:pieChart>
      <c:spPr>
        <a:noFill/>
        <a:ln w="12700">
          <a:noFill/>
        </a:ln>
        <a:effectLst/>
      </c:spPr>
    </c:plotArea>
    <c:plotVisOnly val="1"/>
    <c:dispBlanksAs val="gap"/>
    <c:showDLblsOverMax val="0"/>
  </c:chart>
  <c:spPr>
    <a:noFill/>
    <a:ln w="9525" cap="flat" cmpd="sng" algn="ctr">
      <a:noFill/>
      <a:prstDash val="solid"/>
    </a:ln>
    <a:effectLst/>
  </c:spPr>
  <c:txPr>
    <a:bodyPr/>
    <a:lstStyle/>
    <a:p>
      <a:pPr>
        <a:defRPr sz="900">
          <a:latin typeface="+mn-ea"/>
          <a:ea typeface="+mn-ea"/>
        </a:defRPr>
      </a:pPr>
      <a:endParaRPr lang="ja-JP"/>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854961930083757E-2"/>
          <c:y val="6.1794629789781799E-2"/>
          <c:w val="0.91635033882332462"/>
          <c:h val="0.50124401277275143"/>
        </c:manualLayout>
      </c:layout>
      <c:barChart>
        <c:barDir val="bar"/>
        <c:grouping val="percentStacked"/>
        <c:varyColors val="0"/>
        <c:ser>
          <c:idx val="0"/>
          <c:order val="0"/>
          <c:tx>
            <c:strRef>
              <c:f>'%表@グラフ'!$I$100:$I$101</c:f>
              <c:strCache>
                <c:ptCount val="2"/>
                <c:pt idx="0">
                  <c:v>とても高まった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'%表@グラフ'!$B$102:$G$109</c:f>
              <c:multiLvlStrCache>
                <c:ptCount val="8"/>
                <c:lvl>
                  <c:pt idx="0">
                    <c:v>%</c:v>
                  </c:pt>
                  <c:pt idx="1">
                    <c:v>%</c:v>
                  </c:pt>
                  <c:pt idx="2">
                    <c:v>%</c:v>
                  </c:pt>
                  <c:pt idx="3">
                    <c:v>%</c:v>
                  </c:pt>
                  <c:pt idx="4">
                    <c:v>%</c:v>
                  </c:pt>
                  <c:pt idx="5">
                    <c:v>%</c:v>
                  </c:pt>
                  <c:pt idx="6">
                    <c:v>%</c:v>
                  </c:pt>
                  <c:pt idx="7">
                    <c:v>%</c:v>
                  </c:pt>
                </c:lvl>
                <c:lvl>
                  <c:pt idx="0">
                    <c:v>全体(n=1561)</c:v>
                  </c:pt>
                  <c:pt idx="1">
                    <c:v>一人暮らし(n=214)</c:v>
                  </c:pt>
                  <c:pt idx="2">
                    <c:v>親と同居（未婚）(n=294)</c:v>
                  </c:pt>
                  <c:pt idx="3">
                    <c:v>夫婦のみ(n=438)</c:v>
                  </c:pt>
                  <c:pt idx="4">
                    <c:v>夫婦と子供(n=410)</c:v>
                  </c:pt>
                  <c:pt idx="5">
                    <c:v>２世帯以上同居（例：夫婦世帯と親世帯の同居等）(n=114)</c:v>
                  </c:pt>
                  <c:pt idx="6">
                    <c:v>答えたくない(n=52)</c:v>
                  </c:pt>
                  <c:pt idx="7">
                    <c:v>その他(n=39)</c:v>
                  </c:pt>
                </c:lvl>
              </c:multiLvlStrCache>
            </c:multiLvlStrRef>
          </c:cat>
          <c:val>
            <c:numRef>
              <c:f>'%表@グラフ'!$I$102:$I$109</c:f>
              <c:numCache>
                <c:formatCode>0.0</c:formatCode>
                <c:ptCount val="8"/>
                <c:pt idx="0">
                  <c:v>6.9186418962203717</c:v>
                </c:pt>
                <c:pt idx="1">
                  <c:v>7.0093457943925239</c:v>
                </c:pt>
                <c:pt idx="2">
                  <c:v>6.8027210884353737</c:v>
                </c:pt>
                <c:pt idx="3">
                  <c:v>6.3926940639269407</c:v>
                </c:pt>
                <c:pt idx="4">
                  <c:v>8.0487804878048781</c:v>
                </c:pt>
                <c:pt idx="5">
                  <c:v>7.0175438596491224</c:v>
                </c:pt>
                <c:pt idx="6">
                  <c:v>5.7692307692307701</c:v>
                </c:pt>
                <c:pt idx="7">
                  <c:v>2.5641025641025639</c:v>
                </c:pt>
              </c:numCache>
            </c:numRef>
          </c:val>
          <c:extLst>
            <c:ext xmlns:c16="http://schemas.microsoft.com/office/drawing/2014/chart" uri="{C3380CC4-5D6E-409C-BE32-E72D297353CC}">
              <c16:uniqueId val="{00000000-00D4-49DA-BBA5-DE246EFAD94C}"/>
            </c:ext>
          </c:extLst>
        </c:ser>
        <c:ser>
          <c:idx val="1"/>
          <c:order val="1"/>
          <c:tx>
            <c:strRef>
              <c:f>'%表@グラフ'!$J$100:$J$101</c:f>
              <c:strCache>
                <c:ptCount val="2"/>
                <c:pt idx="0">
                  <c:v>やや高まった</c:v>
                </c:pt>
              </c:strCache>
            </c:strRef>
          </c:tx>
          <c:spPr>
            <a:solidFill>
              <a:schemeClr val="accent2"/>
            </a:solidFill>
            <a:ln>
              <a:noFill/>
            </a:ln>
            <a:effectLst/>
          </c:spPr>
          <c:invertIfNegative val="0"/>
          <c:dLbls>
            <c:dLbl>
              <c:idx val="6"/>
              <c:layout>
                <c:manualLayout>
                  <c:x val="-2.2650048546009769E-3"/>
                  <c:y val="5.28058562463307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A3C-4445-9A8B-CEA15E40E355}"/>
                </c:ext>
              </c:extLst>
            </c:dLbl>
            <c:dLbl>
              <c:idx val="7"/>
              <c:layout>
                <c:manualLayout>
                  <c:x val="-2.2650048546009561E-3"/>
                  <c:y val="5.8745036746600445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A3C-4445-9A8B-CEA15E40E35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'%表@グラフ'!$B$102:$G$109</c:f>
              <c:multiLvlStrCache>
                <c:ptCount val="8"/>
                <c:lvl>
                  <c:pt idx="0">
                    <c:v>%</c:v>
                  </c:pt>
                  <c:pt idx="1">
                    <c:v>%</c:v>
                  </c:pt>
                  <c:pt idx="2">
                    <c:v>%</c:v>
                  </c:pt>
                  <c:pt idx="3">
                    <c:v>%</c:v>
                  </c:pt>
                  <c:pt idx="4">
                    <c:v>%</c:v>
                  </c:pt>
                  <c:pt idx="5">
                    <c:v>%</c:v>
                  </c:pt>
                  <c:pt idx="6">
                    <c:v>%</c:v>
                  </c:pt>
                  <c:pt idx="7">
                    <c:v>%</c:v>
                  </c:pt>
                </c:lvl>
                <c:lvl>
                  <c:pt idx="0">
                    <c:v>全体(n=1561)</c:v>
                  </c:pt>
                  <c:pt idx="1">
                    <c:v>一人暮らし(n=214)</c:v>
                  </c:pt>
                  <c:pt idx="2">
                    <c:v>親と同居（未婚）(n=294)</c:v>
                  </c:pt>
                  <c:pt idx="3">
                    <c:v>夫婦のみ(n=438)</c:v>
                  </c:pt>
                  <c:pt idx="4">
                    <c:v>夫婦と子供(n=410)</c:v>
                  </c:pt>
                  <c:pt idx="5">
                    <c:v>２世帯以上同居（例：夫婦世帯と親世帯の同居等）(n=114)</c:v>
                  </c:pt>
                  <c:pt idx="6">
                    <c:v>答えたくない(n=52)</c:v>
                  </c:pt>
                  <c:pt idx="7">
                    <c:v>その他(n=39)</c:v>
                  </c:pt>
                </c:lvl>
              </c:multiLvlStrCache>
            </c:multiLvlStrRef>
          </c:cat>
          <c:val>
            <c:numRef>
              <c:f>'%表@グラフ'!$J$102:$J$109</c:f>
              <c:numCache>
                <c:formatCode>0.0</c:formatCode>
                <c:ptCount val="8"/>
                <c:pt idx="0">
                  <c:v>23.702754644458679</c:v>
                </c:pt>
                <c:pt idx="1">
                  <c:v>20.093457943925234</c:v>
                </c:pt>
                <c:pt idx="2">
                  <c:v>21.768707482993197</c:v>
                </c:pt>
                <c:pt idx="3">
                  <c:v>23.972602739726025</c:v>
                </c:pt>
                <c:pt idx="4">
                  <c:v>27.073170731707318</c:v>
                </c:pt>
                <c:pt idx="5">
                  <c:v>23.684210526315791</c:v>
                </c:pt>
                <c:pt idx="6">
                  <c:v>17.307692307692307</c:v>
                </c:pt>
                <c:pt idx="7">
                  <c:v>28.205128205128204</c:v>
                </c:pt>
              </c:numCache>
            </c:numRef>
          </c:val>
          <c:extLst>
            <c:ext xmlns:c16="http://schemas.microsoft.com/office/drawing/2014/chart" uri="{C3380CC4-5D6E-409C-BE32-E72D297353CC}">
              <c16:uniqueId val="{00000001-00D4-49DA-BBA5-DE246EFAD94C}"/>
            </c:ext>
          </c:extLst>
        </c:ser>
        <c:ser>
          <c:idx val="2"/>
          <c:order val="2"/>
          <c:tx>
            <c:strRef>
              <c:f>'%表@グラフ'!$K$100:$K$101</c:f>
              <c:strCache>
                <c:ptCount val="2"/>
                <c:pt idx="0">
                  <c:v>特に変わらない</c:v>
                </c:pt>
              </c:strCache>
            </c:strRef>
          </c:tx>
          <c:spPr>
            <a:solidFill>
              <a:schemeClr val="accent3"/>
            </a:solidFill>
            <a:ln>
              <a:noFill/>
            </a:ln>
            <a:effectLst/>
          </c:spPr>
          <c:invertIfNegative val="0"/>
          <c:dLbls>
            <c:dLbl>
              <c:idx val="5"/>
              <c:layout>
                <c:manualLayout>
                  <c:x val="0"/>
                  <c:y val="-2.34629044218806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A3C-4445-9A8B-CEA15E40E355}"/>
                </c:ext>
              </c:extLst>
            </c:dLbl>
            <c:dLbl>
              <c:idx val="7"/>
              <c:layout>
                <c:manualLayout>
                  <c:x val="0"/>
                  <c:y val="2.053951190432498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3C-4445-9A8B-CEA15E40E35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'%表@グラフ'!$B$102:$G$109</c:f>
              <c:multiLvlStrCache>
                <c:ptCount val="8"/>
                <c:lvl>
                  <c:pt idx="0">
                    <c:v>%</c:v>
                  </c:pt>
                  <c:pt idx="1">
                    <c:v>%</c:v>
                  </c:pt>
                  <c:pt idx="2">
                    <c:v>%</c:v>
                  </c:pt>
                  <c:pt idx="3">
                    <c:v>%</c:v>
                  </c:pt>
                  <c:pt idx="4">
                    <c:v>%</c:v>
                  </c:pt>
                  <c:pt idx="5">
                    <c:v>%</c:v>
                  </c:pt>
                  <c:pt idx="6">
                    <c:v>%</c:v>
                  </c:pt>
                  <c:pt idx="7">
                    <c:v>%</c:v>
                  </c:pt>
                </c:lvl>
                <c:lvl>
                  <c:pt idx="0">
                    <c:v>全体(n=1561)</c:v>
                  </c:pt>
                  <c:pt idx="1">
                    <c:v>一人暮らし(n=214)</c:v>
                  </c:pt>
                  <c:pt idx="2">
                    <c:v>親と同居（未婚）(n=294)</c:v>
                  </c:pt>
                  <c:pt idx="3">
                    <c:v>夫婦のみ(n=438)</c:v>
                  </c:pt>
                  <c:pt idx="4">
                    <c:v>夫婦と子供(n=410)</c:v>
                  </c:pt>
                  <c:pt idx="5">
                    <c:v>２世帯以上同居（例：夫婦世帯と親世帯の同居等）(n=114)</c:v>
                  </c:pt>
                  <c:pt idx="6">
                    <c:v>答えたくない(n=52)</c:v>
                  </c:pt>
                  <c:pt idx="7">
                    <c:v>その他(n=39)</c:v>
                  </c:pt>
                </c:lvl>
              </c:multiLvlStrCache>
            </c:multiLvlStrRef>
          </c:cat>
          <c:val>
            <c:numRef>
              <c:f>'%表@グラフ'!$K$102:$K$109</c:f>
              <c:numCache>
                <c:formatCode>0.0</c:formatCode>
                <c:ptCount val="8"/>
                <c:pt idx="0">
                  <c:v>66.495836002562456</c:v>
                </c:pt>
                <c:pt idx="1">
                  <c:v>67.289719626168221</c:v>
                </c:pt>
                <c:pt idx="2">
                  <c:v>66.326530612244895</c:v>
                </c:pt>
                <c:pt idx="3">
                  <c:v>67.808219178082197</c:v>
                </c:pt>
                <c:pt idx="4">
                  <c:v>63.170731707317067</c:v>
                </c:pt>
                <c:pt idx="5">
                  <c:v>67.543859649122808</c:v>
                </c:pt>
                <c:pt idx="6">
                  <c:v>75</c:v>
                </c:pt>
                <c:pt idx="7">
                  <c:v>69.230769230769226</c:v>
                </c:pt>
              </c:numCache>
            </c:numRef>
          </c:val>
          <c:extLst>
            <c:ext xmlns:c16="http://schemas.microsoft.com/office/drawing/2014/chart" uri="{C3380CC4-5D6E-409C-BE32-E72D297353CC}">
              <c16:uniqueId val="{00000002-00D4-49DA-BBA5-DE246EFAD94C}"/>
            </c:ext>
          </c:extLst>
        </c:ser>
        <c:ser>
          <c:idx val="3"/>
          <c:order val="3"/>
          <c:tx>
            <c:strRef>
              <c:f>'%表@グラフ'!$L$100:$L$101</c:f>
              <c:strCache>
                <c:ptCount val="2"/>
                <c:pt idx="0">
                  <c:v>低くなった</c:v>
                </c:pt>
              </c:strCache>
            </c:strRef>
          </c:tx>
          <c:spPr>
            <a:solidFill>
              <a:schemeClr val="accent4"/>
            </a:solidFill>
            <a:ln>
              <a:noFill/>
            </a:ln>
            <a:effectLst/>
          </c:spPr>
          <c:invertIfNegative val="0"/>
          <c:dLbls>
            <c:dLbl>
              <c:idx val="1"/>
              <c:layout>
                <c:manualLayout>
                  <c:x val="-1.6609843722074961E-16"/>
                  <c:y val="2.934295182445009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3C-4445-9A8B-CEA15E40E355}"/>
                </c:ext>
              </c:extLst>
            </c:dLbl>
            <c:dLbl>
              <c:idx val="5"/>
              <c:layout>
                <c:manualLayout>
                  <c:x val="2.2650048546009561E-3"/>
                  <c:y val="7.92060271420973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A3C-4445-9A8B-CEA15E40E355}"/>
                </c:ext>
              </c:extLst>
            </c:dLbl>
            <c:dLbl>
              <c:idx val="7"/>
              <c:layout>
                <c:manualLayout>
                  <c:x val="2.2650048546009561E-3"/>
                  <c:y val="-1.05608036189462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3C-4445-9A8B-CEA15E40E35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'%表@グラフ'!$B$102:$G$109</c:f>
              <c:multiLvlStrCache>
                <c:ptCount val="8"/>
                <c:lvl>
                  <c:pt idx="0">
                    <c:v>%</c:v>
                  </c:pt>
                  <c:pt idx="1">
                    <c:v>%</c:v>
                  </c:pt>
                  <c:pt idx="2">
                    <c:v>%</c:v>
                  </c:pt>
                  <c:pt idx="3">
                    <c:v>%</c:v>
                  </c:pt>
                  <c:pt idx="4">
                    <c:v>%</c:v>
                  </c:pt>
                  <c:pt idx="5">
                    <c:v>%</c:v>
                  </c:pt>
                  <c:pt idx="6">
                    <c:v>%</c:v>
                  </c:pt>
                  <c:pt idx="7">
                    <c:v>%</c:v>
                  </c:pt>
                </c:lvl>
                <c:lvl>
                  <c:pt idx="0">
                    <c:v>全体(n=1561)</c:v>
                  </c:pt>
                  <c:pt idx="1">
                    <c:v>一人暮らし(n=214)</c:v>
                  </c:pt>
                  <c:pt idx="2">
                    <c:v>親と同居（未婚）(n=294)</c:v>
                  </c:pt>
                  <c:pt idx="3">
                    <c:v>夫婦のみ(n=438)</c:v>
                  </c:pt>
                  <c:pt idx="4">
                    <c:v>夫婦と子供(n=410)</c:v>
                  </c:pt>
                  <c:pt idx="5">
                    <c:v>２世帯以上同居（例：夫婦世帯と親世帯の同居等）(n=114)</c:v>
                  </c:pt>
                  <c:pt idx="6">
                    <c:v>答えたくない(n=52)</c:v>
                  </c:pt>
                  <c:pt idx="7">
                    <c:v>その他(n=39)</c:v>
                  </c:pt>
                </c:lvl>
              </c:multiLvlStrCache>
            </c:multiLvlStrRef>
          </c:cat>
          <c:val>
            <c:numRef>
              <c:f>'%表@グラフ'!$L$102:$L$109</c:f>
              <c:numCache>
                <c:formatCode>0.0</c:formatCode>
                <c:ptCount val="8"/>
                <c:pt idx="0">
                  <c:v>2.8827674567584882</c:v>
                </c:pt>
                <c:pt idx="1">
                  <c:v>5.6074766355140193</c:v>
                </c:pt>
                <c:pt idx="2">
                  <c:v>5.1020408163265314</c:v>
                </c:pt>
                <c:pt idx="3">
                  <c:v>1.8264840182648403</c:v>
                </c:pt>
                <c:pt idx="4">
                  <c:v>1.7073170731707319</c:v>
                </c:pt>
                <c:pt idx="5">
                  <c:v>1.7543859649122806</c:v>
                </c:pt>
                <c:pt idx="6">
                  <c:v>1.9230769230769231</c:v>
                </c:pt>
                <c:pt idx="7">
                  <c:v>0</c:v>
                </c:pt>
              </c:numCache>
            </c:numRef>
          </c:val>
          <c:extLst>
            <c:ext xmlns:c16="http://schemas.microsoft.com/office/drawing/2014/chart" uri="{C3380CC4-5D6E-409C-BE32-E72D297353CC}">
              <c16:uniqueId val="{00000003-00D4-49DA-BBA5-DE246EFAD94C}"/>
            </c:ext>
          </c:extLst>
        </c:ser>
        <c:dLbls>
          <c:dLblPos val="ctr"/>
          <c:showLegendKey val="0"/>
          <c:showVal val="1"/>
          <c:showCatName val="0"/>
          <c:showSerName val="0"/>
          <c:showPercent val="0"/>
          <c:showBubbleSize val="0"/>
        </c:dLbls>
        <c:gapWidth val="150"/>
        <c:overlap val="100"/>
        <c:axId val="260160128"/>
        <c:axId val="260247936"/>
      </c:barChart>
      <c:catAx>
        <c:axId val="260160128"/>
        <c:scaling>
          <c:orientation val="maxMin"/>
        </c:scaling>
        <c:delete val="1"/>
        <c:axPos val="l"/>
        <c:numFmt formatCode="General" sourceLinked="0"/>
        <c:majorTickMark val="out"/>
        <c:minorTickMark val="none"/>
        <c:tickLblPos val="nextTo"/>
        <c:crossAx val="260247936"/>
        <c:crosses val="autoZero"/>
        <c:auto val="1"/>
        <c:lblAlgn val="ctr"/>
        <c:lblOffset val="100"/>
        <c:noMultiLvlLbl val="0"/>
      </c:catAx>
      <c:valAx>
        <c:axId val="260247936"/>
        <c:scaling>
          <c:orientation val="minMax"/>
        </c:scaling>
        <c:delete val="0"/>
        <c:axPos val="t"/>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260160128"/>
        <c:crosses val="autoZero"/>
        <c:crossBetween val="between"/>
      </c:valAx>
      <c:spPr>
        <a:noFill/>
        <a:ln>
          <a:noFill/>
        </a:ln>
        <a:effectLst/>
      </c:spPr>
    </c:plotArea>
    <c:legend>
      <c:legendPos val="t"/>
      <c:layout>
        <c:manualLayout>
          <c:xMode val="edge"/>
          <c:yMode val="edge"/>
          <c:x val="9.8493714723695697E-4"/>
          <c:y val="0.58725780834220331"/>
          <c:w val="0.9946935415194299"/>
          <c:h val="5.602177280657323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prstDash val="solid"/>
    </a:ln>
    <a:effectLst/>
  </c:spPr>
  <c:txPr>
    <a:bodyPr/>
    <a:lstStyle/>
    <a:p>
      <a:pPr>
        <a:defRPr sz="800"/>
      </a:pPr>
      <a:endParaRPr lang="ja-JP"/>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519715423315711"/>
          <c:y val="3.9298063860413721E-2"/>
          <c:w val="0.382515451277328"/>
          <c:h val="0.9431632023392913"/>
        </c:manualLayout>
      </c:layout>
      <c:barChart>
        <c:barDir val="bar"/>
        <c:grouping val="clustered"/>
        <c:varyColors val="0"/>
        <c:ser>
          <c:idx val="0"/>
          <c:order val="0"/>
          <c:spPr>
            <a:solidFill>
              <a:schemeClr val="accent1"/>
            </a:solidFill>
            <a:ln>
              <a:noFill/>
            </a:ln>
            <a:effectLst/>
          </c:spPr>
          <c:invertIfNegative val="0"/>
          <c:dLbls>
            <c:dLbl>
              <c:idx val="0"/>
              <c:layout>
                <c:manualLayout>
                  <c:x val="-1.7054022177846382E-3"/>
                  <c:y val="2.4923143256981284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3B-4627-848D-3E33343821AB}"/>
                </c:ext>
              </c:extLst>
            </c:dLbl>
            <c:numFmt formatCode="0.0&quot;%&quot;" sourceLinked="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'N%表(実数+%表)@グラフ'!$B$501:$B$503</c:f>
              <c:strCache>
                <c:ptCount val="3"/>
                <c:pt idx="0">
                  <c:v>知っている</c:v>
                </c:pt>
                <c:pt idx="1">
                  <c:v>見聞きしたことはある</c:v>
                </c:pt>
                <c:pt idx="2">
                  <c:v>知らない</c:v>
                </c:pt>
              </c:strCache>
            </c:strRef>
          </c:cat>
          <c:val>
            <c:numRef>
              <c:f>'N%表(実数+%表)@グラフ'!$D$501:$D$503</c:f>
              <c:numCache>
                <c:formatCode>0.0</c:formatCode>
                <c:ptCount val="3"/>
                <c:pt idx="0">
                  <c:v>6.7264573991031389</c:v>
                </c:pt>
                <c:pt idx="1">
                  <c:v>16.463805253042921</c:v>
                </c:pt>
                <c:pt idx="2">
                  <c:v>76.80973734785394</c:v>
                </c:pt>
              </c:numCache>
            </c:numRef>
          </c:val>
          <c:extLst>
            <c:ext xmlns:c16="http://schemas.microsoft.com/office/drawing/2014/chart" uri="{C3380CC4-5D6E-409C-BE32-E72D297353CC}">
              <c16:uniqueId val="{00000000-ED3B-4627-848D-3E33343821AB}"/>
            </c:ext>
          </c:extLst>
        </c:ser>
        <c:dLbls>
          <c:showLegendKey val="0"/>
          <c:showVal val="1"/>
          <c:showCatName val="0"/>
          <c:showSerName val="0"/>
          <c:showPercent val="0"/>
          <c:showBubbleSize val="0"/>
        </c:dLbls>
        <c:gapWidth val="150"/>
        <c:overlap val="-25"/>
        <c:axId val="366488872"/>
        <c:axId val="1"/>
      </c:barChart>
      <c:catAx>
        <c:axId val="366488872"/>
        <c:scaling>
          <c:orientation val="maxMin"/>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ＭＳ ゴシック"/>
                <a:ea typeface="+mn-ea"/>
                <a:cs typeface="+mn-cs"/>
              </a:defRPr>
            </a:pPr>
            <a:endParaRPr lang="ja-JP"/>
          </a:p>
        </c:txPr>
        <c:crossAx val="1"/>
        <c:crosses val="autoZero"/>
        <c:auto val="1"/>
        <c:lblAlgn val="ctr"/>
        <c:lblOffset val="100"/>
        <c:tickLblSkip val="1"/>
        <c:noMultiLvlLbl val="1"/>
      </c:catAx>
      <c:valAx>
        <c:axId val="1"/>
        <c:scaling>
          <c:orientation val="minMax"/>
          <c:min val="0"/>
        </c:scaling>
        <c:delete val="0"/>
        <c:axPos val="t"/>
        <c:majorGridlines>
          <c:spPr>
            <a:ln w="3175" cap="flat" cmpd="sng" algn="ctr">
              <a:solidFill>
                <a:srgbClr val="D3D3D3"/>
              </a:solidFill>
              <a:prstDash val="solid"/>
              <a:round/>
            </a:ln>
            <a:effectLst/>
          </c:spPr>
        </c:majorGridlines>
        <c:numFmt formatCode="0&quot;%&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ＭＳ ゴシック"/>
              </a:defRPr>
            </a:pPr>
            <a:endParaRPr lang="ja-JP"/>
          </a:p>
        </c:txPr>
        <c:crossAx val="366488872"/>
        <c:crossesAt val="1"/>
        <c:crossBetween val="between"/>
        <c:majorUnit val="10"/>
      </c:valAx>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ＭＳ ゴシック"/>
        </a:defRPr>
      </a:pPr>
      <a:endParaRPr lang="ja-JP"/>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799238797604363E-2"/>
          <c:y val="0.17753325433835335"/>
          <c:w val="0.92530052804009133"/>
          <c:h val="0.74965121168106419"/>
        </c:manualLayout>
      </c:layout>
      <c:barChart>
        <c:barDir val="bar"/>
        <c:grouping val="percentStacked"/>
        <c:varyColors val="0"/>
        <c:ser>
          <c:idx val="0"/>
          <c:order val="0"/>
          <c:tx>
            <c:strRef>
              <c:f>'%表@グラフ'!$I$362:$I$363</c:f>
              <c:strCache>
                <c:ptCount val="2"/>
                <c:pt idx="0">
                  <c:v>知っている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'%表@グラフ'!$B$364:$G$373</c:f>
              <c:multiLvlStrCache>
                <c:ptCount val="10"/>
                <c:lvl>
                  <c:pt idx="0">
                    <c:v>%</c:v>
                  </c:pt>
                  <c:pt idx="1">
                    <c:v>%</c:v>
                  </c:pt>
                  <c:pt idx="2">
                    <c:v>%</c:v>
                  </c:pt>
                  <c:pt idx="3">
                    <c:v>%</c:v>
                  </c:pt>
                  <c:pt idx="4">
                    <c:v>%</c:v>
                  </c:pt>
                  <c:pt idx="5">
                    <c:v>%</c:v>
                  </c:pt>
                  <c:pt idx="6">
                    <c:v>%</c:v>
                  </c:pt>
                  <c:pt idx="7">
                    <c:v>%</c:v>
                  </c:pt>
                  <c:pt idx="8">
                    <c:v>%</c:v>
                  </c:pt>
                  <c:pt idx="9">
                    <c:v>%</c:v>
                  </c:pt>
                </c:lvl>
                <c:lvl>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lvl>
              </c:multiLvlStrCache>
            </c:multiLvlStrRef>
          </c:cat>
          <c:val>
            <c:numRef>
              <c:f>'%表@グラフ'!$I$364:$I$373</c:f>
              <c:numCache>
                <c:formatCode>0.0</c:formatCode>
                <c:ptCount val="10"/>
                <c:pt idx="0">
                  <c:v>6.7264573991031389</c:v>
                </c:pt>
                <c:pt idx="1">
                  <c:v>9.9184782608695663</c:v>
                </c:pt>
                <c:pt idx="2">
                  <c:v>4.0150564617314934</c:v>
                </c:pt>
                <c:pt idx="3">
                  <c:v>0</c:v>
                </c:pt>
                <c:pt idx="4">
                  <c:v>13.809523809523808</c:v>
                </c:pt>
                <c:pt idx="5">
                  <c:v>3.4749034749034751</c:v>
                </c:pt>
                <c:pt idx="6">
                  <c:v>5.9479553903345721</c:v>
                </c:pt>
                <c:pt idx="7">
                  <c:v>5.9259259259259265</c:v>
                </c:pt>
                <c:pt idx="8">
                  <c:v>7.1684587813620073</c:v>
                </c:pt>
                <c:pt idx="9">
                  <c:v>5.4744525547445262</c:v>
                </c:pt>
              </c:numCache>
            </c:numRef>
          </c:val>
          <c:extLst>
            <c:ext xmlns:c16="http://schemas.microsoft.com/office/drawing/2014/chart" uri="{C3380CC4-5D6E-409C-BE32-E72D297353CC}">
              <c16:uniqueId val="{00000000-00D4-49DA-BBA5-DE246EFAD94C}"/>
            </c:ext>
          </c:extLst>
        </c:ser>
        <c:ser>
          <c:idx val="1"/>
          <c:order val="1"/>
          <c:tx>
            <c:strRef>
              <c:f>'%表@グラフ'!$J$362:$J$363</c:f>
              <c:strCache>
                <c:ptCount val="2"/>
                <c:pt idx="0">
                  <c:v>見聞きしたことはある</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'%表@グラフ'!$B$364:$G$373</c:f>
              <c:multiLvlStrCache>
                <c:ptCount val="10"/>
                <c:lvl>
                  <c:pt idx="0">
                    <c:v>%</c:v>
                  </c:pt>
                  <c:pt idx="1">
                    <c:v>%</c:v>
                  </c:pt>
                  <c:pt idx="2">
                    <c:v>%</c:v>
                  </c:pt>
                  <c:pt idx="3">
                    <c:v>%</c:v>
                  </c:pt>
                  <c:pt idx="4">
                    <c:v>%</c:v>
                  </c:pt>
                  <c:pt idx="5">
                    <c:v>%</c:v>
                  </c:pt>
                  <c:pt idx="6">
                    <c:v>%</c:v>
                  </c:pt>
                  <c:pt idx="7">
                    <c:v>%</c:v>
                  </c:pt>
                  <c:pt idx="8">
                    <c:v>%</c:v>
                  </c:pt>
                  <c:pt idx="9">
                    <c:v>%</c:v>
                  </c:pt>
                </c:lvl>
                <c:lvl>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lvl>
              </c:multiLvlStrCache>
            </c:multiLvlStrRef>
          </c:cat>
          <c:val>
            <c:numRef>
              <c:f>'%表@グラフ'!$J$364:$J$373</c:f>
              <c:numCache>
                <c:formatCode>0.0</c:formatCode>
                <c:ptCount val="10"/>
                <c:pt idx="0">
                  <c:v>16.463805253042921</c:v>
                </c:pt>
                <c:pt idx="1">
                  <c:v>18.478260869565219</c:v>
                </c:pt>
                <c:pt idx="2">
                  <c:v>14.303638644918443</c:v>
                </c:pt>
                <c:pt idx="3">
                  <c:v>25</c:v>
                </c:pt>
                <c:pt idx="4">
                  <c:v>16.666666666666668</c:v>
                </c:pt>
                <c:pt idx="5">
                  <c:v>12.355212355212355</c:v>
                </c:pt>
                <c:pt idx="6">
                  <c:v>13.754646840148698</c:v>
                </c:pt>
                <c:pt idx="7">
                  <c:v>15.555555555555557</c:v>
                </c:pt>
                <c:pt idx="8">
                  <c:v>20.788530465949819</c:v>
                </c:pt>
                <c:pt idx="9">
                  <c:v>19.343065693430656</c:v>
                </c:pt>
              </c:numCache>
            </c:numRef>
          </c:val>
          <c:extLst>
            <c:ext xmlns:c16="http://schemas.microsoft.com/office/drawing/2014/chart" uri="{C3380CC4-5D6E-409C-BE32-E72D297353CC}">
              <c16:uniqueId val="{00000001-00D4-49DA-BBA5-DE246EFAD94C}"/>
            </c:ext>
          </c:extLst>
        </c:ser>
        <c:ser>
          <c:idx val="2"/>
          <c:order val="2"/>
          <c:tx>
            <c:strRef>
              <c:f>'%表@グラフ'!$K$362:$K$363</c:f>
              <c:strCache>
                <c:ptCount val="2"/>
                <c:pt idx="0">
                  <c:v>知らない</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'%表@グラフ'!$B$364:$G$373</c:f>
              <c:multiLvlStrCache>
                <c:ptCount val="10"/>
                <c:lvl>
                  <c:pt idx="0">
                    <c:v>%</c:v>
                  </c:pt>
                  <c:pt idx="1">
                    <c:v>%</c:v>
                  </c:pt>
                  <c:pt idx="2">
                    <c:v>%</c:v>
                  </c:pt>
                  <c:pt idx="3">
                    <c:v>%</c:v>
                  </c:pt>
                  <c:pt idx="4">
                    <c:v>%</c:v>
                  </c:pt>
                  <c:pt idx="5">
                    <c:v>%</c:v>
                  </c:pt>
                  <c:pt idx="6">
                    <c:v>%</c:v>
                  </c:pt>
                  <c:pt idx="7">
                    <c:v>%</c:v>
                  </c:pt>
                  <c:pt idx="8">
                    <c:v>%</c:v>
                  </c:pt>
                  <c:pt idx="9">
                    <c:v>%</c:v>
                  </c:pt>
                </c:lvl>
                <c:lvl>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lvl>
              </c:multiLvlStrCache>
            </c:multiLvlStrRef>
          </c:cat>
          <c:val>
            <c:numRef>
              <c:f>'%表@グラフ'!$K$364:$K$373</c:f>
              <c:numCache>
                <c:formatCode>0.0</c:formatCode>
                <c:ptCount val="10"/>
                <c:pt idx="0">
                  <c:v>76.80973734785394</c:v>
                </c:pt>
                <c:pt idx="1">
                  <c:v>71.603260869565219</c:v>
                </c:pt>
                <c:pt idx="2">
                  <c:v>81.68130489335006</c:v>
                </c:pt>
                <c:pt idx="3">
                  <c:v>75</c:v>
                </c:pt>
                <c:pt idx="4">
                  <c:v>69.523809523809518</c:v>
                </c:pt>
                <c:pt idx="5">
                  <c:v>84.16988416988417</c:v>
                </c:pt>
                <c:pt idx="6">
                  <c:v>80.297397769516721</c:v>
                </c:pt>
                <c:pt idx="7">
                  <c:v>78.518518518518519</c:v>
                </c:pt>
                <c:pt idx="8">
                  <c:v>72.043010752688176</c:v>
                </c:pt>
                <c:pt idx="9">
                  <c:v>75.18248175182481</c:v>
                </c:pt>
              </c:numCache>
            </c:numRef>
          </c:val>
          <c:extLst>
            <c:ext xmlns:c16="http://schemas.microsoft.com/office/drawing/2014/chart" uri="{C3380CC4-5D6E-409C-BE32-E72D297353CC}">
              <c16:uniqueId val="{00000002-00D4-49DA-BBA5-DE246EFAD94C}"/>
            </c:ext>
          </c:extLst>
        </c:ser>
        <c:dLbls>
          <c:dLblPos val="ctr"/>
          <c:showLegendKey val="0"/>
          <c:showVal val="1"/>
          <c:showCatName val="0"/>
          <c:showSerName val="0"/>
          <c:showPercent val="0"/>
          <c:showBubbleSize val="0"/>
        </c:dLbls>
        <c:gapWidth val="150"/>
        <c:overlap val="100"/>
        <c:axId val="260160128"/>
        <c:axId val="260247936"/>
      </c:barChart>
      <c:catAx>
        <c:axId val="260160128"/>
        <c:scaling>
          <c:orientation val="maxMin"/>
        </c:scaling>
        <c:delete val="1"/>
        <c:axPos val="l"/>
        <c:numFmt formatCode="General" sourceLinked="0"/>
        <c:majorTickMark val="out"/>
        <c:minorTickMark val="none"/>
        <c:tickLblPos val="nextTo"/>
        <c:crossAx val="260247936"/>
        <c:crosses val="autoZero"/>
        <c:auto val="1"/>
        <c:lblAlgn val="ctr"/>
        <c:lblOffset val="100"/>
        <c:noMultiLvlLbl val="0"/>
      </c:catAx>
      <c:valAx>
        <c:axId val="260247936"/>
        <c:scaling>
          <c:orientation val="minMax"/>
        </c:scaling>
        <c:delete val="0"/>
        <c:axPos val="t"/>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260160128"/>
        <c:crosses val="autoZero"/>
        <c:crossBetween val="between"/>
      </c:valAx>
      <c:spPr>
        <a:noFill/>
        <a:ln>
          <a:noFill/>
        </a:ln>
        <a:effectLst/>
      </c:spPr>
    </c:plotArea>
    <c:legend>
      <c:legendPos val="t"/>
      <c:layout>
        <c:manualLayout>
          <c:xMode val="edge"/>
          <c:yMode val="edge"/>
          <c:x val="4.2742482238150067E-2"/>
          <c:y val="1.6161826157460344E-2"/>
          <c:w val="0.43758450417430261"/>
          <c:h val="6.409816952314328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prstDash val="solid"/>
    </a:ln>
    <a:effectLst/>
  </c:spPr>
  <c:txPr>
    <a:bodyPr/>
    <a:lstStyle/>
    <a:p>
      <a:pPr>
        <a:defRPr sz="800"/>
      </a:pPr>
      <a:endParaRPr lang="ja-JP"/>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650348789964922E-2"/>
          <c:y val="0.22934092803277537"/>
          <c:w val="0.93141173382089537"/>
          <c:h val="0.74965121168106419"/>
        </c:manualLayout>
      </c:layout>
      <c:barChart>
        <c:barDir val="bar"/>
        <c:grouping val="percentStacked"/>
        <c:varyColors val="0"/>
        <c:ser>
          <c:idx val="0"/>
          <c:order val="0"/>
          <c:tx>
            <c:strRef>
              <c:f>'%表@グラフ'!$I$113:$I$114</c:f>
              <c:strCache>
                <c:ptCount val="2"/>
                <c:pt idx="0">
                  <c:v>知っている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'%表@グラフ'!$B$115:$G$122</c:f>
              <c:multiLvlStrCache>
                <c:ptCount val="8"/>
                <c:lvl>
                  <c:pt idx="0">
                    <c:v>%</c:v>
                  </c:pt>
                  <c:pt idx="1">
                    <c:v>%</c:v>
                  </c:pt>
                  <c:pt idx="2">
                    <c:v>%</c:v>
                  </c:pt>
                  <c:pt idx="3">
                    <c:v>%</c:v>
                  </c:pt>
                  <c:pt idx="4">
                    <c:v>%</c:v>
                  </c:pt>
                  <c:pt idx="5">
                    <c:v>%</c:v>
                  </c:pt>
                  <c:pt idx="6">
                    <c:v>%</c:v>
                  </c:pt>
                  <c:pt idx="7">
                    <c:v>%</c:v>
                  </c:pt>
                </c:lvl>
                <c:lvl>
                  <c:pt idx="0">
                    <c:v>全体(n=1561)</c:v>
                  </c:pt>
                  <c:pt idx="1">
                    <c:v>一人暮らし(n=214)</c:v>
                  </c:pt>
                  <c:pt idx="2">
                    <c:v>親と同居（未婚）(n=294)</c:v>
                  </c:pt>
                  <c:pt idx="3">
                    <c:v>夫婦のみ(n=438)</c:v>
                  </c:pt>
                  <c:pt idx="4">
                    <c:v>夫婦と子供(n=410)</c:v>
                  </c:pt>
                  <c:pt idx="5">
                    <c:v>２世帯以上同居（例：夫婦世帯と親世帯の同居等）(n=114)</c:v>
                  </c:pt>
                  <c:pt idx="6">
                    <c:v>答えたくない(n=52)</c:v>
                  </c:pt>
                  <c:pt idx="7">
                    <c:v>その他(n=39)</c:v>
                  </c:pt>
                </c:lvl>
              </c:multiLvlStrCache>
            </c:multiLvlStrRef>
          </c:cat>
          <c:val>
            <c:numRef>
              <c:f>'%表@グラフ'!$I$115:$I$122</c:f>
              <c:numCache>
                <c:formatCode>0.0</c:formatCode>
                <c:ptCount val="8"/>
                <c:pt idx="0">
                  <c:v>6.7264573991031389</c:v>
                </c:pt>
                <c:pt idx="1">
                  <c:v>8.4112149532710276</c:v>
                </c:pt>
                <c:pt idx="2">
                  <c:v>5.4421768707482991</c:v>
                </c:pt>
                <c:pt idx="3">
                  <c:v>6.8493150684931505</c:v>
                </c:pt>
                <c:pt idx="4">
                  <c:v>6.3414634146341466</c:v>
                </c:pt>
                <c:pt idx="5">
                  <c:v>8.7719298245614024</c:v>
                </c:pt>
                <c:pt idx="6">
                  <c:v>5.7692307692307701</c:v>
                </c:pt>
                <c:pt idx="7">
                  <c:v>5.1282051282051277</c:v>
                </c:pt>
              </c:numCache>
            </c:numRef>
          </c:val>
          <c:extLst>
            <c:ext xmlns:c16="http://schemas.microsoft.com/office/drawing/2014/chart" uri="{C3380CC4-5D6E-409C-BE32-E72D297353CC}">
              <c16:uniqueId val="{00000000-00D4-49DA-BBA5-DE246EFAD94C}"/>
            </c:ext>
          </c:extLst>
        </c:ser>
        <c:ser>
          <c:idx val="1"/>
          <c:order val="1"/>
          <c:tx>
            <c:strRef>
              <c:f>'%表@グラフ'!$J$113:$J$114</c:f>
              <c:strCache>
                <c:ptCount val="2"/>
                <c:pt idx="0">
                  <c:v>見聞きしたことはある</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'%表@グラフ'!$B$115:$G$122</c:f>
              <c:multiLvlStrCache>
                <c:ptCount val="8"/>
                <c:lvl>
                  <c:pt idx="0">
                    <c:v>%</c:v>
                  </c:pt>
                  <c:pt idx="1">
                    <c:v>%</c:v>
                  </c:pt>
                  <c:pt idx="2">
                    <c:v>%</c:v>
                  </c:pt>
                  <c:pt idx="3">
                    <c:v>%</c:v>
                  </c:pt>
                  <c:pt idx="4">
                    <c:v>%</c:v>
                  </c:pt>
                  <c:pt idx="5">
                    <c:v>%</c:v>
                  </c:pt>
                  <c:pt idx="6">
                    <c:v>%</c:v>
                  </c:pt>
                  <c:pt idx="7">
                    <c:v>%</c:v>
                  </c:pt>
                </c:lvl>
                <c:lvl>
                  <c:pt idx="0">
                    <c:v>全体(n=1561)</c:v>
                  </c:pt>
                  <c:pt idx="1">
                    <c:v>一人暮らし(n=214)</c:v>
                  </c:pt>
                  <c:pt idx="2">
                    <c:v>親と同居（未婚）(n=294)</c:v>
                  </c:pt>
                  <c:pt idx="3">
                    <c:v>夫婦のみ(n=438)</c:v>
                  </c:pt>
                  <c:pt idx="4">
                    <c:v>夫婦と子供(n=410)</c:v>
                  </c:pt>
                  <c:pt idx="5">
                    <c:v>２世帯以上同居（例：夫婦世帯と親世帯の同居等）(n=114)</c:v>
                  </c:pt>
                  <c:pt idx="6">
                    <c:v>答えたくない(n=52)</c:v>
                  </c:pt>
                  <c:pt idx="7">
                    <c:v>その他(n=39)</c:v>
                  </c:pt>
                </c:lvl>
              </c:multiLvlStrCache>
            </c:multiLvlStrRef>
          </c:cat>
          <c:val>
            <c:numRef>
              <c:f>'%表@グラフ'!$J$115:$J$122</c:f>
              <c:numCache>
                <c:formatCode>0.0</c:formatCode>
                <c:ptCount val="8"/>
                <c:pt idx="0">
                  <c:v>16.463805253042921</c:v>
                </c:pt>
                <c:pt idx="1">
                  <c:v>13.084112149532711</c:v>
                </c:pt>
                <c:pt idx="2">
                  <c:v>15.646258503401359</c:v>
                </c:pt>
                <c:pt idx="3">
                  <c:v>18.264840182648403</c:v>
                </c:pt>
                <c:pt idx="4">
                  <c:v>17.804878048780488</c:v>
                </c:pt>
                <c:pt idx="5">
                  <c:v>13.157894736842104</c:v>
                </c:pt>
                <c:pt idx="6">
                  <c:v>7.6923076923076925</c:v>
                </c:pt>
                <c:pt idx="7">
                  <c:v>28.205128205128204</c:v>
                </c:pt>
              </c:numCache>
            </c:numRef>
          </c:val>
          <c:extLst>
            <c:ext xmlns:c16="http://schemas.microsoft.com/office/drawing/2014/chart" uri="{C3380CC4-5D6E-409C-BE32-E72D297353CC}">
              <c16:uniqueId val="{00000001-00D4-49DA-BBA5-DE246EFAD94C}"/>
            </c:ext>
          </c:extLst>
        </c:ser>
        <c:ser>
          <c:idx val="2"/>
          <c:order val="2"/>
          <c:tx>
            <c:strRef>
              <c:f>'%表@グラフ'!$K$113:$K$114</c:f>
              <c:strCache>
                <c:ptCount val="2"/>
                <c:pt idx="0">
                  <c:v>知らない</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'%表@グラフ'!$B$115:$G$122</c:f>
              <c:multiLvlStrCache>
                <c:ptCount val="8"/>
                <c:lvl>
                  <c:pt idx="0">
                    <c:v>%</c:v>
                  </c:pt>
                  <c:pt idx="1">
                    <c:v>%</c:v>
                  </c:pt>
                  <c:pt idx="2">
                    <c:v>%</c:v>
                  </c:pt>
                  <c:pt idx="3">
                    <c:v>%</c:v>
                  </c:pt>
                  <c:pt idx="4">
                    <c:v>%</c:v>
                  </c:pt>
                  <c:pt idx="5">
                    <c:v>%</c:v>
                  </c:pt>
                  <c:pt idx="6">
                    <c:v>%</c:v>
                  </c:pt>
                  <c:pt idx="7">
                    <c:v>%</c:v>
                  </c:pt>
                </c:lvl>
                <c:lvl>
                  <c:pt idx="0">
                    <c:v>全体(n=1561)</c:v>
                  </c:pt>
                  <c:pt idx="1">
                    <c:v>一人暮らし(n=214)</c:v>
                  </c:pt>
                  <c:pt idx="2">
                    <c:v>親と同居（未婚）(n=294)</c:v>
                  </c:pt>
                  <c:pt idx="3">
                    <c:v>夫婦のみ(n=438)</c:v>
                  </c:pt>
                  <c:pt idx="4">
                    <c:v>夫婦と子供(n=410)</c:v>
                  </c:pt>
                  <c:pt idx="5">
                    <c:v>２世帯以上同居（例：夫婦世帯と親世帯の同居等）(n=114)</c:v>
                  </c:pt>
                  <c:pt idx="6">
                    <c:v>答えたくない(n=52)</c:v>
                  </c:pt>
                  <c:pt idx="7">
                    <c:v>その他(n=39)</c:v>
                  </c:pt>
                </c:lvl>
              </c:multiLvlStrCache>
            </c:multiLvlStrRef>
          </c:cat>
          <c:val>
            <c:numRef>
              <c:f>'%表@グラフ'!$K$115:$K$122</c:f>
              <c:numCache>
                <c:formatCode>0.0</c:formatCode>
                <c:ptCount val="8"/>
                <c:pt idx="0">
                  <c:v>76.80973734785394</c:v>
                </c:pt>
                <c:pt idx="1">
                  <c:v>78.504672897196258</c:v>
                </c:pt>
                <c:pt idx="2">
                  <c:v>78.911564625850346</c:v>
                </c:pt>
                <c:pt idx="3">
                  <c:v>74.885844748858446</c:v>
                </c:pt>
                <c:pt idx="4">
                  <c:v>75.853658536585371</c:v>
                </c:pt>
                <c:pt idx="5">
                  <c:v>78.070175438596493</c:v>
                </c:pt>
                <c:pt idx="6">
                  <c:v>86.538461538461533</c:v>
                </c:pt>
                <c:pt idx="7">
                  <c:v>66.666666666666671</c:v>
                </c:pt>
              </c:numCache>
            </c:numRef>
          </c:val>
          <c:extLst>
            <c:ext xmlns:c16="http://schemas.microsoft.com/office/drawing/2014/chart" uri="{C3380CC4-5D6E-409C-BE32-E72D297353CC}">
              <c16:uniqueId val="{00000002-00D4-49DA-BBA5-DE246EFAD94C}"/>
            </c:ext>
          </c:extLst>
        </c:ser>
        <c:dLbls>
          <c:dLblPos val="ctr"/>
          <c:showLegendKey val="0"/>
          <c:showVal val="1"/>
          <c:showCatName val="0"/>
          <c:showSerName val="0"/>
          <c:showPercent val="0"/>
          <c:showBubbleSize val="0"/>
        </c:dLbls>
        <c:gapWidth val="150"/>
        <c:overlap val="100"/>
        <c:axId val="260160128"/>
        <c:axId val="260247936"/>
      </c:barChart>
      <c:catAx>
        <c:axId val="260160128"/>
        <c:scaling>
          <c:orientation val="maxMin"/>
        </c:scaling>
        <c:delete val="1"/>
        <c:axPos val="l"/>
        <c:numFmt formatCode="General" sourceLinked="0"/>
        <c:majorTickMark val="out"/>
        <c:minorTickMark val="none"/>
        <c:tickLblPos val="nextTo"/>
        <c:crossAx val="260247936"/>
        <c:crosses val="autoZero"/>
        <c:auto val="1"/>
        <c:lblAlgn val="ctr"/>
        <c:lblOffset val="100"/>
        <c:noMultiLvlLbl val="0"/>
      </c:catAx>
      <c:valAx>
        <c:axId val="260247936"/>
        <c:scaling>
          <c:orientation val="minMax"/>
        </c:scaling>
        <c:delete val="0"/>
        <c:axPos val="t"/>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260160128"/>
        <c:crosses val="autoZero"/>
        <c:crossBetween val="between"/>
      </c:valAx>
      <c:spPr>
        <a:noFill/>
        <a:ln>
          <a:noFill/>
        </a:ln>
        <a:effectLst/>
      </c:spPr>
    </c:plotArea>
    <c:legend>
      <c:legendPos val="t"/>
      <c:layout>
        <c:manualLayout>
          <c:xMode val="edge"/>
          <c:yMode val="edge"/>
          <c:x val="0"/>
          <c:y val="2.9060929555523762E-2"/>
          <c:w val="0.66845782760219064"/>
          <c:h val="0.14730868537404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prstDash val="solid"/>
    </a:ln>
    <a:effectLst/>
  </c:spPr>
  <c:txPr>
    <a:bodyPr/>
    <a:lstStyle/>
    <a:p>
      <a:pPr>
        <a:defRPr sz="800"/>
      </a:pPr>
      <a:endParaRPr lang="ja-JP"/>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519715423315711"/>
          <c:y val="3.9298063860413721E-2"/>
          <c:w val="0.382515451277328"/>
          <c:h val="0.9431632023392913"/>
        </c:manualLayout>
      </c:layout>
      <c:barChart>
        <c:barDir val="bar"/>
        <c:grouping val="clustered"/>
        <c:varyColors val="0"/>
        <c:ser>
          <c:idx val="0"/>
          <c:order val="0"/>
          <c:spPr>
            <a:solidFill>
              <a:schemeClr val="accent1"/>
            </a:solidFill>
            <a:ln>
              <a:noFill/>
            </a:ln>
            <a:effectLst/>
          </c:spPr>
          <c:invertIfNegative val="0"/>
          <c:dLbls>
            <c:dLbl>
              <c:idx val="0"/>
              <c:layout>
                <c:manualLayout>
                  <c:x val="-1.1143697244757554E-2"/>
                  <c:y val="4.462933551766470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3B-4627-848D-3E33343821AB}"/>
                </c:ext>
              </c:extLst>
            </c:dLbl>
            <c:numFmt formatCode="0.0&quot;%&quot;" sourceLinked="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'N%表(実数+%表)@グラフ'!$B$508:$B$512</c:f>
              <c:strCache>
                <c:ptCount val="5"/>
                <c:pt idx="0">
                  <c:v>参加賞等の大会記念グッズが充実している</c:v>
                </c:pt>
                <c:pt idx="1">
                  <c:v>有名人のステージショーがあったり、有名人と一緒にスポーツを楽しめたりする</c:v>
                </c:pt>
                <c:pt idx="2">
                  <c:v>家族や友人が楽しめるブースが充実している</c:v>
                </c:pt>
                <c:pt idx="3">
                  <c:v>参加者同士の交流機会が充実している</c:v>
                </c:pt>
                <c:pt idx="4">
                  <c:v>その他　具体的に</c:v>
                </c:pt>
              </c:strCache>
            </c:strRef>
          </c:cat>
          <c:val>
            <c:numRef>
              <c:f>'N%表(実数+%表)@グラフ'!$D$508:$D$512</c:f>
              <c:numCache>
                <c:formatCode>0.0</c:formatCode>
                <c:ptCount val="5"/>
                <c:pt idx="0">
                  <c:v>19.337016574585633</c:v>
                </c:pt>
                <c:pt idx="1">
                  <c:v>32.872928176795575</c:v>
                </c:pt>
                <c:pt idx="2">
                  <c:v>36.187845303867398</c:v>
                </c:pt>
                <c:pt idx="3">
                  <c:v>40.055248618784532</c:v>
                </c:pt>
                <c:pt idx="4">
                  <c:v>4.4198895027624312</c:v>
                </c:pt>
              </c:numCache>
            </c:numRef>
          </c:val>
          <c:extLst>
            <c:ext xmlns:c16="http://schemas.microsoft.com/office/drawing/2014/chart" uri="{C3380CC4-5D6E-409C-BE32-E72D297353CC}">
              <c16:uniqueId val="{00000000-ED3B-4627-848D-3E33343821AB}"/>
            </c:ext>
          </c:extLst>
        </c:ser>
        <c:dLbls>
          <c:showLegendKey val="0"/>
          <c:showVal val="1"/>
          <c:showCatName val="0"/>
          <c:showSerName val="0"/>
          <c:showPercent val="0"/>
          <c:showBubbleSize val="0"/>
        </c:dLbls>
        <c:gapWidth val="150"/>
        <c:overlap val="-25"/>
        <c:axId val="366488872"/>
        <c:axId val="1"/>
      </c:barChart>
      <c:catAx>
        <c:axId val="366488872"/>
        <c:scaling>
          <c:orientation val="maxMin"/>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ＭＳ ゴシック"/>
                <a:ea typeface="+mn-ea"/>
                <a:cs typeface="+mn-cs"/>
              </a:defRPr>
            </a:pPr>
            <a:endParaRPr lang="ja-JP"/>
          </a:p>
        </c:txPr>
        <c:crossAx val="1"/>
        <c:crosses val="autoZero"/>
        <c:auto val="1"/>
        <c:lblAlgn val="ctr"/>
        <c:lblOffset val="100"/>
        <c:tickLblSkip val="1"/>
        <c:noMultiLvlLbl val="1"/>
      </c:catAx>
      <c:valAx>
        <c:axId val="1"/>
        <c:scaling>
          <c:orientation val="minMax"/>
          <c:max val="65"/>
          <c:min val="0"/>
        </c:scaling>
        <c:delete val="0"/>
        <c:axPos val="t"/>
        <c:majorGridlines>
          <c:spPr>
            <a:ln w="3175" cap="flat" cmpd="sng" algn="ctr">
              <a:solidFill>
                <a:srgbClr val="D3D3D3"/>
              </a:solidFill>
              <a:prstDash val="solid"/>
              <a:round/>
            </a:ln>
            <a:effectLst/>
          </c:spPr>
        </c:majorGridlines>
        <c:numFmt formatCode="0&quot;%&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ＭＳ ゴシック"/>
                <a:ea typeface="ＭＳ ゴシック"/>
                <a:cs typeface="ＭＳ ゴシック"/>
              </a:defRPr>
            </a:pPr>
            <a:endParaRPr lang="ja-JP"/>
          </a:p>
        </c:txPr>
        <c:crossAx val="366488872"/>
        <c:crossesAt val="1"/>
        <c:crossBetween val="between"/>
        <c:majorUnit val="10"/>
      </c:valAx>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ＭＳ ゴシック"/>
        </a:defRPr>
      </a:pPr>
      <a:endParaRPr lang="ja-JP"/>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34286591357728"/>
          <c:y val="2.0014417690147692E-2"/>
          <c:w val="0.78500079917416743"/>
          <c:h val="0.34695267437086497"/>
        </c:manualLayout>
      </c:layout>
      <c:barChart>
        <c:barDir val="col"/>
        <c:grouping val="clustered"/>
        <c:varyColors val="0"/>
        <c:ser>
          <c:idx val="0"/>
          <c:order val="0"/>
          <c:tx>
            <c:strRef>
              <c:f>'%表@グラフ'!$B$380:$G$380</c:f>
              <c:strCache>
                <c:ptCount val="6"/>
                <c:pt idx="0">
                  <c:v>全体(n=362)</c:v>
                </c:pt>
                <c:pt idx="5">
                  <c:v>%</c:v>
                </c:pt>
              </c:strCache>
            </c:strRef>
          </c:tx>
          <c:spPr>
            <a:solidFill>
              <a:schemeClr val="accent1"/>
            </a:solidFill>
            <a:ln>
              <a:noFill/>
            </a:ln>
            <a:effectLst/>
          </c:spPr>
          <c:invertIfNegative val="0"/>
          <c:cat>
            <c:strRef>
              <c:f>'%表@グラフ'!$I$378:$M$379</c:f>
              <c:strCache>
                <c:ptCount val="5"/>
                <c:pt idx="0">
                  <c:v>参加賞等の大会記念グッズが充実している</c:v>
                </c:pt>
                <c:pt idx="1">
                  <c:v>有名人のステージショーがあったり、有名人と一緒にスポーツを楽しめたりする</c:v>
                </c:pt>
                <c:pt idx="2">
                  <c:v>家族や友人が楽しめるブースが充実している</c:v>
                </c:pt>
                <c:pt idx="3">
                  <c:v>参加者同士の交流機会が充実している</c:v>
                </c:pt>
                <c:pt idx="4">
                  <c:v>その他　具体的に</c:v>
                </c:pt>
              </c:strCache>
            </c:strRef>
          </c:cat>
          <c:val>
            <c:numRef>
              <c:f>'%表@グラフ'!$I$380:$M$380</c:f>
              <c:numCache>
                <c:formatCode>0.0</c:formatCode>
                <c:ptCount val="5"/>
                <c:pt idx="0">
                  <c:v>19.337016574585633</c:v>
                </c:pt>
                <c:pt idx="1">
                  <c:v>32.872928176795575</c:v>
                </c:pt>
                <c:pt idx="2">
                  <c:v>36.187845303867398</c:v>
                </c:pt>
                <c:pt idx="3">
                  <c:v>40.055248618784532</c:v>
                </c:pt>
                <c:pt idx="4">
                  <c:v>4.4198895027624312</c:v>
                </c:pt>
              </c:numCache>
            </c:numRef>
          </c:val>
          <c:extLst>
            <c:ext xmlns:c16="http://schemas.microsoft.com/office/drawing/2014/chart" uri="{C3380CC4-5D6E-409C-BE32-E72D297353CC}">
              <c16:uniqueId val="{00000000-B244-490B-A855-E38CDB10F5AD}"/>
            </c:ext>
          </c:extLst>
        </c:ser>
        <c:ser>
          <c:idx val="1"/>
          <c:order val="1"/>
          <c:tx>
            <c:strRef>
              <c:f>'%表@グラフ'!$B$381:$G$381</c:f>
              <c:strCache>
                <c:ptCount val="6"/>
                <c:pt idx="0">
                  <c:v>男性(n=209)</c:v>
                </c:pt>
                <c:pt idx="5">
                  <c:v>%</c:v>
                </c:pt>
              </c:strCache>
            </c:strRef>
          </c:tx>
          <c:spPr>
            <a:solidFill>
              <a:schemeClr val="accent2"/>
            </a:solidFill>
            <a:ln>
              <a:noFill/>
            </a:ln>
            <a:effectLst/>
          </c:spPr>
          <c:invertIfNegative val="0"/>
          <c:cat>
            <c:strRef>
              <c:f>'%表@グラフ'!$I$378:$M$379</c:f>
              <c:strCache>
                <c:ptCount val="5"/>
                <c:pt idx="0">
                  <c:v>参加賞等の大会記念グッズが充実している</c:v>
                </c:pt>
                <c:pt idx="1">
                  <c:v>有名人のステージショーがあったり、有名人と一緒にスポーツを楽しめたりする</c:v>
                </c:pt>
                <c:pt idx="2">
                  <c:v>家族や友人が楽しめるブースが充実している</c:v>
                </c:pt>
                <c:pt idx="3">
                  <c:v>参加者同士の交流機会が充実している</c:v>
                </c:pt>
                <c:pt idx="4">
                  <c:v>その他　具体的に</c:v>
                </c:pt>
              </c:strCache>
            </c:strRef>
          </c:cat>
          <c:val>
            <c:numRef>
              <c:f>'%表@グラフ'!$I$381:$M$381</c:f>
              <c:numCache>
                <c:formatCode>0.0</c:formatCode>
                <c:ptCount val="5"/>
                <c:pt idx="0">
                  <c:v>22.488038277511961</c:v>
                </c:pt>
                <c:pt idx="1">
                  <c:v>31.100478468899524</c:v>
                </c:pt>
                <c:pt idx="2">
                  <c:v>31.578947368421055</c:v>
                </c:pt>
                <c:pt idx="3">
                  <c:v>43.540669856459331</c:v>
                </c:pt>
                <c:pt idx="4">
                  <c:v>4.3062200956937797</c:v>
                </c:pt>
              </c:numCache>
            </c:numRef>
          </c:val>
          <c:extLst>
            <c:ext xmlns:c16="http://schemas.microsoft.com/office/drawing/2014/chart" uri="{C3380CC4-5D6E-409C-BE32-E72D297353CC}">
              <c16:uniqueId val="{00000001-B244-490B-A855-E38CDB10F5AD}"/>
            </c:ext>
          </c:extLst>
        </c:ser>
        <c:ser>
          <c:idx val="2"/>
          <c:order val="2"/>
          <c:tx>
            <c:strRef>
              <c:f>'%表@グラフ'!$B$382:$G$382</c:f>
              <c:strCache>
                <c:ptCount val="6"/>
                <c:pt idx="0">
                  <c:v>女性(n=146)</c:v>
                </c:pt>
                <c:pt idx="5">
                  <c:v>%</c:v>
                </c:pt>
              </c:strCache>
            </c:strRef>
          </c:tx>
          <c:spPr>
            <a:solidFill>
              <a:schemeClr val="accent3"/>
            </a:solidFill>
            <a:ln>
              <a:noFill/>
            </a:ln>
            <a:effectLst/>
          </c:spPr>
          <c:invertIfNegative val="0"/>
          <c:cat>
            <c:strRef>
              <c:f>'%表@グラフ'!$I$378:$M$379</c:f>
              <c:strCache>
                <c:ptCount val="5"/>
                <c:pt idx="0">
                  <c:v>参加賞等の大会記念グッズが充実している</c:v>
                </c:pt>
                <c:pt idx="1">
                  <c:v>有名人のステージショーがあったり、有名人と一緒にスポーツを楽しめたりする</c:v>
                </c:pt>
                <c:pt idx="2">
                  <c:v>家族や友人が楽しめるブースが充実している</c:v>
                </c:pt>
                <c:pt idx="3">
                  <c:v>参加者同士の交流機会が充実している</c:v>
                </c:pt>
                <c:pt idx="4">
                  <c:v>その他　具体的に</c:v>
                </c:pt>
              </c:strCache>
            </c:strRef>
          </c:cat>
          <c:val>
            <c:numRef>
              <c:f>'%表@グラフ'!$I$382:$M$382</c:f>
              <c:numCache>
                <c:formatCode>0.0</c:formatCode>
                <c:ptCount val="5"/>
                <c:pt idx="0">
                  <c:v>15.068493150684931</c:v>
                </c:pt>
                <c:pt idx="1">
                  <c:v>35.61643835616438</c:v>
                </c:pt>
                <c:pt idx="2">
                  <c:v>44.520547945205479</c:v>
                </c:pt>
                <c:pt idx="3">
                  <c:v>32.87671232876712</c:v>
                </c:pt>
                <c:pt idx="4">
                  <c:v>4.7945205479452051</c:v>
                </c:pt>
              </c:numCache>
            </c:numRef>
          </c:val>
          <c:extLst>
            <c:ext xmlns:c16="http://schemas.microsoft.com/office/drawing/2014/chart" uri="{C3380CC4-5D6E-409C-BE32-E72D297353CC}">
              <c16:uniqueId val="{00000002-B244-490B-A855-E38CDB10F5AD}"/>
            </c:ext>
          </c:extLst>
        </c:ser>
        <c:ser>
          <c:idx val="3"/>
          <c:order val="3"/>
          <c:tx>
            <c:strRef>
              <c:f>'%表@グラフ'!$B$383:$G$383</c:f>
              <c:strCache>
                <c:ptCount val="6"/>
                <c:pt idx="0">
                  <c:v>回答しない(n=7)</c:v>
                </c:pt>
                <c:pt idx="5">
                  <c:v>%</c:v>
                </c:pt>
              </c:strCache>
            </c:strRef>
          </c:tx>
          <c:spPr>
            <a:solidFill>
              <a:schemeClr val="accent4"/>
            </a:solidFill>
            <a:ln>
              <a:noFill/>
            </a:ln>
            <a:effectLst/>
          </c:spPr>
          <c:invertIfNegative val="0"/>
          <c:cat>
            <c:strRef>
              <c:f>'%表@グラフ'!$I$378:$M$379</c:f>
              <c:strCache>
                <c:ptCount val="5"/>
                <c:pt idx="0">
                  <c:v>参加賞等の大会記念グッズが充実している</c:v>
                </c:pt>
                <c:pt idx="1">
                  <c:v>有名人のステージショーがあったり、有名人と一緒にスポーツを楽しめたりする</c:v>
                </c:pt>
                <c:pt idx="2">
                  <c:v>家族や友人が楽しめるブースが充実している</c:v>
                </c:pt>
                <c:pt idx="3">
                  <c:v>参加者同士の交流機会が充実している</c:v>
                </c:pt>
                <c:pt idx="4">
                  <c:v>その他　具体的に</c:v>
                </c:pt>
              </c:strCache>
            </c:strRef>
          </c:cat>
          <c:val>
            <c:numRef>
              <c:f>'%表@グラフ'!$I$383:$M$383</c:f>
              <c:numCache>
                <c:formatCode>0.0</c:formatCode>
                <c:ptCount val="5"/>
                <c:pt idx="0">
                  <c:v>14.285714285714285</c:v>
                </c:pt>
                <c:pt idx="1">
                  <c:v>28.571428571428569</c:v>
                </c:pt>
                <c:pt idx="2">
                  <c:v>0</c:v>
                </c:pt>
                <c:pt idx="3">
                  <c:v>85.714285714285708</c:v>
                </c:pt>
                <c:pt idx="4">
                  <c:v>0</c:v>
                </c:pt>
              </c:numCache>
            </c:numRef>
          </c:val>
          <c:extLst>
            <c:ext xmlns:c16="http://schemas.microsoft.com/office/drawing/2014/chart" uri="{C3380CC4-5D6E-409C-BE32-E72D297353CC}">
              <c16:uniqueId val="{00000003-B244-490B-A855-E38CDB10F5AD}"/>
            </c:ext>
          </c:extLst>
        </c:ser>
        <c:ser>
          <c:idx val="4"/>
          <c:order val="4"/>
          <c:tx>
            <c:strRef>
              <c:f>'%表@グラフ'!$B$384:$G$384</c:f>
              <c:strCache>
                <c:ptCount val="6"/>
                <c:pt idx="0">
                  <c:v>18歳 - 20代(n=64)</c:v>
                </c:pt>
                <c:pt idx="5">
                  <c:v>%</c:v>
                </c:pt>
              </c:strCache>
            </c:strRef>
          </c:tx>
          <c:spPr>
            <a:solidFill>
              <a:schemeClr val="accent5"/>
            </a:solidFill>
            <a:ln>
              <a:noFill/>
            </a:ln>
            <a:effectLst/>
          </c:spPr>
          <c:invertIfNegative val="0"/>
          <c:cat>
            <c:strRef>
              <c:f>'%表@グラフ'!$I$378:$M$379</c:f>
              <c:strCache>
                <c:ptCount val="5"/>
                <c:pt idx="0">
                  <c:v>参加賞等の大会記念グッズが充実している</c:v>
                </c:pt>
                <c:pt idx="1">
                  <c:v>有名人のステージショーがあったり、有名人と一緒にスポーツを楽しめたりする</c:v>
                </c:pt>
                <c:pt idx="2">
                  <c:v>家族や友人が楽しめるブースが充実している</c:v>
                </c:pt>
                <c:pt idx="3">
                  <c:v>参加者同士の交流機会が充実している</c:v>
                </c:pt>
                <c:pt idx="4">
                  <c:v>その他　具体的に</c:v>
                </c:pt>
              </c:strCache>
            </c:strRef>
          </c:cat>
          <c:val>
            <c:numRef>
              <c:f>'%表@グラフ'!$I$384:$M$384</c:f>
              <c:numCache>
                <c:formatCode>0.0</c:formatCode>
                <c:ptCount val="5"/>
                <c:pt idx="0">
                  <c:v>31.25</c:v>
                </c:pt>
                <c:pt idx="1">
                  <c:v>46.875</c:v>
                </c:pt>
                <c:pt idx="2">
                  <c:v>23.4375</c:v>
                </c:pt>
                <c:pt idx="3">
                  <c:v>34.375</c:v>
                </c:pt>
                <c:pt idx="4">
                  <c:v>3.125</c:v>
                </c:pt>
              </c:numCache>
            </c:numRef>
          </c:val>
          <c:extLst>
            <c:ext xmlns:c16="http://schemas.microsoft.com/office/drawing/2014/chart" uri="{C3380CC4-5D6E-409C-BE32-E72D297353CC}">
              <c16:uniqueId val="{00000004-B244-490B-A855-E38CDB10F5AD}"/>
            </c:ext>
          </c:extLst>
        </c:ser>
        <c:ser>
          <c:idx val="5"/>
          <c:order val="5"/>
          <c:tx>
            <c:strRef>
              <c:f>'%表@グラフ'!$B$385:$G$385</c:f>
              <c:strCache>
                <c:ptCount val="6"/>
                <c:pt idx="0">
                  <c:v>30代(n=41)</c:v>
                </c:pt>
                <c:pt idx="5">
                  <c:v>%</c:v>
                </c:pt>
              </c:strCache>
            </c:strRef>
          </c:tx>
          <c:spPr>
            <a:solidFill>
              <a:schemeClr val="accent6"/>
            </a:solidFill>
            <a:ln>
              <a:noFill/>
            </a:ln>
            <a:effectLst/>
          </c:spPr>
          <c:invertIfNegative val="0"/>
          <c:cat>
            <c:strRef>
              <c:f>'%表@グラフ'!$I$378:$M$379</c:f>
              <c:strCache>
                <c:ptCount val="5"/>
                <c:pt idx="0">
                  <c:v>参加賞等の大会記念グッズが充実している</c:v>
                </c:pt>
                <c:pt idx="1">
                  <c:v>有名人のステージショーがあったり、有名人と一緒にスポーツを楽しめたりする</c:v>
                </c:pt>
                <c:pt idx="2">
                  <c:v>家族や友人が楽しめるブースが充実している</c:v>
                </c:pt>
                <c:pt idx="3">
                  <c:v>参加者同士の交流機会が充実している</c:v>
                </c:pt>
                <c:pt idx="4">
                  <c:v>その他　具体的に</c:v>
                </c:pt>
              </c:strCache>
            </c:strRef>
          </c:cat>
          <c:val>
            <c:numRef>
              <c:f>'%表@グラフ'!$I$385:$M$385</c:f>
              <c:numCache>
                <c:formatCode>0.0</c:formatCode>
                <c:ptCount val="5"/>
                <c:pt idx="0">
                  <c:v>26.829268292682929</c:v>
                </c:pt>
                <c:pt idx="1">
                  <c:v>41.463414634146339</c:v>
                </c:pt>
                <c:pt idx="2">
                  <c:v>36.585365853658537</c:v>
                </c:pt>
                <c:pt idx="3">
                  <c:v>34.146341463414636</c:v>
                </c:pt>
                <c:pt idx="4">
                  <c:v>4.8780487804878048</c:v>
                </c:pt>
              </c:numCache>
            </c:numRef>
          </c:val>
          <c:extLst>
            <c:ext xmlns:c16="http://schemas.microsoft.com/office/drawing/2014/chart" uri="{C3380CC4-5D6E-409C-BE32-E72D297353CC}">
              <c16:uniqueId val="{00000005-B244-490B-A855-E38CDB10F5AD}"/>
            </c:ext>
          </c:extLst>
        </c:ser>
        <c:ser>
          <c:idx val="6"/>
          <c:order val="6"/>
          <c:tx>
            <c:strRef>
              <c:f>'%表@グラフ'!$B$386:$G$386</c:f>
              <c:strCache>
                <c:ptCount val="6"/>
                <c:pt idx="0">
                  <c:v>40代(n=53)</c:v>
                </c:pt>
                <c:pt idx="5">
                  <c:v>%</c:v>
                </c:pt>
              </c:strCache>
            </c:strRef>
          </c:tx>
          <c:spPr>
            <a:solidFill>
              <a:schemeClr val="accent1">
                <a:lumMod val="60000"/>
              </a:schemeClr>
            </a:solidFill>
            <a:ln>
              <a:noFill/>
            </a:ln>
            <a:effectLst/>
          </c:spPr>
          <c:invertIfNegative val="0"/>
          <c:cat>
            <c:strRef>
              <c:f>'%表@グラフ'!$I$378:$M$379</c:f>
              <c:strCache>
                <c:ptCount val="5"/>
                <c:pt idx="0">
                  <c:v>参加賞等の大会記念グッズが充実している</c:v>
                </c:pt>
                <c:pt idx="1">
                  <c:v>有名人のステージショーがあったり、有名人と一緒にスポーツを楽しめたりする</c:v>
                </c:pt>
                <c:pt idx="2">
                  <c:v>家族や友人が楽しめるブースが充実している</c:v>
                </c:pt>
                <c:pt idx="3">
                  <c:v>参加者同士の交流機会が充実している</c:v>
                </c:pt>
                <c:pt idx="4">
                  <c:v>その他　具体的に</c:v>
                </c:pt>
              </c:strCache>
            </c:strRef>
          </c:cat>
          <c:val>
            <c:numRef>
              <c:f>'%表@グラフ'!$I$386:$M$386</c:f>
              <c:numCache>
                <c:formatCode>0.0</c:formatCode>
                <c:ptCount val="5"/>
                <c:pt idx="0">
                  <c:v>26.415094339622641</c:v>
                </c:pt>
                <c:pt idx="1">
                  <c:v>35.849056603773583</c:v>
                </c:pt>
                <c:pt idx="2">
                  <c:v>37.735849056603776</c:v>
                </c:pt>
                <c:pt idx="3">
                  <c:v>39.622641509433961</c:v>
                </c:pt>
                <c:pt idx="4">
                  <c:v>1.8867924528301887</c:v>
                </c:pt>
              </c:numCache>
            </c:numRef>
          </c:val>
          <c:extLst>
            <c:ext xmlns:c16="http://schemas.microsoft.com/office/drawing/2014/chart" uri="{C3380CC4-5D6E-409C-BE32-E72D297353CC}">
              <c16:uniqueId val="{00000006-B244-490B-A855-E38CDB10F5AD}"/>
            </c:ext>
          </c:extLst>
        </c:ser>
        <c:ser>
          <c:idx val="7"/>
          <c:order val="7"/>
          <c:tx>
            <c:strRef>
              <c:f>'%表@グラフ'!$B$387:$G$387</c:f>
              <c:strCache>
                <c:ptCount val="6"/>
                <c:pt idx="0">
                  <c:v>50代(n=58)</c:v>
                </c:pt>
                <c:pt idx="5">
                  <c:v>%</c:v>
                </c:pt>
              </c:strCache>
            </c:strRef>
          </c:tx>
          <c:spPr>
            <a:solidFill>
              <a:schemeClr val="accent2">
                <a:lumMod val="60000"/>
              </a:schemeClr>
            </a:solidFill>
            <a:ln>
              <a:noFill/>
            </a:ln>
            <a:effectLst/>
          </c:spPr>
          <c:invertIfNegative val="0"/>
          <c:cat>
            <c:strRef>
              <c:f>'%表@グラフ'!$I$378:$M$379</c:f>
              <c:strCache>
                <c:ptCount val="5"/>
                <c:pt idx="0">
                  <c:v>参加賞等の大会記念グッズが充実している</c:v>
                </c:pt>
                <c:pt idx="1">
                  <c:v>有名人のステージショーがあったり、有名人と一緒にスポーツを楽しめたりする</c:v>
                </c:pt>
                <c:pt idx="2">
                  <c:v>家族や友人が楽しめるブースが充実している</c:v>
                </c:pt>
                <c:pt idx="3">
                  <c:v>参加者同士の交流機会が充実している</c:v>
                </c:pt>
                <c:pt idx="4">
                  <c:v>その他　具体的に</c:v>
                </c:pt>
              </c:strCache>
            </c:strRef>
          </c:cat>
          <c:val>
            <c:numRef>
              <c:f>'%表@グラフ'!$I$387:$M$387</c:f>
              <c:numCache>
                <c:formatCode>0.0</c:formatCode>
                <c:ptCount val="5"/>
                <c:pt idx="0">
                  <c:v>15.517241379310345</c:v>
                </c:pt>
                <c:pt idx="1">
                  <c:v>43.103448275862064</c:v>
                </c:pt>
                <c:pt idx="2">
                  <c:v>31.03448275862069</c:v>
                </c:pt>
                <c:pt idx="3">
                  <c:v>37.931034482758619</c:v>
                </c:pt>
                <c:pt idx="4">
                  <c:v>3.4482758620689657</c:v>
                </c:pt>
              </c:numCache>
            </c:numRef>
          </c:val>
          <c:extLst>
            <c:ext xmlns:c16="http://schemas.microsoft.com/office/drawing/2014/chart" uri="{C3380CC4-5D6E-409C-BE32-E72D297353CC}">
              <c16:uniqueId val="{00000007-B244-490B-A855-E38CDB10F5AD}"/>
            </c:ext>
          </c:extLst>
        </c:ser>
        <c:ser>
          <c:idx val="8"/>
          <c:order val="8"/>
          <c:tx>
            <c:strRef>
              <c:f>'%表@グラフ'!$B$388:$G$388</c:f>
              <c:strCache>
                <c:ptCount val="6"/>
                <c:pt idx="0">
                  <c:v>60代(n=78)</c:v>
                </c:pt>
                <c:pt idx="5">
                  <c:v>%</c:v>
                </c:pt>
              </c:strCache>
            </c:strRef>
          </c:tx>
          <c:spPr>
            <a:solidFill>
              <a:schemeClr val="accent3">
                <a:lumMod val="60000"/>
              </a:schemeClr>
            </a:solidFill>
            <a:ln>
              <a:noFill/>
            </a:ln>
            <a:effectLst/>
          </c:spPr>
          <c:invertIfNegative val="0"/>
          <c:cat>
            <c:strRef>
              <c:f>'%表@グラフ'!$I$378:$M$379</c:f>
              <c:strCache>
                <c:ptCount val="5"/>
                <c:pt idx="0">
                  <c:v>参加賞等の大会記念グッズが充実している</c:v>
                </c:pt>
                <c:pt idx="1">
                  <c:v>有名人のステージショーがあったり、有名人と一緒にスポーツを楽しめたりする</c:v>
                </c:pt>
                <c:pt idx="2">
                  <c:v>家族や友人が楽しめるブースが充実している</c:v>
                </c:pt>
                <c:pt idx="3">
                  <c:v>参加者同士の交流機会が充実している</c:v>
                </c:pt>
                <c:pt idx="4">
                  <c:v>その他　具体的に</c:v>
                </c:pt>
              </c:strCache>
            </c:strRef>
          </c:cat>
          <c:val>
            <c:numRef>
              <c:f>'%表@グラフ'!$I$388:$M$388</c:f>
              <c:numCache>
                <c:formatCode>0.0</c:formatCode>
                <c:ptCount val="5"/>
                <c:pt idx="0">
                  <c:v>8.9743589743589745</c:v>
                </c:pt>
                <c:pt idx="1">
                  <c:v>20.512820512820511</c:v>
                </c:pt>
                <c:pt idx="2">
                  <c:v>41.025641025641022</c:v>
                </c:pt>
                <c:pt idx="3">
                  <c:v>48.717948717948723</c:v>
                </c:pt>
                <c:pt idx="4">
                  <c:v>6.4102564102564106</c:v>
                </c:pt>
              </c:numCache>
            </c:numRef>
          </c:val>
          <c:extLst>
            <c:ext xmlns:c16="http://schemas.microsoft.com/office/drawing/2014/chart" uri="{C3380CC4-5D6E-409C-BE32-E72D297353CC}">
              <c16:uniqueId val="{00000008-B244-490B-A855-E38CDB10F5AD}"/>
            </c:ext>
          </c:extLst>
        </c:ser>
        <c:ser>
          <c:idx val="9"/>
          <c:order val="9"/>
          <c:tx>
            <c:strRef>
              <c:f>'%表@グラフ'!$B$389:$G$389</c:f>
              <c:strCache>
                <c:ptCount val="6"/>
                <c:pt idx="0">
                  <c:v>70代以上(n=68)</c:v>
                </c:pt>
                <c:pt idx="5">
                  <c:v>%</c:v>
                </c:pt>
              </c:strCache>
            </c:strRef>
          </c:tx>
          <c:spPr>
            <a:solidFill>
              <a:schemeClr val="accent4">
                <a:lumMod val="60000"/>
              </a:schemeClr>
            </a:solidFill>
            <a:ln>
              <a:noFill/>
            </a:ln>
            <a:effectLst/>
          </c:spPr>
          <c:invertIfNegative val="0"/>
          <c:cat>
            <c:strRef>
              <c:f>'%表@グラフ'!$I$378:$M$379</c:f>
              <c:strCache>
                <c:ptCount val="5"/>
                <c:pt idx="0">
                  <c:v>参加賞等の大会記念グッズが充実している</c:v>
                </c:pt>
                <c:pt idx="1">
                  <c:v>有名人のステージショーがあったり、有名人と一緒にスポーツを楽しめたりする</c:v>
                </c:pt>
                <c:pt idx="2">
                  <c:v>家族や友人が楽しめるブースが充実している</c:v>
                </c:pt>
                <c:pt idx="3">
                  <c:v>参加者同士の交流機会が充実している</c:v>
                </c:pt>
                <c:pt idx="4">
                  <c:v>その他　具体的に</c:v>
                </c:pt>
              </c:strCache>
            </c:strRef>
          </c:cat>
          <c:val>
            <c:numRef>
              <c:f>'%表@グラフ'!$I$389:$M$389</c:f>
              <c:numCache>
                <c:formatCode>0.0</c:formatCode>
                <c:ptCount val="5"/>
                <c:pt idx="0">
                  <c:v>13.23529411764706</c:v>
                </c:pt>
                <c:pt idx="1">
                  <c:v>17.647058823529413</c:v>
                </c:pt>
                <c:pt idx="2">
                  <c:v>45.588235294117645</c:v>
                </c:pt>
                <c:pt idx="3">
                  <c:v>41.17647058823529</c:v>
                </c:pt>
                <c:pt idx="4">
                  <c:v>5.882352941176471</c:v>
                </c:pt>
              </c:numCache>
            </c:numRef>
          </c:val>
          <c:extLst>
            <c:ext xmlns:c16="http://schemas.microsoft.com/office/drawing/2014/chart" uri="{C3380CC4-5D6E-409C-BE32-E72D297353CC}">
              <c16:uniqueId val="{00000009-B244-490B-A855-E38CDB10F5AD}"/>
            </c:ext>
          </c:extLst>
        </c:ser>
        <c:dLbls>
          <c:showLegendKey val="0"/>
          <c:showVal val="0"/>
          <c:showCatName val="0"/>
          <c:showSerName val="0"/>
          <c:showPercent val="0"/>
          <c:showBubbleSize val="0"/>
        </c:dLbls>
        <c:gapWidth val="150"/>
        <c:axId val="363689584"/>
        <c:axId val="1"/>
      </c:barChart>
      <c:catAx>
        <c:axId val="36368958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1"/>
        <c:crosses val="autoZero"/>
        <c:auto val="1"/>
        <c:lblAlgn val="ctr"/>
        <c:lblOffset val="100"/>
        <c:noMultiLvlLbl val="1"/>
      </c:catAx>
      <c:valAx>
        <c:axId val="1"/>
        <c:scaling>
          <c:orientation val="minMax"/>
          <c:max val="100"/>
          <c:min val="0"/>
        </c:scaling>
        <c:delete val="0"/>
        <c:axPos val="l"/>
        <c:majorGridlines>
          <c:spPr>
            <a:ln w="3175" cap="flat" cmpd="sng" algn="ctr">
              <a:solidFill>
                <a:srgbClr val="D3D3D3"/>
              </a:solidFill>
              <a:prstDash val="solid"/>
              <a:round/>
            </a:ln>
            <a:effectLst/>
          </c:spPr>
        </c:majorGridlines>
        <c:numFmt formatCode="0&quot;%&quot;"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363689584"/>
        <c:crossesAt val="1"/>
        <c:crossBetween val="between"/>
        <c:majorUnit val="20"/>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800" b="0" i="0" u="none" strike="noStrike" kern="1200" baseline="0">
                <a:solidFill>
                  <a:schemeClr val="tx1"/>
                </a:solidFill>
                <a:latin typeface="+mn-ea"/>
                <a:ea typeface="+mn-ea"/>
                <a:cs typeface="+mn-cs"/>
              </a:defRPr>
            </a:pPr>
            <a:endParaRPr lang="ja-JP"/>
          </a:p>
        </c:txPr>
      </c:dTable>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mn-ea"/>
          <a:ea typeface="+mn-ea"/>
        </a:defRPr>
      </a:pPr>
      <a:endParaRPr lang="ja-JP"/>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621621621621624"/>
          <c:y val="2.0014417690147692E-2"/>
          <c:w val="0.62471471471471463"/>
          <c:h val="0.34695267437086497"/>
        </c:manualLayout>
      </c:layout>
      <c:barChart>
        <c:barDir val="col"/>
        <c:grouping val="clustered"/>
        <c:varyColors val="0"/>
        <c:ser>
          <c:idx val="0"/>
          <c:order val="0"/>
          <c:tx>
            <c:strRef>
              <c:f>'%表@グラフ'!$B$129:$G$129</c:f>
              <c:strCache>
                <c:ptCount val="6"/>
                <c:pt idx="0">
                  <c:v>全体(n=362)</c:v>
                </c:pt>
                <c:pt idx="5">
                  <c:v>%</c:v>
                </c:pt>
              </c:strCache>
            </c:strRef>
          </c:tx>
          <c:spPr>
            <a:solidFill>
              <a:schemeClr val="accent1"/>
            </a:solidFill>
            <a:ln>
              <a:noFill/>
            </a:ln>
            <a:effectLst/>
          </c:spPr>
          <c:invertIfNegative val="0"/>
          <c:cat>
            <c:strRef>
              <c:f>'%表@グラフ'!$I$127:$M$128</c:f>
              <c:strCache>
                <c:ptCount val="5"/>
                <c:pt idx="0">
                  <c:v>参加賞等の大会記念グッズが充実している</c:v>
                </c:pt>
                <c:pt idx="1">
                  <c:v>有名人のステージショーがあったり、有名人と一緒にスポーツを楽しめたりする</c:v>
                </c:pt>
                <c:pt idx="2">
                  <c:v>家族や友人が楽しめるブースが充実している</c:v>
                </c:pt>
                <c:pt idx="3">
                  <c:v>参加者同士の交流機会が充実している</c:v>
                </c:pt>
                <c:pt idx="4">
                  <c:v>その他　具体的に</c:v>
                </c:pt>
              </c:strCache>
            </c:strRef>
          </c:cat>
          <c:val>
            <c:numRef>
              <c:f>'%表@グラフ'!$I$129:$M$129</c:f>
              <c:numCache>
                <c:formatCode>0.0</c:formatCode>
                <c:ptCount val="5"/>
                <c:pt idx="0">
                  <c:v>19.337016574585633</c:v>
                </c:pt>
                <c:pt idx="1">
                  <c:v>32.872928176795575</c:v>
                </c:pt>
                <c:pt idx="2">
                  <c:v>36.187845303867398</c:v>
                </c:pt>
                <c:pt idx="3">
                  <c:v>40.055248618784532</c:v>
                </c:pt>
                <c:pt idx="4">
                  <c:v>4.4198895027624312</c:v>
                </c:pt>
              </c:numCache>
            </c:numRef>
          </c:val>
          <c:extLst>
            <c:ext xmlns:c16="http://schemas.microsoft.com/office/drawing/2014/chart" uri="{C3380CC4-5D6E-409C-BE32-E72D297353CC}">
              <c16:uniqueId val="{00000000-C233-4B36-9713-CFF953891A31}"/>
            </c:ext>
          </c:extLst>
        </c:ser>
        <c:ser>
          <c:idx val="1"/>
          <c:order val="1"/>
          <c:tx>
            <c:strRef>
              <c:f>'%表@グラフ'!$B$130:$G$130</c:f>
              <c:strCache>
                <c:ptCount val="6"/>
                <c:pt idx="0">
                  <c:v>一人暮らし(n=46)</c:v>
                </c:pt>
                <c:pt idx="5">
                  <c:v>%</c:v>
                </c:pt>
              </c:strCache>
            </c:strRef>
          </c:tx>
          <c:spPr>
            <a:solidFill>
              <a:schemeClr val="accent2"/>
            </a:solidFill>
            <a:ln>
              <a:noFill/>
            </a:ln>
            <a:effectLst/>
          </c:spPr>
          <c:invertIfNegative val="0"/>
          <c:cat>
            <c:strRef>
              <c:f>'%表@グラフ'!$I$127:$M$128</c:f>
              <c:strCache>
                <c:ptCount val="5"/>
                <c:pt idx="0">
                  <c:v>参加賞等の大会記念グッズが充実している</c:v>
                </c:pt>
                <c:pt idx="1">
                  <c:v>有名人のステージショーがあったり、有名人と一緒にスポーツを楽しめたりする</c:v>
                </c:pt>
                <c:pt idx="2">
                  <c:v>家族や友人が楽しめるブースが充実している</c:v>
                </c:pt>
                <c:pt idx="3">
                  <c:v>参加者同士の交流機会が充実している</c:v>
                </c:pt>
                <c:pt idx="4">
                  <c:v>その他　具体的に</c:v>
                </c:pt>
              </c:strCache>
            </c:strRef>
          </c:cat>
          <c:val>
            <c:numRef>
              <c:f>'%表@グラフ'!$I$130:$M$130</c:f>
              <c:numCache>
                <c:formatCode>0.0</c:formatCode>
                <c:ptCount val="5"/>
                <c:pt idx="0">
                  <c:v>28.260869565217391</c:v>
                </c:pt>
                <c:pt idx="1">
                  <c:v>30.434782608695652</c:v>
                </c:pt>
                <c:pt idx="2">
                  <c:v>32.608695652173914</c:v>
                </c:pt>
                <c:pt idx="3">
                  <c:v>36.956521739130437</c:v>
                </c:pt>
                <c:pt idx="4">
                  <c:v>2.1739130434782608</c:v>
                </c:pt>
              </c:numCache>
            </c:numRef>
          </c:val>
          <c:extLst>
            <c:ext xmlns:c16="http://schemas.microsoft.com/office/drawing/2014/chart" uri="{C3380CC4-5D6E-409C-BE32-E72D297353CC}">
              <c16:uniqueId val="{00000001-C233-4B36-9713-CFF953891A31}"/>
            </c:ext>
          </c:extLst>
        </c:ser>
        <c:ser>
          <c:idx val="2"/>
          <c:order val="2"/>
          <c:tx>
            <c:strRef>
              <c:f>'%表@グラフ'!$B$131:$G$131</c:f>
              <c:strCache>
                <c:ptCount val="6"/>
                <c:pt idx="0">
                  <c:v>親と同居（未婚）(n=62)</c:v>
                </c:pt>
                <c:pt idx="5">
                  <c:v>%</c:v>
                </c:pt>
              </c:strCache>
            </c:strRef>
          </c:tx>
          <c:spPr>
            <a:solidFill>
              <a:schemeClr val="accent3"/>
            </a:solidFill>
            <a:ln>
              <a:noFill/>
            </a:ln>
            <a:effectLst/>
          </c:spPr>
          <c:invertIfNegative val="0"/>
          <c:cat>
            <c:strRef>
              <c:f>'%表@グラフ'!$I$127:$M$128</c:f>
              <c:strCache>
                <c:ptCount val="5"/>
                <c:pt idx="0">
                  <c:v>参加賞等の大会記念グッズが充実している</c:v>
                </c:pt>
                <c:pt idx="1">
                  <c:v>有名人のステージショーがあったり、有名人と一緒にスポーツを楽しめたりする</c:v>
                </c:pt>
                <c:pt idx="2">
                  <c:v>家族や友人が楽しめるブースが充実している</c:v>
                </c:pt>
                <c:pt idx="3">
                  <c:v>参加者同士の交流機会が充実している</c:v>
                </c:pt>
                <c:pt idx="4">
                  <c:v>その他　具体的に</c:v>
                </c:pt>
              </c:strCache>
            </c:strRef>
          </c:cat>
          <c:val>
            <c:numRef>
              <c:f>'%表@グラフ'!$I$131:$M$131</c:f>
              <c:numCache>
                <c:formatCode>0.0</c:formatCode>
                <c:ptCount val="5"/>
                <c:pt idx="0">
                  <c:v>32.258064516129032</c:v>
                </c:pt>
                <c:pt idx="1">
                  <c:v>45.161290322580641</c:v>
                </c:pt>
                <c:pt idx="2">
                  <c:v>19.35483870967742</c:v>
                </c:pt>
                <c:pt idx="3">
                  <c:v>43.548387096774192</c:v>
                </c:pt>
                <c:pt idx="4">
                  <c:v>3.2258064516129035</c:v>
                </c:pt>
              </c:numCache>
            </c:numRef>
          </c:val>
          <c:extLst>
            <c:ext xmlns:c16="http://schemas.microsoft.com/office/drawing/2014/chart" uri="{C3380CC4-5D6E-409C-BE32-E72D297353CC}">
              <c16:uniqueId val="{00000002-C233-4B36-9713-CFF953891A31}"/>
            </c:ext>
          </c:extLst>
        </c:ser>
        <c:ser>
          <c:idx val="3"/>
          <c:order val="3"/>
          <c:tx>
            <c:strRef>
              <c:f>'%表@グラフ'!$B$132:$G$132</c:f>
              <c:strCache>
                <c:ptCount val="6"/>
                <c:pt idx="0">
                  <c:v>夫婦のみ(n=110)</c:v>
                </c:pt>
                <c:pt idx="5">
                  <c:v>%</c:v>
                </c:pt>
              </c:strCache>
            </c:strRef>
          </c:tx>
          <c:spPr>
            <a:solidFill>
              <a:schemeClr val="accent4"/>
            </a:solidFill>
            <a:ln>
              <a:noFill/>
            </a:ln>
            <a:effectLst/>
          </c:spPr>
          <c:invertIfNegative val="0"/>
          <c:cat>
            <c:strRef>
              <c:f>'%表@グラフ'!$I$127:$M$128</c:f>
              <c:strCache>
                <c:ptCount val="5"/>
                <c:pt idx="0">
                  <c:v>参加賞等の大会記念グッズが充実している</c:v>
                </c:pt>
                <c:pt idx="1">
                  <c:v>有名人のステージショーがあったり、有名人と一緒にスポーツを楽しめたりする</c:v>
                </c:pt>
                <c:pt idx="2">
                  <c:v>家族や友人が楽しめるブースが充実している</c:v>
                </c:pt>
                <c:pt idx="3">
                  <c:v>参加者同士の交流機会が充実している</c:v>
                </c:pt>
                <c:pt idx="4">
                  <c:v>その他　具体的に</c:v>
                </c:pt>
              </c:strCache>
            </c:strRef>
          </c:cat>
          <c:val>
            <c:numRef>
              <c:f>'%表@グラフ'!$I$132:$M$132</c:f>
              <c:numCache>
                <c:formatCode>0.0</c:formatCode>
                <c:ptCount val="5"/>
                <c:pt idx="0">
                  <c:v>16.363636363636363</c:v>
                </c:pt>
                <c:pt idx="1">
                  <c:v>23.636363636363637</c:v>
                </c:pt>
                <c:pt idx="2">
                  <c:v>46.36363636363636</c:v>
                </c:pt>
                <c:pt idx="3">
                  <c:v>40</c:v>
                </c:pt>
                <c:pt idx="4">
                  <c:v>5.4545454545454541</c:v>
                </c:pt>
              </c:numCache>
            </c:numRef>
          </c:val>
          <c:extLst>
            <c:ext xmlns:c16="http://schemas.microsoft.com/office/drawing/2014/chart" uri="{C3380CC4-5D6E-409C-BE32-E72D297353CC}">
              <c16:uniqueId val="{00000003-C233-4B36-9713-CFF953891A31}"/>
            </c:ext>
          </c:extLst>
        </c:ser>
        <c:ser>
          <c:idx val="4"/>
          <c:order val="4"/>
          <c:tx>
            <c:strRef>
              <c:f>'%表@グラフ'!$B$133:$G$133</c:f>
              <c:strCache>
                <c:ptCount val="6"/>
                <c:pt idx="0">
                  <c:v>夫婦と子供(n=99)</c:v>
                </c:pt>
                <c:pt idx="5">
                  <c:v>%</c:v>
                </c:pt>
              </c:strCache>
            </c:strRef>
          </c:tx>
          <c:spPr>
            <a:solidFill>
              <a:schemeClr val="accent5"/>
            </a:solidFill>
            <a:ln>
              <a:noFill/>
            </a:ln>
            <a:effectLst/>
          </c:spPr>
          <c:invertIfNegative val="0"/>
          <c:cat>
            <c:strRef>
              <c:f>'%表@グラフ'!$I$127:$M$128</c:f>
              <c:strCache>
                <c:ptCount val="5"/>
                <c:pt idx="0">
                  <c:v>参加賞等の大会記念グッズが充実している</c:v>
                </c:pt>
                <c:pt idx="1">
                  <c:v>有名人のステージショーがあったり、有名人と一緒にスポーツを楽しめたりする</c:v>
                </c:pt>
                <c:pt idx="2">
                  <c:v>家族や友人が楽しめるブースが充実している</c:v>
                </c:pt>
                <c:pt idx="3">
                  <c:v>参加者同士の交流機会が充実している</c:v>
                </c:pt>
                <c:pt idx="4">
                  <c:v>その他　具体的に</c:v>
                </c:pt>
              </c:strCache>
            </c:strRef>
          </c:cat>
          <c:val>
            <c:numRef>
              <c:f>'%表@グラフ'!$I$133:$M$133</c:f>
              <c:numCache>
                <c:formatCode>0.0</c:formatCode>
                <c:ptCount val="5"/>
                <c:pt idx="0">
                  <c:v>13.13131313131313</c:v>
                </c:pt>
                <c:pt idx="1">
                  <c:v>31.313131313131311</c:v>
                </c:pt>
                <c:pt idx="2">
                  <c:v>40.404040404040408</c:v>
                </c:pt>
                <c:pt idx="3">
                  <c:v>39.393939393939398</c:v>
                </c:pt>
                <c:pt idx="4">
                  <c:v>5.0505050505050502</c:v>
                </c:pt>
              </c:numCache>
            </c:numRef>
          </c:val>
          <c:extLst>
            <c:ext xmlns:c16="http://schemas.microsoft.com/office/drawing/2014/chart" uri="{C3380CC4-5D6E-409C-BE32-E72D297353CC}">
              <c16:uniqueId val="{00000004-C233-4B36-9713-CFF953891A31}"/>
            </c:ext>
          </c:extLst>
        </c:ser>
        <c:ser>
          <c:idx val="5"/>
          <c:order val="5"/>
          <c:tx>
            <c:strRef>
              <c:f>'%表@グラフ'!$B$134:$G$134</c:f>
              <c:strCache>
                <c:ptCount val="6"/>
                <c:pt idx="0">
                  <c:v>２世帯以上同居（例：夫婦世帯と親世帯の同居等）(n=25)</c:v>
                </c:pt>
                <c:pt idx="5">
                  <c:v>%</c:v>
                </c:pt>
              </c:strCache>
            </c:strRef>
          </c:tx>
          <c:spPr>
            <a:solidFill>
              <a:schemeClr val="accent6"/>
            </a:solidFill>
            <a:ln>
              <a:noFill/>
            </a:ln>
            <a:effectLst/>
          </c:spPr>
          <c:invertIfNegative val="0"/>
          <c:cat>
            <c:strRef>
              <c:f>'%表@グラフ'!$I$127:$M$128</c:f>
              <c:strCache>
                <c:ptCount val="5"/>
                <c:pt idx="0">
                  <c:v>参加賞等の大会記念グッズが充実している</c:v>
                </c:pt>
                <c:pt idx="1">
                  <c:v>有名人のステージショーがあったり、有名人と一緒にスポーツを楽しめたりする</c:v>
                </c:pt>
                <c:pt idx="2">
                  <c:v>家族や友人が楽しめるブースが充実している</c:v>
                </c:pt>
                <c:pt idx="3">
                  <c:v>参加者同士の交流機会が充実している</c:v>
                </c:pt>
                <c:pt idx="4">
                  <c:v>その他　具体的に</c:v>
                </c:pt>
              </c:strCache>
            </c:strRef>
          </c:cat>
          <c:val>
            <c:numRef>
              <c:f>'%表@グラフ'!$I$134:$M$134</c:f>
              <c:numCache>
                <c:formatCode>0.0</c:formatCode>
                <c:ptCount val="5"/>
                <c:pt idx="0">
                  <c:v>12</c:v>
                </c:pt>
                <c:pt idx="1">
                  <c:v>64</c:v>
                </c:pt>
                <c:pt idx="2">
                  <c:v>28</c:v>
                </c:pt>
                <c:pt idx="3">
                  <c:v>32</c:v>
                </c:pt>
                <c:pt idx="4">
                  <c:v>0</c:v>
                </c:pt>
              </c:numCache>
            </c:numRef>
          </c:val>
          <c:extLst>
            <c:ext xmlns:c16="http://schemas.microsoft.com/office/drawing/2014/chart" uri="{C3380CC4-5D6E-409C-BE32-E72D297353CC}">
              <c16:uniqueId val="{00000005-C233-4B36-9713-CFF953891A31}"/>
            </c:ext>
          </c:extLst>
        </c:ser>
        <c:ser>
          <c:idx val="6"/>
          <c:order val="6"/>
          <c:tx>
            <c:strRef>
              <c:f>'%表@グラフ'!$B$135:$G$135</c:f>
              <c:strCache>
                <c:ptCount val="6"/>
                <c:pt idx="0">
                  <c:v>答えたくない(n=7)</c:v>
                </c:pt>
                <c:pt idx="5">
                  <c:v>%</c:v>
                </c:pt>
              </c:strCache>
            </c:strRef>
          </c:tx>
          <c:spPr>
            <a:solidFill>
              <a:schemeClr val="accent1">
                <a:lumMod val="60000"/>
              </a:schemeClr>
            </a:solidFill>
            <a:ln>
              <a:noFill/>
            </a:ln>
            <a:effectLst/>
          </c:spPr>
          <c:invertIfNegative val="0"/>
          <c:cat>
            <c:strRef>
              <c:f>'%表@グラフ'!$I$127:$M$128</c:f>
              <c:strCache>
                <c:ptCount val="5"/>
                <c:pt idx="0">
                  <c:v>参加賞等の大会記念グッズが充実している</c:v>
                </c:pt>
                <c:pt idx="1">
                  <c:v>有名人のステージショーがあったり、有名人と一緒にスポーツを楽しめたりする</c:v>
                </c:pt>
                <c:pt idx="2">
                  <c:v>家族や友人が楽しめるブースが充実している</c:v>
                </c:pt>
                <c:pt idx="3">
                  <c:v>参加者同士の交流機会が充実している</c:v>
                </c:pt>
                <c:pt idx="4">
                  <c:v>その他　具体的に</c:v>
                </c:pt>
              </c:strCache>
            </c:strRef>
          </c:cat>
          <c:val>
            <c:numRef>
              <c:f>'%表@グラフ'!$I$135:$M$135</c:f>
              <c:numCache>
                <c:formatCode>0.0</c:formatCode>
                <c:ptCount val="5"/>
                <c:pt idx="0">
                  <c:v>28.571428571428569</c:v>
                </c:pt>
                <c:pt idx="1">
                  <c:v>0</c:v>
                </c:pt>
                <c:pt idx="2">
                  <c:v>28.571428571428569</c:v>
                </c:pt>
                <c:pt idx="3">
                  <c:v>42.857142857142861</c:v>
                </c:pt>
                <c:pt idx="4">
                  <c:v>0</c:v>
                </c:pt>
              </c:numCache>
            </c:numRef>
          </c:val>
          <c:extLst>
            <c:ext xmlns:c16="http://schemas.microsoft.com/office/drawing/2014/chart" uri="{C3380CC4-5D6E-409C-BE32-E72D297353CC}">
              <c16:uniqueId val="{00000006-C233-4B36-9713-CFF953891A31}"/>
            </c:ext>
          </c:extLst>
        </c:ser>
        <c:ser>
          <c:idx val="7"/>
          <c:order val="7"/>
          <c:tx>
            <c:strRef>
              <c:f>'%表@グラフ'!$B$136:$G$136</c:f>
              <c:strCache>
                <c:ptCount val="6"/>
                <c:pt idx="0">
                  <c:v>その他(n=13)</c:v>
                </c:pt>
                <c:pt idx="5">
                  <c:v>%</c:v>
                </c:pt>
              </c:strCache>
            </c:strRef>
          </c:tx>
          <c:spPr>
            <a:solidFill>
              <a:schemeClr val="accent2">
                <a:lumMod val="60000"/>
              </a:schemeClr>
            </a:solidFill>
            <a:ln>
              <a:noFill/>
            </a:ln>
            <a:effectLst/>
          </c:spPr>
          <c:invertIfNegative val="0"/>
          <c:cat>
            <c:strRef>
              <c:f>'%表@グラフ'!$I$127:$M$128</c:f>
              <c:strCache>
                <c:ptCount val="5"/>
                <c:pt idx="0">
                  <c:v>参加賞等の大会記念グッズが充実している</c:v>
                </c:pt>
                <c:pt idx="1">
                  <c:v>有名人のステージショーがあったり、有名人と一緒にスポーツを楽しめたりする</c:v>
                </c:pt>
                <c:pt idx="2">
                  <c:v>家族や友人が楽しめるブースが充実している</c:v>
                </c:pt>
                <c:pt idx="3">
                  <c:v>参加者同士の交流機会が充実している</c:v>
                </c:pt>
                <c:pt idx="4">
                  <c:v>その他　具体的に</c:v>
                </c:pt>
              </c:strCache>
            </c:strRef>
          </c:cat>
          <c:val>
            <c:numRef>
              <c:f>'%表@グラフ'!$I$136:$M$136</c:f>
              <c:numCache>
                <c:formatCode>0.0</c:formatCode>
                <c:ptCount val="5"/>
                <c:pt idx="0">
                  <c:v>7.6923076923076925</c:v>
                </c:pt>
                <c:pt idx="1">
                  <c:v>30.769230769230766</c:v>
                </c:pt>
                <c:pt idx="2">
                  <c:v>30.769230769230766</c:v>
                </c:pt>
                <c:pt idx="3">
                  <c:v>53.846153846153847</c:v>
                </c:pt>
                <c:pt idx="4">
                  <c:v>15.384615384615383</c:v>
                </c:pt>
              </c:numCache>
            </c:numRef>
          </c:val>
          <c:extLst>
            <c:ext xmlns:c16="http://schemas.microsoft.com/office/drawing/2014/chart" uri="{C3380CC4-5D6E-409C-BE32-E72D297353CC}">
              <c16:uniqueId val="{00000007-C233-4B36-9713-CFF953891A31}"/>
            </c:ext>
          </c:extLst>
        </c:ser>
        <c:dLbls>
          <c:showLegendKey val="0"/>
          <c:showVal val="0"/>
          <c:showCatName val="0"/>
          <c:showSerName val="0"/>
          <c:showPercent val="0"/>
          <c:showBubbleSize val="0"/>
        </c:dLbls>
        <c:gapWidth val="150"/>
        <c:axId val="363689584"/>
        <c:axId val="1"/>
      </c:barChart>
      <c:catAx>
        <c:axId val="363689584"/>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1"/>
        <c:crosses val="autoZero"/>
        <c:auto val="1"/>
        <c:lblAlgn val="ctr"/>
        <c:lblOffset val="100"/>
        <c:noMultiLvlLbl val="1"/>
      </c:catAx>
      <c:valAx>
        <c:axId val="1"/>
        <c:scaling>
          <c:orientation val="minMax"/>
          <c:max val="100"/>
          <c:min val="0"/>
        </c:scaling>
        <c:delete val="0"/>
        <c:axPos val="l"/>
        <c:majorGridlines>
          <c:spPr>
            <a:ln w="3175" cap="flat" cmpd="sng" algn="ctr">
              <a:solidFill>
                <a:srgbClr val="D3D3D3"/>
              </a:solidFill>
              <a:prstDash val="solid"/>
              <a:round/>
            </a:ln>
            <a:effectLst/>
          </c:spPr>
        </c:majorGridlines>
        <c:numFmt formatCode="0&quot;%&quot;"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ea"/>
                <a:ea typeface="+mn-ea"/>
                <a:cs typeface="+mn-cs"/>
              </a:defRPr>
            </a:pPr>
            <a:endParaRPr lang="ja-JP"/>
          </a:p>
        </c:txPr>
        <c:crossAx val="363689584"/>
        <c:crossesAt val="1"/>
        <c:crossBetween val="between"/>
        <c:majorUnit val="20"/>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800" b="0" i="0" u="none" strike="noStrike" kern="1200" baseline="0">
                <a:solidFill>
                  <a:schemeClr val="tx1"/>
                </a:solidFill>
                <a:latin typeface="+mn-ea"/>
                <a:ea typeface="+mn-ea"/>
                <a:cs typeface="+mn-cs"/>
              </a:defRPr>
            </a:pPr>
            <a:endParaRPr lang="ja-JP"/>
          </a:p>
        </c:txPr>
      </c:dTable>
      <c:spPr>
        <a:noFill/>
        <a:ln w="12700">
          <a:solidFill>
            <a:srgbClr val="000000"/>
          </a:solidFill>
        </a:ln>
        <a:effectLst/>
      </c:spPr>
    </c:plotArea>
    <c:plotVisOnly val="1"/>
    <c:dispBlanksAs val="gap"/>
    <c:showDLblsOverMax val="0"/>
  </c:chart>
  <c:spPr>
    <a:noFill/>
    <a:ln w="9525" cap="flat" cmpd="sng" algn="ctr">
      <a:noFill/>
      <a:prstDash val="solid"/>
    </a:ln>
    <a:effectLst/>
  </c:spPr>
  <c:txPr>
    <a:bodyPr/>
    <a:lstStyle/>
    <a:p>
      <a:pPr>
        <a:defRPr sz="800">
          <a:latin typeface="+mn-ea"/>
          <a:ea typeface="+mn-ea"/>
        </a:defRPr>
      </a:pPr>
      <a:endParaRPr lang="ja-JP"/>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180881281120366E-2"/>
          <c:y val="0.15068783126301499"/>
          <c:w val="0.93178858244385565"/>
          <c:h val="0.77649651162228894"/>
        </c:manualLayout>
      </c:layout>
      <c:barChart>
        <c:barDir val="bar"/>
        <c:grouping val="percentStacked"/>
        <c:varyColors val="0"/>
        <c:ser>
          <c:idx val="0"/>
          <c:order val="0"/>
          <c:tx>
            <c:strRef>
              <c:f>'%表@グラフ'!$I$3</c:f>
              <c:strCache>
                <c:ptCount val="1"/>
                <c:pt idx="0">
                  <c:v>健康である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'%表@グラフ'!$O$5:$O$14</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'%表@グラフ'!$I$5:$I$14</c:f>
              <c:numCache>
                <c:formatCode>0.0</c:formatCode>
                <c:ptCount val="10"/>
                <c:pt idx="0">
                  <c:v>29.340166559897501</c:v>
                </c:pt>
                <c:pt idx="1">
                  <c:v>29.619565217391305</c:v>
                </c:pt>
                <c:pt idx="2">
                  <c:v>29.234629861982434</c:v>
                </c:pt>
                <c:pt idx="3">
                  <c:v>25</c:v>
                </c:pt>
                <c:pt idx="4">
                  <c:v>51.904761904761898</c:v>
                </c:pt>
                <c:pt idx="5">
                  <c:v>32.432432432432428</c:v>
                </c:pt>
                <c:pt idx="6">
                  <c:v>27.509293680297397</c:v>
                </c:pt>
                <c:pt idx="7">
                  <c:v>22.962962962962962</c:v>
                </c:pt>
                <c:pt idx="8">
                  <c:v>24.014336917562726</c:v>
                </c:pt>
                <c:pt idx="9">
                  <c:v>22.627737226277372</c:v>
                </c:pt>
              </c:numCache>
            </c:numRef>
          </c:val>
          <c:extLst>
            <c:ext xmlns:c16="http://schemas.microsoft.com/office/drawing/2014/chart" uri="{C3380CC4-5D6E-409C-BE32-E72D297353CC}">
              <c16:uniqueId val="{00000000-00D4-49DA-BBA5-DE246EFAD94C}"/>
            </c:ext>
          </c:extLst>
        </c:ser>
        <c:ser>
          <c:idx val="1"/>
          <c:order val="1"/>
          <c:tx>
            <c:strRef>
              <c:f>'%表@グラフ'!$J$3</c:f>
              <c:strCache>
                <c:ptCount val="1"/>
                <c:pt idx="0">
                  <c:v>どちらかと言えば健康である</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'%表@グラフ'!$O$5:$O$14</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'%表@グラフ'!$J$5:$J$14</c:f>
              <c:numCache>
                <c:formatCode>0.0</c:formatCode>
                <c:ptCount val="10"/>
                <c:pt idx="0">
                  <c:v>50.352338244714922</c:v>
                </c:pt>
                <c:pt idx="1">
                  <c:v>50.815217391304344</c:v>
                </c:pt>
                <c:pt idx="2">
                  <c:v>50.31367628607277</c:v>
                </c:pt>
                <c:pt idx="3">
                  <c:v>39.285714285714285</c:v>
                </c:pt>
                <c:pt idx="4">
                  <c:v>28.095238095238095</c:v>
                </c:pt>
                <c:pt idx="5">
                  <c:v>51.351351351351347</c:v>
                </c:pt>
                <c:pt idx="6">
                  <c:v>50.929368029739777</c:v>
                </c:pt>
                <c:pt idx="7">
                  <c:v>54.074074074074076</c:v>
                </c:pt>
                <c:pt idx="8">
                  <c:v>58.781362007168454</c:v>
                </c:pt>
                <c:pt idx="9">
                  <c:v>53.649635036496349</c:v>
                </c:pt>
              </c:numCache>
            </c:numRef>
          </c:val>
          <c:extLst>
            <c:ext xmlns:c16="http://schemas.microsoft.com/office/drawing/2014/chart" uri="{C3380CC4-5D6E-409C-BE32-E72D297353CC}">
              <c16:uniqueId val="{00000001-00D4-49DA-BBA5-DE246EFAD94C}"/>
            </c:ext>
          </c:extLst>
        </c:ser>
        <c:ser>
          <c:idx val="2"/>
          <c:order val="2"/>
          <c:tx>
            <c:strRef>
              <c:f>'%表@グラフ'!$K$3</c:f>
              <c:strCache>
                <c:ptCount val="1"/>
                <c:pt idx="0">
                  <c:v>どちらかと言えば健康でない</c:v>
                </c:pt>
              </c:strCache>
            </c:strRef>
          </c:tx>
          <c:spPr>
            <a:solidFill>
              <a:schemeClr val="accent3"/>
            </a:solidFill>
            <a:ln>
              <a:noFill/>
            </a:ln>
            <a:effectLst/>
          </c:spPr>
          <c:invertIfNegative val="0"/>
          <c:dLbls>
            <c:dLbl>
              <c:idx val="3"/>
              <c:layout>
                <c:manualLayout>
                  <c:x val="-1.297604370304273E-2"/>
                  <c:y val="9.0591526430983753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B0-4D82-BB01-E83543BD774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'%表@グラフ'!$O$5:$O$14</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'%表@グラフ'!$K$5:$K$14</c:f>
              <c:numCache>
                <c:formatCode>0.0</c:formatCode>
                <c:ptCount val="10"/>
                <c:pt idx="0">
                  <c:v>12.620115310698269</c:v>
                </c:pt>
                <c:pt idx="1">
                  <c:v>11.684782608695651</c:v>
                </c:pt>
                <c:pt idx="2">
                  <c:v>13.550815558343789</c:v>
                </c:pt>
                <c:pt idx="3">
                  <c:v>10.714285714285715</c:v>
                </c:pt>
                <c:pt idx="4">
                  <c:v>10.952380952380953</c:v>
                </c:pt>
                <c:pt idx="5">
                  <c:v>10.424710424710424</c:v>
                </c:pt>
                <c:pt idx="6">
                  <c:v>13.011152416356877</c:v>
                </c:pt>
                <c:pt idx="7">
                  <c:v>14.074074074074074</c:v>
                </c:pt>
                <c:pt idx="8">
                  <c:v>12.544802867383511</c:v>
                </c:pt>
                <c:pt idx="9">
                  <c:v>14.233576642335768</c:v>
                </c:pt>
              </c:numCache>
            </c:numRef>
          </c:val>
          <c:extLst>
            <c:ext xmlns:c16="http://schemas.microsoft.com/office/drawing/2014/chart" uri="{C3380CC4-5D6E-409C-BE32-E72D297353CC}">
              <c16:uniqueId val="{00000002-00D4-49DA-BBA5-DE246EFAD94C}"/>
            </c:ext>
          </c:extLst>
        </c:ser>
        <c:ser>
          <c:idx val="3"/>
          <c:order val="3"/>
          <c:tx>
            <c:strRef>
              <c:f>'%表@グラフ'!$L$3</c:f>
              <c:strCache>
                <c:ptCount val="1"/>
                <c:pt idx="0">
                  <c:v>健康でない</c:v>
                </c:pt>
              </c:strCache>
            </c:strRef>
          </c:tx>
          <c:spPr>
            <a:solidFill>
              <a:schemeClr val="accent4"/>
            </a:solidFill>
            <a:ln>
              <a:noFill/>
            </a:ln>
            <a:effectLst/>
          </c:spPr>
          <c:invertIfNegative val="0"/>
          <c:dLbls>
            <c:dLbl>
              <c:idx val="8"/>
              <c:layout>
                <c:manualLayout>
                  <c:x val="-6.4880218515213648E-3"/>
                  <c:y val="1.4061655605674994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B0-4D82-BB01-E83543BD774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'%表@グラフ'!$O$5:$O$14</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'%表@グラフ'!$L$5:$L$14</c:f>
              <c:numCache>
                <c:formatCode>0.0</c:formatCode>
                <c:ptCount val="10"/>
                <c:pt idx="0">
                  <c:v>5.3811659192825116</c:v>
                </c:pt>
                <c:pt idx="1">
                  <c:v>5.570652173913043</c:v>
                </c:pt>
                <c:pt idx="2">
                  <c:v>5.1442910915934759</c:v>
                </c:pt>
                <c:pt idx="3">
                  <c:v>7.1428571428571432</c:v>
                </c:pt>
                <c:pt idx="4">
                  <c:v>6.1904761904761907</c:v>
                </c:pt>
                <c:pt idx="5">
                  <c:v>3.8610038610038613</c:v>
                </c:pt>
                <c:pt idx="6">
                  <c:v>5.9479553903345721</c:v>
                </c:pt>
                <c:pt idx="7">
                  <c:v>4.4444444444444446</c:v>
                </c:pt>
                <c:pt idx="8">
                  <c:v>3.5842293906810037</c:v>
                </c:pt>
                <c:pt idx="9">
                  <c:v>8.3941605839416056</c:v>
                </c:pt>
              </c:numCache>
            </c:numRef>
          </c:val>
          <c:extLst>
            <c:ext xmlns:c16="http://schemas.microsoft.com/office/drawing/2014/chart" uri="{C3380CC4-5D6E-409C-BE32-E72D297353CC}">
              <c16:uniqueId val="{00000003-00D4-49DA-BBA5-DE246EFAD94C}"/>
            </c:ext>
          </c:extLst>
        </c:ser>
        <c:ser>
          <c:idx val="4"/>
          <c:order val="4"/>
          <c:tx>
            <c:strRef>
              <c:f>'%表@グラフ'!$M$3</c:f>
              <c:strCache>
                <c:ptCount val="1"/>
                <c:pt idx="0">
                  <c:v>わからない</c:v>
                </c:pt>
              </c:strCache>
            </c:strRef>
          </c:tx>
          <c:spPr>
            <a:solidFill>
              <a:schemeClr val="accent5"/>
            </a:solidFill>
            <a:ln>
              <a:noFill/>
            </a:ln>
            <a:effectLst/>
          </c:spPr>
          <c:invertIfNegative val="0"/>
          <c:dLbls>
            <c:dLbl>
              <c:idx val="8"/>
              <c:layout>
                <c:manualLayout>
                  <c:x val="4.3253479010140847E-3"/>
                  <c:y val="1.4061655605674994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B0-4D82-BB01-E83543BD774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'%表@グラフ'!$O$5:$O$14</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'%表@グラフ'!$M$5:$M$14</c:f>
              <c:numCache>
                <c:formatCode>0.0</c:formatCode>
                <c:ptCount val="10"/>
                <c:pt idx="0">
                  <c:v>2.3062139654067906</c:v>
                </c:pt>
                <c:pt idx="1">
                  <c:v>2.3097826086956523</c:v>
                </c:pt>
                <c:pt idx="2">
                  <c:v>1.7565872020075284</c:v>
                </c:pt>
                <c:pt idx="3">
                  <c:v>17.857142857142858</c:v>
                </c:pt>
                <c:pt idx="4">
                  <c:v>2.8571428571428572</c:v>
                </c:pt>
                <c:pt idx="5">
                  <c:v>1.9305019305019306</c:v>
                </c:pt>
                <c:pt idx="6">
                  <c:v>2.6022304832713754</c:v>
                </c:pt>
                <c:pt idx="7">
                  <c:v>4.4444444444444446</c:v>
                </c:pt>
                <c:pt idx="8">
                  <c:v>1.075268817204301</c:v>
                </c:pt>
                <c:pt idx="9">
                  <c:v>1.0948905109489051</c:v>
                </c:pt>
              </c:numCache>
            </c:numRef>
          </c:val>
          <c:extLst>
            <c:ext xmlns:c16="http://schemas.microsoft.com/office/drawing/2014/chart" uri="{C3380CC4-5D6E-409C-BE32-E72D297353CC}">
              <c16:uniqueId val="{00000009-D732-43B7-B199-642D63213F17}"/>
            </c:ext>
          </c:extLst>
        </c:ser>
        <c:dLbls>
          <c:dLblPos val="ctr"/>
          <c:showLegendKey val="0"/>
          <c:showVal val="1"/>
          <c:showCatName val="0"/>
          <c:showSerName val="0"/>
          <c:showPercent val="0"/>
          <c:showBubbleSize val="0"/>
        </c:dLbls>
        <c:gapWidth val="150"/>
        <c:overlap val="100"/>
        <c:axId val="260160128"/>
        <c:axId val="260247936"/>
      </c:barChart>
      <c:catAx>
        <c:axId val="260160128"/>
        <c:scaling>
          <c:orientation val="maxMin"/>
        </c:scaling>
        <c:delete val="1"/>
        <c:axPos val="l"/>
        <c:numFmt formatCode="General" sourceLinked="0"/>
        <c:majorTickMark val="out"/>
        <c:minorTickMark val="none"/>
        <c:tickLblPos val="nextTo"/>
        <c:crossAx val="260247936"/>
        <c:crosses val="autoZero"/>
        <c:auto val="1"/>
        <c:lblAlgn val="ctr"/>
        <c:lblOffset val="100"/>
        <c:noMultiLvlLbl val="0"/>
      </c:catAx>
      <c:valAx>
        <c:axId val="260247936"/>
        <c:scaling>
          <c:orientation val="minMax"/>
        </c:scaling>
        <c:delete val="0"/>
        <c:axPos val="t"/>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260160128"/>
        <c:crosses val="autoZero"/>
        <c:crossBetween val="between"/>
      </c:valAx>
      <c:spPr>
        <a:noFill/>
        <a:ln>
          <a:noFill/>
        </a:ln>
        <a:effectLst/>
      </c:spPr>
    </c:plotArea>
    <c:legend>
      <c:legendPos val="t"/>
      <c:layout>
        <c:manualLayout>
          <c:xMode val="edge"/>
          <c:yMode val="edge"/>
          <c:x val="4.2742440858530469E-2"/>
          <c:y val="8.4917477158856468E-3"/>
          <c:w val="0.85550182476332381"/>
          <c:h val="9.327778202481971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prstDash val="solid"/>
    </a:ln>
    <a:effectLst/>
  </c:spPr>
  <c:txPr>
    <a:bodyPr/>
    <a:lstStyle/>
    <a:p>
      <a:pPr>
        <a:defRPr sz="800"/>
      </a:pPr>
      <a:endParaRPr lang="ja-JP"/>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7037037037036"/>
          <c:y val="0.21243055555555559"/>
          <c:w val="0.5186574074074074"/>
          <c:h val="0.77798611111111116"/>
        </c:manualLayout>
      </c:layout>
      <c:pie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6-10F6-4E95-8596-AB9186DEF507}"/>
              </c:ext>
            </c:extLst>
          </c:dPt>
          <c:dPt>
            <c:idx val="1"/>
            <c:bubble3D val="0"/>
            <c:spPr>
              <a:solidFill>
                <a:schemeClr val="accent2"/>
              </a:solidFill>
              <a:ln>
                <a:noFill/>
              </a:ln>
              <a:effectLst/>
            </c:spPr>
            <c:extLst>
              <c:ext xmlns:c16="http://schemas.microsoft.com/office/drawing/2014/chart" uri="{C3380CC4-5D6E-409C-BE32-E72D297353CC}">
                <c16:uniqueId val="{00000002-10F6-4E95-8596-AB9186DEF507}"/>
              </c:ext>
            </c:extLst>
          </c:dPt>
          <c:dPt>
            <c:idx val="2"/>
            <c:bubble3D val="0"/>
            <c:spPr>
              <a:solidFill>
                <a:schemeClr val="accent3"/>
              </a:solidFill>
              <a:ln>
                <a:noFill/>
              </a:ln>
              <a:effectLst/>
            </c:spPr>
            <c:extLst>
              <c:ext xmlns:c16="http://schemas.microsoft.com/office/drawing/2014/chart" uri="{C3380CC4-5D6E-409C-BE32-E72D297353CC}">
                <c16:uniqueId val="{00000001-10F6-4E95-8596-AB9186DEF507}"/>
              </c:ext>
            </c:extLst>
          </c:dPt>
          <c:dPt>
            <c:idx val="3"/>
            <c:bubble3D val="0"/>
            <c:spPr>
              <a:solidFill>
                <a:schemeClr val="accent4"/>
              </a:solidFill>
              <a:ln>
                <a:noFill/>
              </a:ln>
              <a:effectLst/>
            </c:spPr>
            <c:extLst>
              <c:ext xmlns:c16="http://schemas.microsoft.com/office/drawing/2014/chart" uri="{C3380CC4-5D6E-409C-BE32-E72D297353CC}">
                <c16:uniqueId val="{00000003-10F6-4E95-8596-AB9186DEF507}"/>
              </c:ext>
            </c:extLst>
          </c:dPt>
          <c:dPt>
            <c:idx val="4"/>
            <c:bubble3D val="0"/>
            <c:spPr>
              <a:solidFill>
                <a:schemeClr val="accent5"/>
              </a:solidFill>
              <a:ln>
                <a:noFill/>
              </a:ln>
              <a:effectLst/>
            </c:spPr>
            <c:extLst>
              <c:ext xmlns:c16="http://schemas.microsoft.com/office/drawing/2014/chart" uri="{C3380CC4-5D6E-409C-BE32-E72D297353CC}">
                <c16:uniqueId val="{00000004-10F6-4E95-8596-AB9186DEF507}"/>
              </c:ext>
            </c:extLst>
          </c:dPt>
          <c:dPt>
            <c:idx val="5"/>
            <c:bubble3D val="0"/>
            <c:spPr>
              <a:solidFill>
                <a:schemeClr val="accent6"/>
              </a:solidFill>
              <a:ln>
                <a:noFill/>
              </a:ln>
              <a:effectLst/>
            </c:spPr>
            <c:extLst>
              <c:ext xmlns:c16="http://schemas.microsoft.com/office/drawing/2014/chart" uri="{C3380CC4-5D6E-409C-BE32-E72D297353CC}">
                <c16:uniqueId val="{00000005-10F6-4E95-8596-AB9186DEF507}"/>
              </c:ext>
            </c:extLst>
          </c:dPt>
          <c:dLbls>
            <c:dLbl>
              <c:idx val="0"/>
              <c:layout>
                <c:manualLayout>
                  <c:x val="5.8208333333333244E-2"/>
                  <c:y val="-2.204869281045753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10F6-4E95-8596-AB9186DEF507}"/>
                </c:ext>
              </c:extLst>
            </c:dLbl>
            <c:dLbl>
              <c:idx val="1"/>
              <c:layout>
                <c:manualLayout>
                  <c:x val="-0.19966611111111121"/>
                  <c:y val="4.617222222222214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10F6-4E95-8596-AB9186DEF507}"/>
                </c:ext>
              </c:extLst>
            </c:dLbl>
            <c:dLbl>
              <c:idx val="2"/>
              <c:layout>
                <c:manualLayout>
                  <c:x val="0.13640740740740745"/>
                  <c:y val="-0.12035947712418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10F6-4E95-8596-AB9186DEF507}"/>
                </c:ext>
              </c:extLst>
            </c:dLbl>
            <c:dLbl>
              <c:idx val="3"/>
              <c:layout>
                <c:manualLayout>
                  <c:x val="0.13346759259259258"/>
                  <c:y val="0.20852091503267975"/>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10F6-4E95-8596-AB9186DEF507}"/>
                </c:ext>
              </c:extLst>
            </c:dLbl>
            <c:dLbl>
              <c:idx val="4"/>
              <c:layout>
                <c:manualLayout>
                  <c:x val="-1.8814814814814815E-2"/>
                  <c:y val="-2.723660130718954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10F6-4E95-8596-AB9186DEF507}"/>
                </c:ext>
              </c:extLst>
            </c:dLbl>
            <c:dLbl>
              <c:idx val="5"/>
              <c:layout>
                <c:manualLayout>
                  <c:x val="9.701388888888883E-2"/>
                  <c:y val="0.1675694444444444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10F6-4E95-8596-AB9186DEF507}"/>
                </c:ext>
              </c:extLst>
            </c:dLbl>
            <c:numFmt formatCode="0.0&quot;%&quot;"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'N%表(実数+%表)@グラフ'!$B$112:$B$116</c:f>
              <c:strCache>
                <c:ptCount val="5"/>
                <c:pt idx="0">
                  <c:v>体力に自信がある</c:v>
                </c:pt>
                <c:pt idx="1">
                  <c:v>どちらかと言えば体力に自信がある</c:v>
                </c:pt>
                <c:pt idx="2">
                  <c:v>どちらかと言えば体力に不安がある</c:v>
                </c:pt>
                <c:pt idx="3">
                  <c:v>体力に不安がある</c:v>
                </c:pt>
                <c:pt idx="4">
                  <c:v>わからない</c:v>
                </c:pt>
              </c:strCache>
            </c:strRef>
          </c:cat>
          <c:val>
            <c:numRef>
              <c:f>'N%表(実数+%表)@グラフ'!$D$112:$D$116</c:f>
              <c:numCache>
                <c:formatCode>0.0</c:formatCode>
                <c:ptCount val="5"/>
                <c:pt idx="0">
                  <c:v>5.5092889173606663</c:v>
                </c:pt>
                <c:pt idx="1">
                  <c:v>33.760409993593846</c:v>
                </c:pt>
                <c:pt idx="2">
                  <c:v>39.974375400384375</c:v>
                </c:pt>
                <c:pt idx="3">
                  <c:v>16.143497757847534</c:v>
                </c:pt>
                <c:pt idx="4">
                  <c:v>4.6124279308135812</c:v>
                </c:pt>
              </c:numCache>
            </c:numRef>
          </c:val>
          <c:extLst>
            <c:ext xmlns:c16="http://schemas.microsoft.com/office/drawing/2014/chart" uri="{C3380CC4-5D6E-409C-BE32-E72D297353CC}">
              <c16:uniqueId val="{00000000-10F6-4E95-8596-AB9186DEF507}"/>
            </c:ext>
          </c:extLst>
        </c:ser>
        <c:dLbls>
          <c:showLegendKey val="0"/>
          <c:showVal val="0"/>
          <c:showCatName val="0"/>
          <c:showSerName val="0"/>
          <c:showPercent val="0"/>
          <c:showBubbleSize val="0"/>
          <c:showLeaderLines val="1"/>
        </c:dLbls>
        <c:firstSliceAng val="0"/>
      </c:pieChart>
      <c:spPr>
        <a:noFill/>
        <a:ln w="12700">
          <a:noFill/>
        </a:ln>
        <a:effectLst/>
      </c:spPr>
    </c:plotArea>
    <c:plotVisOnly val="1"/>
    <c:dispBlanksAs val="gap"/>
    <c:showDLblsOverMax val="0"/>
  </c:chart>
  <c:spPr>
    <a:noFill/>
    <a:ln w="9525" cap="flat" cmpd="sng" algn="ctr">
      <a:noFill/>
      <a:prstDash val="solid"/>
    </a:ln>
    <a:effectLst/>
  </c:spPr>
  <c:txPr>
    <a:bodyPr/>
    <a:lstStyle/>
    <a:p>
      <a:pPr>
        <a:defRPr sz="900">
          <a:latin typeface="+mn-ea"/>
          <a:ea typeface="+mn-ea"/>
        </a:defRPr>
      </a:pPr>
      <a:endParaRPr lang="ja-JP"/>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799238797604363E-2"/>
          <c:y val="0.17753325433835335"/>
          <c:w val="0.92530052804009133"/>
          <c:h val="0.74965121168106419"/>
        </c:manualLayout>
      </c:layout>
      <c:barChart>
        <c:barDir val="bar"/>
        <c:grouping val="percentStacked"/>
        <c:varyColors val="0"/>
        <c:ser>
          <c:idx val="0"/>
          <c:order val="0"/>
          <c:tx>
            <c:strRef>
              <c:f>'%表@グラフ'!$I$18</c:f>
              <c:strCache>
                <c:ptCount val="1"/>
                <c:pt idx="0">
                  <c:v>体力に自信がある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'%表@グラフ'!$O$20:$O$29</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'%表@グラフ'!$I$20:$I$29</c:f>
              <c:numCache>
                <c:formatCode>0.0</c:formatCode>
                <c:ptCount val="10"/>
                <c:pt idx="0">
                  <c:v>5.5092889173606663</c:v>
                </c:pt>
                <c:pt idx="1">
                  <c:v>7.8804347826086962</c:v>
                </c:pt>
                <c:pt idx="2">
                  <c:v>3.0112923462986196</c:v>
                </c:pt>
                <c:pt idx="3">
                  <c:v>14.285714285714285</c:v>
                </c:pt>
                <c:pt idx="4">
                  <c:v>9.5238095238095237</c:v>
                </c:pt>
                <c:pt idx="5">
                  <c:v>5.4054054054054053</c:v>
                </c:pt>
                <c:pt idx="6">
                  <c:v>5.5762081784386623</c:v>
                </c:pt>
                <c:pt idx="7">
                  <c:v>5.5555555555555554</c:v>
                </c:pt>
                <c:pt idx="8">
                  <c:v>5.0179211469534053</c:v>
                </c:pt>
                <c:pt idx="9">
                  <c:v>2.9197080291970803</c:v>
                </c:pt>
              </c:numCache>
            </c:numRef>
          </c:val>
          <c:extLst>
            <c:ext xmlns:c16="http://schemas.microsoft.com/office/drawing/2014/chart" uri="{C3380CC4-5D6E-409C-BE32-E72D297353CC}">
              <c16:uniqueId val="{00000000-00D4-49DA-BBA5-DE246EFAD94C}"/>
            </c:ext>
          </c:extLst>
        </c:ser>
        <c:ser>
          <c:idx val="1"/>
          <c:order val="1"/>
          <c:tx>
            <c:strRef>
              <c:f>'%表@グラフ'!$J$18</c:f>
              <c:strCache>
                <c:ptCount val="1"/>
                <c:pt idx="0">
                  <c:v>どちらかと言えば体力に自信がある</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'%表@グラフ'!$O$20:$O$29</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'%表@グラフ'!$J$20:$J$29</c:f>
              <c:numCache>
                <c:formatCode>0.0</c:formatCode>
                <c:ptCount val="10"/>
                <c:pt idx="0">
                  <c:v>33.760409993593846</c:v>
                </c:pt>
                <c:pt idx="1">
                  <c:v>37.5</c:v>
                </c:pt>
                <c:pt idx="2">
                  <c:v>30.740276035131746</c:v>
                </c:pt>
                <c:pt idx="3">
                  <c:v>21.428571428571431</c:v>
                </c:pt>
                <c:pt idx="4">
                  <c:v>31.428571428571427</c:v>
                </c:pt>
                <c:pt idx="5">
                  <c:v>30.888030888030887</c:v>
                </c:pt>
                <c:pt idx="6">
                  <c:v>27.137546468401485</c:v>
                </c:pt>
                <c:pt idx="7">
                  <c:v>28.888888888888889</c:v>
                </c:pt>
                <c:pt idx="8">
                  <c:v>40.501792114695341</c:v>
                </c:pt>
                <c:pt idx="9">
                  <c:v>42.700729927007302</c:v>
                </c:pt>
              </c:numCache>
            </c:numRef>
          </c:val>
          <c:extLst>
            <c:ext xmlns:c16="http://schemas.microsoft.com/office/drawing/2014/chart" uri="{C3380CC4-5D6E-409C-BE32-E72D297353CC}">
              <c16:uniqueId val="{00000001-00D4-49DA-BBA5-DE246EFAD94C}"/>
            </c:ext>
          </c:extLst>
        </c:ser>
        <c:ser>
          <c:idx val="2"/>
          <c:order val="2"/>
          <c:tx>
            <c:strRef>
              <c:f>'%表@グラフ'!$K$18</c:f>
              <c:strCache>
                <c:ptCount val="1"/>
                <c:pt idx="0">
                  <c:v>どちらかと言えば体力に不安がある</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'%表@グラフ'!$O$20:$O$29</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'%表@グラフ'!$K$20:$K$29</c:f>
              <c:numCache>
                <c:formatCode>0.0</c:formatCode>
                <c:ptCount val="10"/>
                <c:pt idx="0">
                  <c:v>39.974375400384375</c:v>
                </c:pt>
                <c:pt idx="1">
                  <c:v>38.858695652173914</c:v>
                </c:pt>
                <c:pt idx="2">
                  <c:v>41.279799247176911</c:v>
                </c:pt>
                <c:pt idx="3">
                  <c:v>32.142857142857139</c:v>
                </c:pt>
                <c:pt idx="4">
                  <c:v>28.571428571428569</c:v>
                </c:pt>
                <c:pt idx="5">
                  <c:v>43.629343629343623</c:v>
                </c:pt>
                <c:pt idx="6">
                  <c:v>45.72490706319703</c:v>
                </c:pt>
                <c:pt idx="7">
                  <c:v>45.185185185185183</c:v>
                </c:pt>
                <c:pt idx="8">
                  <c:v>37.992831541218642</c:v>
                </c:pt>
                <c:pt idx="9">
                  <c:v>36.496350364963504</c:v>
                </c:pt>
              </c:numCache>
            </c:numRef>
          </c:val>
          <c:extLst>
            <c:ext xmlns:c16="http://schemas.microsoft.com/office/drawing/2014/chart" uri="{C3380CC4-5D6E-409C-BE32-E72D297353CC}">
              <c16:uniqueId val="{00000002-00D4-49DA-BBA5-DE246EFAD94C}"/>
            </c:ext>
          </c:extLst>
        </c:ser>
        <c:ser>
          <c:idx val="3"/>
          <c:order val="3"/>
          <c:tx>
            <c:strRef>
              <c:f>'%表@グラフ'!$L$18</c:f>
              <c:strCache>
                <c:ptCount val="1"/>
                <c:pt idx="0">
                  <c:v>体力に不安がある</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'%表@グラフ'!$O$20:$O$29</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'%表@グラフ'!$L$20:$L$29</c:f>
              <c:numCache>
                <c:formatCode>0.0</c:formatCode>
                <c:ptCount val="10"/>
                <c:pt idx="0">
                  <c:v>16.143497757847534</c:v>
                </c:pt>
                <c:pt idx="1">
                  <c:v>11.548913043478262</c:v>
                </c:pt>
                <c:pt idx="2">
                  <c:v>20.451693851944793</c:v>
                </c:pt>
                <c:pt idx="3">
                  <c:v>14.285714285714285</c:v>
                </c:pt>
                <c:pt idx="4">
                  <c:v>21.904761904761905</c:v>
                </c:pt>
                <c:pt idx="5">
                  <c:v>14.285714285714285</c:v>
                </c:pt>
                <c:pt idx="6">
                  <c:v>17.843866171003715</c:v>
                </c:pt>
                <c:pt idx="7">
                  <c:v>15.555555555555557</c:v>
                </c:pt>
                <c:pt idx="8">
                  <c:v>13.978494623655914</c:v>
                </c:pt>
                <c:pt idx="9">
                  <c:v>14.5985401459854</c:v>
                </c:pt>
              </c:numCache>
            </c:numRef>
          </c:val>
          <c:extLst>
            <c:ext xmlns:c16="http://schemas.microsoft.com/office/drawing/2014/chart" uri="{C3380CC4-5D6E-409C-BE32-E72D297353CC}">
              <c16:uniqueId val="{00000003-00D4-49DA-BBA5-DE246EFAD94C}"/>
            </c:ext>
          </c:extLst>
        </c:ser>
        <c:ser>
          <c:idx val="4"/>
          <c:order val="4"/>
          <c:tx>
            <c:strRef>
              <c:f>'%表@グラフ'!$M$18</c:f>
              <c:strCache>
                <c:ptCount val="1"/>
                <c:pt idx="0">
                  <c:v>わからない</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'%表@グラフ'!$O$20:$O$29</c:f>
              <c:strCache>
                <c:ptCount val="10"/>
                <c:pt idx="0">
                  <c:v>全体(n=1561)</c:v>
                </c:pt>
                <c:pt idx="1">
                  <c:v>男性(n=736)</c:v>
                </c:pt>
                <c:pt idx="2">
                  <c:v>女性(n=797)</c:v>
                </c:pt>
                <c:pt idx="3">
                  <c:v>回答しない(n=28)</c:v>
                </c:pt>
                <c:pt idx="4">
                  <c:v>18歳 - 20代(n=210)</c:v>
                </c:pt>
                <c:pt idx="5">
                  <c:v>30代(n=259)</c:v>
                </c:pt>
                <c:pt idx="6">
                  <c:v>40代(n=269)</c:v>
                </c:pt>
                <c:pt idx="7">
                  <c:v>50代(n=270)</c:v>
                </c:pt>
                <c:pt idx="8">
                  <c:v>60代(n=279)</c:v>
                </c:pt>
                <c:pt idx="9">
                  <c:v>70代以上(n=274)</c:v>
                </c:pt>
              </c:strCache>
            </c:strRef>
          </c:cat>
          <c:val>
            <c:numRef>
              <c:f>'%表@グラフ'!$M$20:$M$29</c:f>
              <c:numCache>
                <c:formatCode>0.0</c:formatCode>
                <c:ptCount val="10"/>
                <c:pt idx="0">
                  <c:v>4.6124279308135812</c:v>
                </c:pt>
                <c:pt idx="1">
                  <c:v>4.2119565217391299</c:v>
                </c:pt>
                <c:pt idx="2">
                  <c:v>4.5169385194479297</c:v>
                </c:pt>
                <c:pt idx="3">
                  <c:v>17.857142857142858</c:v>
                </c:pt>
                <c:pt idx="4">
                  <c:v>8.5714285714285712</c:v>
                </c:pt>
                <c:pt idx="5">
                  <c:v>5.7915057915057915</c:v>
                </c:pt>
                <c:pt idx="6">
                  <c:v>3.7174721189591078</c:v>
                </c:pt>
                <c:pt idx="7">
                  <c:v>4.8148148148148149</c:v>
                </c:pt>
                <c:pt idx="8">
                  <c:v>2.5089605734767026</c:v>
                </c:pt>
                <c:pt idx="9">
                  <c:v>3.2846715328467155</c:v>
                </c:pt>
              </c:numCache>
            </c:numRef>
          </c:val>
          <c:extLst>
            <c:ext xmlns:c16="http://schemas.microsoft.com/office/drawing/2014/chart" uri="{C3380CC4-5D6E-409C-BE32-E72D297353CC}">
              <c16:uniqueId val="{00000009-D732-43B7-B199-642D63213F17}"/>
            </c:ext>
          </c:extLst>
        </c:ser>
        <c:dLbls>
          <c:dLblPos val="ctr"/>
          <c:showLegendKey val="0"/>
          <c:showVal val="1"/>
          <c:showCatName val="0"/>
          <c:showSerName val="0"/>
          <c:showPercent val="0"/>
          <c:showBubbleSize val="0"/>
        </c:dLbls>
        <c:gapWidth val="150"/>
        <c:overlap val="100"/>
        <c:axId val="260160128"/>
        <c:axId val="260247936"/>
      </c:barChart>
      <c:catAx>
        <c:axId val="260160128"/>
        <c:scaling>
          <c:orientation val="maxMin"/>
        </c:scaling>
        <c:delete val="1"/>
        <c:axPos val="l"/>
        <c:numFmt formatCode="General" sourceLinked="0"/>
        <c:majorTickMark val="out"/>
        <c:minorTickMark val="none"/>
        <c:tickLblPos val="nextTo"/>
        <c:crossAx val="260247936"/>
        <c:crosses val="autoZero"/>
        <c:auto val="1"/>
        <c:lblAlgn val="ctr"/>
        <c:lblOffset val="100"/>
        <c:noMultiLvlLbl val="0"/>
      </c:catAx>
      <c:valAx>
        <c:axId val="260247936"/>
        <c:scaling>
          <c:orientation val="minMax"/>
        </c:scaling>
        <c:delete val="0"/>
        <c:axPos val="t"/>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260160128"/>
        <c:crosses val="autoZero"/>
        <c:crossBetween val="between"/>
      </c:valAx>
      <c:spPr>
        <a:noFill/>
        <a:ln>
          <a:noFill/>
        </a:ln>
        <a:effectLst/>
      </c:spPr>
    </c:plotArea>
    <c:legend>
      <c:legendPos val="t"/>
      <c:layout>
        <c:manualLayout>
          <c:xMode val="edge"/>
          <c:yMode val="edge"/>
          <c:x val="4.2742482238150067E-2"/>
          <c:y val="1.6161826157460344E-2"/>
          <c:w val="0.91725682105240869"/>
          <c:h val="9.327778202481971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prstDash val="solid"/>
    </a:ln>
    <a:effectLst/>
  </c:spPr>
  <c:txPr>
    <a:bodyPr/>
    <a:lstStyle/>
    <a:p>
      <a:pPr>
        <a:defRPr sz="800"/>
      </a:pPr>
      <a:endParaRPr lang="ja-JP"/>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3"/>
            <a:ext cx="2949787" cy="496967"/>
          </a:xfrm>
          <a:prstGeom prst="rect">
            <a:avLst/>
          </a:prstGeom>
        </p:spPr>
        <p:txBody>
          <a:bodyPr vert="horz" lIns="92191" tIns="46095" rIns="92191" bIns="46095" rtlCol="0"/>
          <a:lstStyle>
            <a:lvl1pPr algn="l">
              <a:defRPr sz="1400"/>
            </a:lvl1pPr>
          </a:lstStyle>
          <a:p>
            <a:endParaRPr kumimoji="1" lang="ja-JP" altLang="en-US"/>
          </a:p>
        </p:txBody>
      </p:sp>
      <p:sp>
        <p:nvSpPr>
          <p:cNvPr id="3" name="日付プレースホルダ 2"/>
          <p:cNvSpPr>
            <a:spLocks noGrp="1"/>
          </p:cNvSpPr>
          <p:nvPr>
            <p:ph type="dt" sz="quarter" idx="1"/>
          </p:nvPr>
        </p:nvSpPr>
        <p:spPr>
          <a:xfrm>
            <a:off x="3855838" y="3"/>
            <a:ext cx="2949787" cy="496967"/>
          </a:xfrm>
          <a:prstGeom prst="rect">
            <a:avLst/>
          </a:prstGeom>
        </p:spPr>
        <p:txBody>
          <a:bodyPr vert="horz" lIns="92191" tIns="46095" rIns="92191" bIns="46095" rtlCol="0"/>
          <a:lstStyle>
            <a:lvl1pPr algn="r">
              <a:defRPr sz="1400"/>
            </a:lvl1pPr>
          </a:lstStyle>
          <a:p>
            <a:fld id="{B94002C5-D378-4D45-9AA8-2A7E7660DF0F}" type="datetimeFigureOut">
              <a:rPr kumimoji="1" lang="ja-JP" altLang="en-US" smtClean="0"/>
              <a:pPr/>
              <a:t>2026/4/14</a:t>
            </a:fld>
            <a:endParaRPr kumimoji="1" lang="ja-JP" altLang="en-US"/>
          </a:p>
        </p:txBody>
      </p:sp>
      <p:sp>
        <p:nvSpPr>
          <p:cNvPr id="4" name="フッター プレースホルダ 3"/>
          <p:cNvSpPr>
            <a:spLocks noGrp="1"/>
          </p:cNvSpPr>
          <p:nvPr>
            <p:ph type="ftr" sz="quarter" idx="2"/>
          </p:nvPr>
        </p:nvSpPr>
        <p:spPr>
          <a:xfrm>
            <a:off x="0" y="9440649"/>
            <a:ext cx="2949787" cy="496967"/>
          </a:xfrm>
          <a:prstGeom prst="rect">
            <a:avLst/>
          </a:prstGeom>
        </p:spPr>
        <p:txBody>
          <a:bodyPr vert="horz" lIns="92191" tIns="46095" rIns="92191" bIns="46095" rtlCol="0" anchor="b"/>
          <a:lstStyle>
            <a:lvl1pPr algn="l">
              <a:defRPr sz="1400"/>
            </a:lvl1pPr>
          </a:lstStyle>
          <a:p>
            <a:endParaRPr kumimoji="1" lang="ja-JP" altLang="en-US"/>
          </a:p>
        </p:txBody>
      </p:sp>
      <p:sp>
        <p:nvSpPr>
          <p:cNvPr id="5" name="スライド番号プレースホルダ 4"/>
          <p:cNvSpPr>
            <a:spLocks noGrp="1"/>
          </p:cNvSpPr>
          <p:nvPr>
            <p:ph type="sldNum" sz="quarter" idx="3"/>
          </p:nvPr>
        </p:nvSpPr>
        <p:spPr>
          <a:xfrm>
            <a:off x="3855838" y="9440649"/>
            <a:ext cx="2949787" cy="496967"/>
          </a:xfrm>
          <a:prstGeom prst="rect">
            <a:avLst/>
          </a:prstGeom>
        </p:spPr>
        <p:txBody>
          <a:bodyPr vert="horz" lIns="92191" tIns="46095" rIns="92191" bIns="46095" rtlCol="0" anchor="b"/>
          <a:lstStyle>
            <a:lvl1pPr algn="r">
              <a:defRPr sz="1400"/>
            </a:lvl1pPr>
          </a:lstStyle>
          <a:p>
            <a:fld id="{657BCA3F-2134-40AF-B8FF-778B2DBE346D}" type="slidenum">
              <a:rPr kumimoji="1" lang="ja-JP" altLang="en-US" smtClean="0"/>
              <a:pPr/>
              <a:t>‹#›</a:t>
            </a:fld>
            <a:endParaRPr kumimoji="1" lang="ja-JP" altLang="en-US"/>
          </a:p>
        </p:txBody>
      </p:sp>
    </p:spTree>
    <p:extLst>
      <p:ext uri="{BB962C8B-B14F-4D97-AF65-F5344CB8AC3E}">
        <p14:creationId xmlns:p14="http://schemas.microsoft.com/office/powerpoint/2010/main" val="8040467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3"/>
            <a:ext cx="2949787" cy="496967"/>
          </a:xfrm>
          <a:prstGeom prst="rect">
            <a:avLst/>
          </a:prstGeom>
        </p:spPr>
        <p:txBody>
          <a:bodyPr vert="horz" lIns="92191" tIns="46095" rIns="92191" bIns="46095" rtlCol="0"/>
          <a:lstStyle>
            <a:lvl1pPr algn="l">
              <a:defRPr sz="1400"/>
            </a:lvl1pPr>
          </a:lstStyle>
          <a:p>
            <a:endParaRPr kumimoji="1" lang="ja-JP" altLang="en-US"/>
          </a:p>
        </p:txBody>
      </p:sp>
      <p:sp>
        <p:nvSpPr>
          <p:cNvPr id="3" name="日付プレースホルダ 2"/>
          <p:cNvSpPr>
            <a:spLocks noGrp="1"/>
          </p:cNvSpPr>
          <p:nvPr>
            <p:ph type="dt" idx="1"/>
          </p:nvPr>
        </p:nvSpPr>
        <p:spPr>
          <a:xfrm>
            <a:off x="3855838" y="3"/>
            <a:ext cx="2949787" cy="496967"/>
          </a:xfrm>
          <a:prstGeom prst="rect">
            <a:avLst/>
          </a:prstGeom>
        </p:spPr>
        <p:txBody>
          <a:bodyPr vert="horz" lIns="92191" tIns="46095" rIns="92191" bIns="46095" rtlCol="0"/>
          <a:lstStyle>
            <a:lvl1pPr algn="r">
              <a:defRPr sz="1400"/>
            </a:lvl1pPr>
          </a:lstStyle>
          <a:p>
            <a:fld id="{D3EC3650-DC3A-40DA-BD4E-22009BCDF200}" type="datetimeFigureOut">
              <a:rPr kumimoji="1" lang="ja-JP" altLang="en-US" smtClean="0"/>
              <a:pPr/>
              <a:t>2026/4/14</a:t>
            </a:fld>
            <a:endParaRPr kumimoji="1" lang="ja-JP" altLang="en-US"/>
          </a:p>
        </p:txBody>
      </p:sp>
      <p:sp>
        <p:nvSpPr>
          <p:cNvPr id="4" name="スライド イメージ プレースホルダ 3"/>
          <p:cNvSpPr>
            <a:spLocks noGrp="1" noRot="1" noChangeAspect="1"/>
          </p:cNvSpPr>
          <p:nvPr>
            <p:ph type="sldImg" idx="2"/>
          </p:nvPr>
        </p:nvSpPr>
        <p:spPr>
          <a:xfrm>
            <a:off x="2006600" y="744538"/>
            <a:ext cx="2794000" cy="3725862"/>
          </a:xfrm>
          <a:prstGeom prst="rect">
            <a:avLst/>
          </a:prstGeom>
          <a:noFill/>
          <a:ln w="12700">
            <a:solidFill>
              <a:prstClr val="black"/>
            </a:solidFill>
          </a:ln>
        </p:spPr>
        <p:txBody>
          <a:bodyPr vert="horz" lIns="92191" tIns="46095" rIns="92191" bIns="46095" rtlCol="0" anchor="ctr"/>
          <a:lstStyle/>
          <a:p>
            <a:endParaRPr lang="ja-JP" altLang="en-US"/>
          </a:p>
        </p:txBody>
      </p:sp>
      <p:sp>
        <p:nvSpPr>
          <p:cNvPr id="5" name="ノート プレースホルダ 4"/>
          <p:cNvSpPr>
            <a:spLocks noGrp="1"/>
          </p:cNvSpPr>
          <p:nvPr>
            <p:ph type="body" sz="quarter" idx="3"/>
          </p:nvPr>
        </p:nvSpPr>
        <p:spPr>
          <a:xfrm>
            <a:off x="680720" y="4721186"/>
            <a:ext cx="5445760" cy="4472702"/>
          </a:xfrm>
          <a:prstGeom prst="rect">
            <a:avLst/>
          </a:prstGeom>
        </p:spPr>
        <p:txBody>
          <a:bodyPr vert="horz" lIns="92191" tIns="46095" rIns="92191" bIns="46095"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440649"/>
            <a:ext cx="2949787" cy="496967"/>
          </a:xfrm>
          <a:prstGeom prst="rect">
            <a:avLst/>
          </a:prstGeom>
        </p:spPr>
        <p:txBody>
          <a:bodyPr vert="horz" lIns="92191" tIns="46095" rIns="92191" bIns="46095" rtlCol="0" anchor="b"/>
          <a:lstStyle>
            <a:lvl1pPr algn="l">
              <a:defRPr sz="1400"/>
            </a:lvl1pPr>
          </a:lstStyle>
          <a:p>
            <a:endParaRPr kumimoji="1" lang="ja-JP" altLang="en-US"/>
          </a:p>
        </p:txBody>
      </p:sp>
      <p:sp>
        <p:nvSpPr>
          <p:cNvPr id="7" name="スライド番号プレースホルダ 6"/>
          <p:cNvSpPr>
            <a:spLocks noGrp="1"/>
          </p:cNvSpPr>
          <p:nvPr>
            <p:ph type="sldNum" sz="quarter" idx="5"/>
          </p:nvPr>
        </p:nvSpPr>
        <p:spPr>
          <a:xfrm>
            <a:off x="3855838" y="9440649"/>
            <a:ext cx="2949787" cy="496967"/>
          </a:xfrm>
          <a:prstGeom prst="rect">
            <a:avLst/>
          </a:prstGeom>
        </p:spPr>
        <p:txBody>
          <a:bodyPr vert="horz" lIns="92191" tIns="46095" rIns="92191" bIns="46095" rtlCol="0" anchor="b"/>
          <a:lstStyle>
            <a:lvl1pPr algn="r">
              <a:defRPr sz="1400"/>
            </a:lvl1pPr>
          </a:lstStyle>
          <a:p>
            <a:fld id="{9CA127C0-6613-46E3-B2B2-85783FD3B36A}" type="slidenum">
              <a:rPr kumimoji="1" lang="ja-JP" altLang="en-US" smtClean="0"/>
              <a:pPr/>
              <a:t>‹#›</a:t>
            </a:fld>
            <a:endParaRPr kumimoji="1" lang="ja-JP" altLang="en-US"/>
          </a:p>
        </p:txBody>
      </p:sp>
    </p:spTree>
    <p:extLst>
      <p:ext uri="{BB962C8B-B14F-4D97-AF65-F5344CB8AC3E}">
        <p14:creationId xmlns:p14="http://schemas.microsoft.com/office/powerpoint/2010/main" val="84462942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908833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642BB9BE-78C4-4E2F-BCF9-2F8793E5EDA3}" type="datetime1">
              <a:rPr kumimoji="1" lang="ja-JP" altLang="en-US" smtClean="0"/>
              <a:t>2026/4/14</a:t>
            </a:fld>
            <a:endParaRPr kumimoji="1" lang="ja-JP" altLang="en-US"/>
          </a:p>
        </p:txBody>
      </p:sp>
      <p:sp>
        <p:nvSpPr>
          <p:cNvPr id="5" name="フッター プレースホルダ 4"/>
          <p:cNvSpPr>
            <a:spLocks noGrp="1"/>
          </p:cNvSpPr>
          <p:nvPr>
            <p:ph type="ftr" sz="quarter" idx="11"/>
          </p:nvPr>
        </p:nvSpPr>
        <p:spPr>
          <a:xfrm>
            <a:off x="2343150" y="8475134"/>
            <a:ext cx="2171700" cy="486833"/>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CF8BF8A0-DA1F-44BB-A4C7-AE15B5300ECA}" type="slidenum">
              <a:rPr kumimoji="1" lang="ja-JP" altLang="en-US" smtClean="0"/>
              <a:pPr/>
              <a:t>‹#›</a:t>
            </a:fld>
            <a:endParaRPr kumimoji="1" lang="ja-JP" altLang="en-US" dirty="0"/>
          </a:p>
        </p:txBody>
      </p:sp>
    </p:spTree>
  </p:cSld>
  <p:clrMapOvr>
    <a:masterClrMapping/>
  </p:clrMapOvr>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FF90064-765B-4CF9-8B2A-B81679F0D1C2}" type="datetime1">
              <a:rPr kumimoji="1" lang="ja-JP" altLang="en-US" smtClean="0"/>
              <a:t>2026/4/14</a:t>
            </a:fld>
            <a:endParaRPr kumimoji="1" lang="ja-JP" altLang="en-US"/>
          </a:p>
        </p:txBody>
      </p:sp>
      <p:sp>
        <p:nvSpPr>
          <p:cNvPr id="3" name="フッター プレースホルダ 2"/>
          <p:cNvSpPr>
            <a:spLocks noGrp="1"/>
          </p:cNvSpPr>
          <p:nvPr>
            <p:ph type="ftr" sz="quarter" idx="11"/>
          </p:nvPr>
        </p:nvSpPr>
        <p:spPr>
          <a:xfrm>
            <a:off x="2343150" y="8475134"/>
            <a:ext cx="2171700" cy="486833"/>
          </a:xfrm>
          <a:prstGeom prst="rect">
            <a:avLst/>
          </a:prstGeom>
        </p:spPr>
        <p:txBody>
          <a:bodyPr/>
          <a:lstStyle/>
          <a:p>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F071A18-6833-4946-B352-9D559D692BAD}" type="datetime1">
              <a:rPr kumimoji="1" lang="ja-JP" altLang="en-US" smtClean="0"/>
              <a:t>2026/4/14</a:t>
            </a:fld>
            <a:endParaRPr kumimoji="1" lang="ja-JP" altLang="en-US"/>
          </a:p>
        </p:txBody>
      </p:sp>
      <p:sp>
        <p:nvSpPr>
          <p:cNvPr id="6" name="スライド番号プレースホルダ 5"/>
          <p:cNvSpPr>
            <a:spLocks noGrp="1"/>
          </p:cNvSpPr>
          <p:nvPr>
            <p:ph type="sldNum" sz="quarter" idx="4"/>
          </p:nvPr>
        </p:nvSpPr>
        <p:spPr>
          <a:xfrm>
            <a:off x="3028950" y="8957577"/>
            <a:ext cx="800100" cy="184151"/>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fld id="{CF8BF8A0-DA1F-44BB-A4C7-AE15B5300ECA}"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0.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1661964"/>
            <a:ext cx="5829300" cy="1236713"/>
          </a:xfrm>
        </p:spPr>
        <p:txBody>
          <a:bodyPr>
            <a:normAutofit/>
          </a:bodyPr>
          <a:lstStyle/>
          <a:p>
            <a:r>
              <a:rPr kumimoji="1" lang="ja-JP" altLang="en-US" sz="2800" b="1" dirty="0"/>
              <a:t>令和</a:t>
            </a:r>
            <a:r>
              <a:rPr kumimoji="1" lang="en-US" altLang="ja-JP" sz="2800" b="1" dirty="0"/>
              <a:t>7</a:t>
            </a:r>
            <a:r>
              <a:rPr kumimoji="1" lang="ja-JP" altLang="en-US" sz="2800" b="1" dirty="0"/>
              <a:t>年度</a:t>
            </a:r>
            <a:br>
              <a:rPr kumimoji="1" lang="en-US" altLang="ja-JP" sz="2800" b="1" dirty="0"/>
            </a:br>
            <a:r>
              <a:rPr kumimoji="1" lang="ja-JP" altLang="en-US" sz="2800" b="1" dirty="0"/>
              <a:t>滋賀県スポーツ実施状況調査</a:t>
            </a:r>
          </a:p>
        </p:txBody>
      </p:sp>
      <p:pic>
        <p:nvPicPr>
          <p:cNvPr id="1028" name="Picture 4">
            <a:extLst>
              <a:ext uri="{FF2B5EF4-FFF2-40B4-BE49-F238E27FC236}">
                <a16:creationId xmlns:a16="http://schemas.microsoft.com/office/drawing/2014/main" id="{41D25A10-F90A-2923-E8AC-73CAC4473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592" y="6882363"/>
            <a:ext cx="1322816" cy="19920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441000" y="207190"/>
            <a:ext cx="5976000"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US" altLang="ja-JP" sz="1200" b="1" dirty="0"/>
              <a:t>Q</a:t>
            </a:r>
            <a:r>
              <a:rPr lang="ja-JP" altLang="en-US" sz="1200" b="1" dirty="0"/>
              <a:t>３．</a:t>
            </a:r>
            <a:r>
              <a:rPr kumimoji="1" lang="ja-JP" altLang="en-US" sz="1200" b="1" i="0" u="none" strike="noStrike" cap="none" normalizeH="0" baseline="0" dirty="0">
                <a:ln>
                  <a:noFill/>
                </a:ln>
                <a:solidFill>
                  <a:srgbClr val="000000"/>
                </a:solidFill>
                <a:effectLst/>
                <a:ea typeface="Meiryo UI" pitchFamily="50" charset="-128"/>
                <a:cs typeface="Meiryo UI" pitchFamily="50" charset="-128"/>
              </a:rPr>
              <a:t>あなたは普段、運動不足を感じますか</a:t>
            </a:r>
            <a:r>
              <a:rPr kumimoji="1" lang="ja-JP" sz="1200" b="1" i="0" u="none" strike="noStrike" cap="none" normalizeH="0" baseline="0" dirty="0">
                <a:ln>
                  <a:noFill/>
                </a:ln>
                <a:solidFill>
                  <a:srgbClr val="000000"/>
                </a:solidFill>
                <a:effectLst/>
                <a:ea typeface="Meiryo UI" pitchFamily="50" charset="-128"/>
                <a:cs typeface="Meiryo UI" pitchFamily="50" charset="-128"/>
              </a:rPr>
              <a:t>。（○は１つだけ）</a:t>
            </a:r>
            <a:r>
              <a:rPr kumimoji="1" lang="ja-JP" altLang="en-US" sz="1200" b="1" i="0" u="none" strike="noStrike" cap="none" normalizeH="0" baseline="0" dirty="0">
                <a:ln>
                  <a:noFill/>
                </a:ln>
                <a:solidFill>
                  <a:srgbClr val="000000"/>
                </a:solidFill>
                <a:effectLst/>
                <a:ea typeface="Meiryo UI" pitchFamily="50" charset="-128"/>
                <a:cs typeface="Meiryo UI" pitchFamily="50" charset="-128"/>
              </a:rPr>
              <a:t>	</a:t>
            </a:r>
            <a:endParaRPr kumimoji="1" lang="ja-JP" altLang="en-US" sz="1200" b="0" i="0" u="none" strike="noStrike" cap="none" normalizeH="0" baseline="0" dirty="0">
              <a:ln>
                <a:noFill/>
              </a:ln>
              <a:solidFill>
                <a:schemeClr val="tx1"/>
              </a:solidFill>
              <a:effectLst/>
              <a:ea typeface="ＭＳ Ｐゴシック" pitchFamily="50" charset="-128"/>
              <a:cs typeface="ＭＳ Ｐゴシック" pitchFamily="50" charset="-128"/>
            </a:endParaRPr>
          </a:p>
          <a:p>
            <a:pPr marL="261938" marR="0" lvl="0" algn="l" defTabSz="914400" rtl="0" eaLnBrk="0" fontAlgn="base" latinLnBrk="0" hangingPunct="0">
              <a:lnSpc>
                <a:spcPct val="100000"/>
              </a:lnSpc>
              <a:spcBef>
                <a:spcPct val="0"/>
              </a:spcBef>
              <a:spcAft>
                <a:spcPct val="0"/>
              </a:spcAft>
              <a:buClrTx/>
              <a:buSzTx/>
              <a:buFontTx/>
              <a:buNone/>
            </a:pPr>
            <a:r>
              <a:rPr kumimoji="1" lang="ja-JP" altLang="en-US" sz="1050" b="0" i="0" u="none" strike="noStrike" cap="none" normalizeH="0" baseline="0" dirty="0">
                <a:ln>
                  <a:noFill/>
                </a:ln>
                <a:solidFill>
                  <a:srgbClr val="000000"/>
                </a:solidFill>
                <a:effectLst/>
                <a:latin typeface="+mn-ea"/>
                <a:cs typeface="Meiryo UI" pitchFamily="50" charset="-128"/>
              </a:rPr>
              <a:t>「ある程度感じる」が</a:t>
            </a:r>
            <a:r>
              <a:rPr lang="en-US" altLang="ja-JP" sz="1050" dirty="0">
                <a:solidFill>
                  <a:srgbClr val="000000"/>
                </a:solidFill>
                <a:latin typeface="+mn-ea"/>
                <a:cs typeface="Meiryo UI" pitchFamily="50" charset="-128"/>
              </a:rPr>
              <a:t>44.5</a:t>
            </a:r>
            <a:r>
              <a:rPr kumimoji="1" lang="en-US" altLang="ja-JP" sz="1050" b="0" i="0" u="none" strike="noStrike" cap="none" normalizeH="0" baseline="0" dirty="0">
                <a:ln>
                  <a:noFill/>
                </a:ln>
                <a:solidFill>
                  <a:srgbClr val="000000"/>
                </a:solidFill>
                <a:effectLst/>
                <a:latin typeface="+mn-ea"/>
                <a:cs typeface="Meiryo UI" pitchFamily="50" charset="-128"/>
              </a:rPr>
              <a:t>%</a:t>
            </a:r>
            <a:r>
              <a:rPr kumimoji="1" lang="ja-JP" altLang="en-US" sz="1050" b="0" i="0" u="none" strike="noStrike" cap="none" normalizeH="0" baseline="0" dirty="0">
                <a:ln>
                  <a:noFill/>
                </a:ln>
                <a:solidFill>
                  <a:srgbClr val="000000"/>
                </a:solidFill>
                <a:effectLst/>
                <a:latin typeface="+mn-ea"/>
                <a:cs typeface="Meiryo UI" pitchFamily="50" charset="-128"/>
              </a:rPr>
              <a:t>と最も多く、次いで「大いに感じる」が</a:t>
            </a:r>
            <a:r>
              <a:rPr lang="en-US" altLang="ja-JP" sz="1050" dirty="0">
                <a:solidFill>
                  <a:srgbClr val="000000"/>
                </a:solidFill>
                <a:latin typeface="+mn-ea"/>
                <a:cs typeface="Meiryo UI" pitchFamily="50" charset="-128"/>
              </a:rPr>
              <a:t>36.5</a:t>
            </a:r>
            <a:r>
              <a:rPr kumimoji="1" lang="en-US" altLang="ja-JP" sz="1050" b="0" i="0" u="none" strike="noStrike" cap="none" normalizeH="0" baseline="0" dirty="0">
                <a:ln>
                  <a:noFill/>
                </a:ln>
                <a:solidFill>
                  <a:srgbClr val="000000"/>
                </a:solidFill>
                <a:effectLst/>
                <a:latin typeface="+mn-ea"/>
                <a:cs typeface="Meiryo UI" pitchFamily="50" charset="-128"/>
              </a:rPr>
              <a:t>%</a:t>
            </a:r>
            <a:r>
              <a:rPr kumimoji="1" lang="ja-JP" altLang="en-US" sz="1050" b="0" i="0" u="none" strike="noStrike" cap="none" normalizeH="0" baseline="0" dirty="0">
                <a:ln>
                  <a:noFill/>
                </a:ln>
                <a:solidFill>
                  <a:srgbClr val="000000"/>
                </a:solidFill>
                <a:effectLst/>
                <a:latin typeface="+mn-ea"/>
                <a:cs typeface="Meiryo UI" pitchFamily="50" charset="-128"/>
              </a:rPr>
              <a:t>と</a:t>
            </a:r>
            <a:r>
              <a:rPr kumimoji="1" lang="en-US" altLang="ja-JP" sz="1050" b="0" i="0" u="none" strike="noStrike" cap="none" normalizeH="0" baseline="0" dirty="0">
                <a:ln>
                  <a:noFill/>
                </a:ln>
                <a:solidFill>
                  <a:srgbClr val="000000"/>
                </a:solidFill>
                <a:effectLst/>
                <a:latin typeface="+mn-ea"/>
                <a:cs typeface="Meiryo UI" pitchFamily="50" charset="-128"/>
              </a:rPr>
              <a:t>8</a:t>
            </a:r>
            <a:r>
              <a:rPr kumimoji="1" lang="ja-JP" altLang="en-US" sz="1050" b="0" i="0" u="none" strike="noStrike" cap="none" normalizeH="0" baseline="0" dirty="0">
                <a:ln>
                  <a:noFill/>
                </a:ln>
                <a:solidFill>
                  <a:srgbClr val="000000"/>
                </a:solidFill>
                <a:effectLst/>
                <a:latin typeface="+mn-ea"/>
                <a:cs typeface="Meiryo UI" pitchFamily="50" charset="-128"/>
              </a:rPr>
              <a:t>割</a:t>
            </a:r>
            <a:r>
              <a:rPr lang="ja-JP" altLang="en-US" sz="1050" dirty="0">
                <a:solidFill>
                  <a:srgbClr val="000000"/>
                </a:solidFill>
                <a:latin typeface="+mn-ea"/>
                <a:cs typeface="Meiryo UI" pitchFamily="50" charset="-128"/>
              </a:rPr>
              <a:t>以上</a:t>
            </a:r>
            <a:r>
              <a:rPr kumimoji="1" lang="ja-JP" altLang="en-US" sz="1050" b="0" i="0" u="none" strike="noStrike" cap="none" normalizeH="0" baseline="0" dirty="0">
                <a:ln>
                  <a:noFill/>
                </a:ln>
                <a:solidFill>
                  <a:srgbClr val="000000"/>
                </a:solidFill>
                <a:effectLst/>
                <a:latin typeface="+mn-ea"/>
                <a:cs typeface="Meiryo UI" pitchFamily="50" charset="-128"/>
              </a:rPr>
              <a:t>が運動不足を</a:t>
            </a:r>
            <a:br>
              <a:rPr kumimoji="1" lang="en-US" altLang="ja-JP" sz="1050" b="0" i="0" u="none" strike="noStrike" cap="none" normalizeH="0" baseline="0" dirty="0">
                <a:ln>
                  <a:noFill/>
                </a:ln>
                <a:solidFill>
                  <a:srgbClr val="000000"/>
                </a:solidFill>
                <a:effectLst/>
                <a:latin typeface="+mn-ea"/>
                <a:cs typeface="Meiryo UI" pitchFamily="50" charset="-128"/>
              </a:rPr>
            </a:br>
            <a:r>
              <a:rPr kumimoji="1" lang="ja-JP" altLang="en-US" sz="1050" b="0" i="0" u="none" strike="noStrike" cap="none" normalizeH="0" baseline="0" dirty="0">
                <a:ln>
                  <a:noFill/>
                </a:ln>
                <a:solidFill>
                  <a:srgbClr val="000000"/>
                </a:solidFill>
                <a:effectLst/>
                <a:latin typeface="+mn-ea"/>
                <a:cs typeface="Meiryo UI" pitchFamily="50" charset="-128"/>
              </a:rPr>
              <a:t>感じている。</a:t>
            </a:r>
            <a:endParaRPr kumimoji="1" lang="ja-JP" altLang="en-US" sz="1050" b="0" i="0" u="none" strike="noStrike" cap="none" normalizeH="0" baseline="0" dirty="0">
              <a:ln>
                <a:noFill/>
              </a:ln>
              <a:solidFill>
                <a:schemeClr val="tx1"/>
              </a:solidFill>
              <a:effectLst/>
              <a:latin typeface="+mn-ea"/>
              <a:cs typeface="ＭＳ Ｐゴシック" pitchFamily="50" charset="-128"/>
            </a:endParaRPr>
          </a:p>
        </p:txBody>
      </p:sp>
      <p:sp>
        <p:nvSpPr>
          <p:cNvPr id="6" name="テキスト ボックス 5"/>
          <p:cNvSpPr txBox="1"/>
          <p:nvPr/>
        </p:nvSpPr>
        <p:spPr>
          <a:xfrm>
            <a:off x="468680" y="7963367"/>
            <a:ext cx="5976000" cy="577081"/>
          </a:xfrm>
          <a:prstGeom prst="rect">
            <a:avLst/>
          </a:prstGeom>
          <a:noFill/>
        </p:spPr>
        <p:txBody>
          <a:bodyPr wrap="square" rtlCol="0">
            <a:spAutoFit/>
          </a:bodyPr>
          <a:lstStyle/>
          <a:p>
            <a:r>
              <a:rPr kumimoji="1" lang="ja-JP" altLang="en-US" sz="1050" dirty="0">
                <a:latin typeface="+mj-lt"/>
              </a:rPr>
              <a:t>男性よりも女性の方が運動不足を感じており「大いに運動不足を感じる」と回答している割合は女性の方が</a:t>
            </a:r>
            <a:endParaRPr kumimoji="1" lang="en-US" altLang="ja-JP" sz="1050" dirty="0">
              <a:latin typeface="+mj-lt"/>
            </a:endParaRPr>
          </a:p>
          <a:p>
            <a:r>
              <a:rPr kumimoji="1" lang="ja-JP" altLang="en-US" sz="1050" dirty="0">
                <a:latin typeface="+mj-lt"/>
              </a:rPr>
              <a:t>約</a:t>
            </a:r>
            <a:r>
              <a:rPr lang="en-US" altLang="ja-JP" sz="1050" dirty="0">
                <a:latin typeface="+mj-lt"/>
              </a:rPr>
              <a:t>12</a:t>
            </a:r>
            <a:r>
              <a:rPr kumimoji="1" lang="ja-JP" altLang="en-US" sz="1050" dirty="0">
                <a:latin typeface="+mj-lt"/>
              </a:rPr>
              <a:t>％高い。</a:t>
            </a:r>
            <a:endParaRPr kumimoji="1" lang="en-US" altLang="ja-JP" sz="1050" dirty="0">
              <a:latin typeface="+mj-lt"/>
            </a:endParaRPr>
          </a:p>
          <a:p>
            <a:r>
              <a:rPr kumimoji="1" lang="ja-JP" altLang="en-US" sz="1050" dirty="0">
                <a:latin typeface="+mj-lt"/>
              </a:rPr>
              <a:t>年齢別では特に</a:t>
            </a:r>
            <a:r>
              <a:rPr lang="en-US" altLang="ja-JP" sz="1050" dirty="0">
                <a:latin typeface="+mj-lt"/>
              </a:rPr>
              <a:t>40</a:t>
            </a:r>
            <a:r>
              <a:rPr lang="ja-JP" altLang="en-US" sz="1050" dirty="0">
                <a:latin typeface="+mj-lt"/>
              </a:rPr>
              <a:t>歳</a:t>
            </a:r>
            <a:r>
              <a:rPr kumimoji="1" lang="ja-JP" altLang="en-US" sz="1050" dirty="0">
                <a:latin typeface="+mj-lt"/>
              </a:rPr>
              <a:t>代</a:t>
            </a:r>
            <a:r>
              <a:rPr kumimoji="1" lang="en-US" altLang="ja-JP" sz="1050" dirty="0">
                <a:latin typeface="+mj-lt"/>
              </a:rPr>
              <a:t>-50</a:t>
            </a:r>
            <a:r>
              <a:rPr kumimoji="1" lang="ja-JP" altLang="en-US" sz="1050" dirty="0">
                <a:latin typeface="+mj-lt"/>
              </a:rPr>
              <a:t>歳代で</a:t>
            </a:r>
            <a:r>
              <a:rPr lang="en-US" altLang="ja-JP" sz="1050" dirty="0">
                <a:latin typeface="+mj-lt"/>
              </a:rPr>
              <a:t>45</a:t>
            </a:r>
            <a:r>
              <a:rPr kumimoji="1" lang="ja-JP" altLang="en-US" sz="1050" dirty="0">
                <a:latin typeface="+mj-lt"/>
              </a:rPr>
              <a:t>％以上が大いに運動不足を感じている。</a:t>
            </a:r>
            <a:endParaRPr kumimoji="1" lang="ja-JP" altLang="en-US" sz="800" dirty="0">
              <a:latin typeface="+mj-lt"/>
            </a:endParaRPr>
          </a:p>
        </p:txBody>
      </p:sp>
      <p:sp>
        <p:nvSpPr>
          <p:cNvPr id="10" name="正方形/長方形 9"/>
          <p:cNvSpPr/>
          <p:nvPr/>
        </p:nvSpPr>
        <p:spPr>
          <a:xfrm>
            <a:off x="451794" y="4448264"/>
            <a:ext cx="6253312" cy="261610"/>
          </a:xfrm>
          <a:prstGeom prst="rect">
            <a:avLst/>
          </a:prstGeom>
        </p:spPr>
        <p:txBody>
          <a:bodyPr wrap="square">
            <a:spAutoFit/>
          </a:bodyPr>
          <a:lstStyle/>
          <a:p>
            <a:r>
              <a:rPr lang="ja-JP" altLang="en-US" sz="1050" b="1" dirty="0"/>
              <a:t>図　基本属性別　</a:t>
            </a:r>
            <a:r>
              <a:rPr lang="en-US" altLang="ja-JP" sz="1050" b="1" dirty="0"/>
              <a:t> Q</a:t>
            </a:r>
            <a:r>
              <a:rPr lang="ja-JP" altLang="en-US" sz="1050" b="1" dirty="0"/>
              <a:t>３．</a:t>
            </a:r>
            <a:r>
              <a:rPr lang="ja-JP" altLang="en-US" sz="1050" b="1" dirty="0">
                <a:solidFill>
                  <a:srgbClr val="000000"/>
                </a:solidFill>
                <a:ea typeface="Meiryo UI" pitchFamily="50" charset="-128"/>
                <a:cs typeface="Meiryo UI" pitchFamily="50" charset="-128"/>
              </a:rPr>
              <a:t>あなたは普段、運動不足を感じますか</a:t>
            </a:r>
            <a:r>
              <a:rPr lang="ja-JP" altLang="en-US" sz="1050" b="1" dirty="0"/>
              <a:t>（</a:t>
            </a:r>
            <a:r>
              <a:rPr lang="en-US" altLang="ja-JP" sz="1050" b="1" dirty="0"/>
              <a:t>n=1,561</a:t>
            </a:r>
            <a:r>
              <a:rPr lang="ja-JP" altLang="en-US" sz="1050" b="1" dirty="0"/>
              <a:t>）</a:t>
            </a:r>
            <a:endParaRPr lang="en-US" altLang="ja-JP" sz="1050" b="1" dirty="0"/>
          </a:p>
        </p:txBody>
      </p:sp>
      <p:sp>
        <p:nvSpPr>
          <p:cNvPr id="13" name="正方形/長方形 12"/>
          <p:cNvSpPr/>
          <p:nvPr/>
        </p:nvSpPr>
        <p:spPr>
          <a:xfrm>
            <a:off x="451794" y="903077"/>
            <a:ext cx="6253312" cy="261610"/>
          </a:xfrm>
          <a:prstGeom prst="rect">
            <a:avLst/>
          </a:prstGeom>
        </p:spPr>
        <p:txBody>
          <a:bodyPr wrap="square">
            <a:spAutoFit/>
          </a:bodyPr>
          <a:lstStyle/>
          <a:p>
            <a:r>
              <a:rPr lang="ja-JP" altLang="en-US" sz="1050" b="1" dirty="0"/>
              <a:t>図　</a:t>
            </a:r>
            <a:r>
              <a:rPr lang="en-US" altLang="ja-JP" sz="1050" b="1" dirty="0"/>
              <a:t> Q</a:t>
            </a:r>
            <a:r>
              <a:rPr lang="ja-JP" altLang="en-US" sz="1050" b="1" dirty="0"/>
              <a:t>３．</a:t>
            </a:r>
            <a:r>
              <a:rPr lang="ja-JP" altLang="en-US" sz="1050" b="1" dirty="0">
                <a:solidFill>
                  <a:srgbClr val="000000"/>
                </a:solidFill>
                <a:ea typeface="Meiryo UI" pitchFamily="50" charset="-128"/>
                <a:cs typeface="Meiryo UI" pitchFamily="50" charset="-128"/>
              </a:rPr>
              <a:t>あなたは普段、運動不足を感じますか。</a:t>
            </a:r>
            <a:r>
              <a:rPr lang="ja-JP" altLang="en-US" sz="1050" b="1" dirty="0"/>
              <a:t>（</a:t>
            </a:r>
            <a:r>
              <a:rPr lang="en-US" altLang="ja-JP" sz="1050" b="1" dirty="0"/>
              <a:t>n=1,561</a:t>
            </a:r>
            <a:r>
              <a:rPr lang="ja-JP" altLang="en-US" sz="1050" b="1" dirty="0"/>
              <a:t>）</a:t>
            </a:r>
            <a:endParaRPr lang="en-US" altLang="ja-JP" sz="1050" b="1" dirty="0"/>
          </a:p>
        </p:txBody>
      </p:sp>
      <p:graphicFrame>
        <p:nvGraphicFramePr>
          <p:cNvPr id="2" name="表 1">
            <a:extLst>
              <a:ext uri="{FF2B5EF4-FFF2-40B4-BE49-F238E27FC236}">
                <a16:creationId xmlns:a16="http://schemas.microsoft.com/office/drawing/2014/main" id="{0487D53E-A07B-CFCE-EAC3-F3B84ADC9E3D}"/>
              </a:ext>
            </a:extLst>
          </p:cNvPr>
          <p:cNvGraphicFramePr>
            <a:graphicFrameLocks noGrp="1"/>
          </p:cNvGraphicFramePr>
          <p:nvPr>
            <p:extLst>
              <p:ext uri="{D42A27DB-BD31-4B8C-83A1-F6EECF244321}">
                <p14:modId xmlns:p14="http://schemas.microsoft.com/office/powerpoint/2010/main" val="2348655579"/>
              </p:ext>
            </p:extLst>
          </p:nvPr>
        </p:nvGraphicFramePr>
        <p:xfrm>
          <a:off x="61832" y="5270001"/>
          <a:ext cx="6609800" cy="2600000"/>
        </p:xfrm>
        <a:graphic>
          <a:graphicData uri="http://schemas.openxmlformats.org/drawingml/2006/table">
            <a:tbl>
              <a:tblPr>
                <a:tableStyleId>{5C22544A-7EE6-4342-B048-85BDC9FD1C3A}</a:tableStyleId>
              </a:tblPr>
              <a:tblGrid>
                <a:gridCol w="156971">
                  <a:extLst>
                    <a:ext uri="{9D8B030D-6E8A-4147-A177-3AD203B41FA5}">
                      <a16:colId xmlns:a16="http://schemas.microsoft.com/office/drawing/2014/main" val="20000"/>
                    </a:ext>
                  </a:extLst>
                </a:gridCol>
                <a:gridCol w="894777">
                  <a:extLst>
                    <a:ext uri="{9D8B030D-6E8A-4147-A177-3AD203B41FA5}">
                      <a16:colId xmlns:a16="http://schemas.microsoft.com/office/drawing/2014/main" val="20001"/>
                    </a:ext>
                  </a:extLst>
                </a:gridCol>
                <a:gridCol w="178704">
                  <a:extLst>
                    <a:ext uri="{9D8B030D-6E8A-4147-A177-3AD203B41FA5}">
                      <a16:colId xmlns:a16="http://schemas.microsoft.com/office/drawing/2014/main" val="20002"/>
                    </a:ext>
                  </a:extLst>
                </a:gridCol>
                <a:gridCol w="5379348">
                  <a:extLst>
                    <a:ext uri="{9D8B030D-6E8A-4147-A177-3AD203B41FA5}">
                      <a16:colId xmlns:a16="http://schemas.microsoft.com/office/drawing/2014/main" val="20003"/>
                    </a:ext>
                  </a:extLst>
                </a:gridCol>
              </a:tblGrid>
              <a:tr h="260000">
                <a:tc gridSpan="2">
                  <a:txBody>
                    <a:bodyPr/>
                    <a:lstStyle/>
                    <a:p>
                      <a:pPr algn="l" fontAlgn="ctr"/>
                      <a:r>
                        <a:rPr lang="ja-JP" altLang="en-US" sz="700" u="none" strike="noStrike" dirty="0">
                          <a:effectLst/>
                          <a:latin typeface="+mj-lt"/>
                        </a:rPr>
                        <a:t>全体</a:t>
                      </a:r>
                      <a:r>
                        <a:rPr lang="en-US" altLang="ja-JP" sz="700" u="none" strike="noStrike" dirty="0">
                          <a:effectLst/>
                          <a:latin typeface="+mj-lt"/>
                        </a:rPr>
                        <a:t>(n=1561)</a:t>
                      </a:r>
                      <a:endParaRPr lang="en-US" altLang="ja-JP" sz="700" b="0" i="0" u="none" strike="noStrike" dirty="0">
                        <a:solidFill>
                          <a:srgbClr val="000000"/>
                        </a:solidFill>
                        <a:effectLst/>
                        <a:latin typeface="+mj-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60000">
                <a:tc rowSpan="3">
                  <a:txBody>
                    <a:bodyPr/>
                    <a:lstStyle/>
                    <a:p>
                      <a:pPr algn="ctr" fontAlgn="ctr"/>
                      <a:r>
                        <a:rPr lang="ja-JP" altLang="en-US" sz="700" u="none" strike="noStrike" dirty="0">
                          <a:effectLst/>
                          <a:latin typeface="+mj-lt"/>
                        </a:rPr>
                        <a:t>性別</a:t>
                      </a:r>
                      <a:endParaRPr lang="ja-JP" altLang="en-US" sz="700" b="0" i="0" u="none" strike="noStrike" dirty="0">
                        <a:solidFill>
                          <a:srgbClr val="000000"/>
                        </a:solidFill>
                        <a:effectLst/>
                        <a:latin typeface="+mj-lt"/>
                      </a:endParaRPr>
                    </a:p>
                  </a:txBody>
                  <a:tcPr marL="7620" marR="7620" marT="762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buNone/>
                      </a:pPr>
                      <a:r>
                        <a:rPr lang="ja-JP" altLang="en-US" sz="700" b="0" i="0" u="none" strike="noStrike" dirty="0">
                          <a:effectLst/>
                          <a:latin typeface="+mj-lt"/>
                          <a:ea typeface="ＭＳ ゴシック" panose="020B0609070205080204" pitchFamily="49" charset="-128"/>
                        </a:rPr>
                        <a:t>男性</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n=736)</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0000">
                <a:tc vMerge="1">
                  <a:txBody>
                    <a:bodyPr/>
                    <a:lstStyle/>
                    <a:p>
                      <a:endParaRPr kumimoji="1" lang="ja-JP" altLang="en-US"/>
                    </a:p>
                  </a:txBody>
                  <a:tcPr/>
                </a:tc>
                <a:tc>
                  <a:txBody>
                    <a:bodyPr/>
                    <a:lstStyle/>
                    <a:p>
                      <a:pPr algn="l" fontAlgn="ctr">
                        <a:buNone/>
                      </a:pPr>
                      <a:r>
                        <a:rPr lang="ja-JP" altLang="en-US" sz="700" b="0" i="0" u="none" strike="noStrike" dirty="0">
                          <a:effectLst/>
                          <a:latin typeface="+mj-lt"/>
                          <a:ea typeface="ＭＳ ゴシック" panose="020B0609070205080204" pitchFamily="49" charset="-128"/>
                        </a:rPr>
                        <a:t>女性</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n=797)</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60000">
                <a:tc vMerge="1">
                  <a:txBody>
                    <a:bodyPr/>
                    <a:lstStyle/>
                    <a:p>
                      <a:pPr algn="ctr" fontAlgn="ctr"/>
                      <a:endParaRPr lang="ja-JP" altLang="en-US" sz="700" b="0" i="0" u="none" strike="noStrike" dirty="0">
                        <a:solidFill>
                          <a:srgbClr val="000000"/>
                        </a:solidFill>
                        <a:effectLst/>
                        <a:latin typeface="ＭＳ Ｐゴシック"/>
                      </a:endParaRPr>
                    </a:p>
                  </a:txBody>
                  <a:tcPr marL="7620" marR="7620" marT="762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buNone/>
                      </a:pPr>
                      <a:r>
                        <a:rPr lang="ja-JP" altLang="en-US" sz="700" b="0" i="0" u="none" strike="noStrike" dirty="0">
                          <a:effectLst/>
                          <a:latin typeface="+mj-lt"/>
                          <a:ea typeface="ＭＳ ゴシック" panose="020B0609070205080204" pitchFamily="49" charset="-128"/>
                        </a:rPr>
                        <a:t>回答しない</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n=28)</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6820600"/>
                  </a:ext>
                </a:extLst>
              </a:tr>
              <a:tr h="260000">
                <a:tc rowSpan="6">
                  <a:txBody>
                    <a:bodyPr/>
                    <a:lstStyle/>
                    <a:p>
                      <a:pPr algn="ctr" fontAlgn="ctr"/>
                      <a:r>
                        <a:rPr lang="ja-JP" altLang="en-US" sz="700" u="none" strike="noStrike">
                          <a:effectLst/>
                          <a:latin typeface="+mj-lt"/>
                        </a:rPr>
                        <a:t>年齢別</a:t>
                      </a:r>
                      <a:endParaRPr lang="ja-JP" altLang="en-US" sz="700" b="0" i="0" u="none" strike="noStrike">
                        <a:solidFill>
                          <a:srgbClr val="000000"/>
                        </a:solidFill>
                        <a:effectLst/>
                        <a:latin typeface="+mj-lt"/>
                      </a:endParaRPr>
                    </a:p>
                  </a:txBody>
                  <a:tcPr marL="7620" marR="7620" marT="762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buNone/>
                      </a:pPr>
                      <a:r>
                        <a:rPr lang="pt-BR" sz="700" b="0" i="0" u="none" strike="noStrike" dirty="0">
                          <a:effectLst/>
                          <a:latin typeface="+mj-lt"/>
                          <a:ea typeface="ＭＳ ゴシック" panose="020B0609070205080204" pitchFamily="49" charset="-128"/>
                        </a:rPr>
                        <a:t>18歳 - 20代(n=210)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pt-BR"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0000">
                <a:tc vMerge="1">
                  <a:txBody>
                    <a:bodyPr/>
                    <a:lstStyle/>
                    <a:p>
                      <a:endParaRPr kumimoji="1" lang="ja-JP" altLang="en-US"/>
                    </a:p>
                  </a:txBody>
                  <a:tcPr/>
                </a:tc>
                <a:tc>
                  <a:txBody>
                    <a:bodyPr/>
                    <a:lstStyle/>
                    <a:p>
                      <a:pPr algn="l" fontAlgn="ctr">
                        <a:buNone/>
                      </a:pPr>
                      <a:r>
                        <a:rPr lang="en-US" altLang="ja-JP" sz="700" b="0" i="0" u="none" strike="noStrike">
                          <a:effectLst/>
                          <a:latin typeface="+mj-lt"/>
                          <a:ea typeface="ＭＳ ゴシック" panose="020B0609070205080204" pitchFamily="49" charset="-128"/>
                        </a:rPr>
                        <a:t>30</a:t>
                      </a:r>
                      <a:r>
                        <a:rPr lang="ja-JP" altLang="en-US" sz="700" b="0" i="0" u="none" strike="noStrike">
                          <a:effectLst/>
                          <a:latin typeface="+mj-lt"/>
                          <a:ea typeface="ＭＳ ゴシック" panose="020B0609070205080204" pitchFamily="49" charset="-128"/>
                        </a:rPr>
                        <a:t>代</a:t>
                      </a:r>
                      <a:r>
                        <a:rPr lang="en-US" altLang="ja-JP" sz="700" b="0" i="0" u="none" strike="noStrike">
                          <a:effectLst/>
                          <a:latin typeface="+mj-lt"/>
                          <a:ea typeface="ＭＳ ゴシック" panose="020B0609070205080204" pitchFamily="49" charset="-128"/>
                        </a:rPr>
                        <a:t>(</a:t>
                      </a:r>
                      <a:r>
                        <a:rPr lang="en-US" sz="700" b="0" i="0" u="none" strike="noStrike">
                          <a:effectLst/>
                          <a:latin typeface="+mj-lt"/>
                          <a:ea typeface="ＭＳ ゴシック" panose="020B0609070205080204" pitchFamily="49" charset="-128"/>
                        </a:rPr>
                        <a:t>n=259)</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60000">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40</a:t>
                      </a:r>
                      <a:r>
                        <a:rPr lang="ja-JP" altLang="en-US" sz="700" b="0" i="0" u="none" strike="noStrike" dirty="0">
                          <a:effectLst/>
                          <a:latin typeface="+mj-lt"/>
                          <a:ea typeface="ＭＳ ゴシック" panose="020B0609070205080204" pitchFamily="49" charset="-128"/>
                        </a:rPr>
                        <a:t>代</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n=269)</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60000">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50</a:t>
                      </a:r>
                      <a:r>
                        <a:rPr lang="ja-JP" altLang="en-US" sz="700" b="0" i="0" u="none" strike="noStrike" dirty="0">
                          <a:effectLst/>
                          <a:latin typeface="+mj-lt"/>
                          <a:ea typeface="ＭＳ ゴシック" panose="020B0609070205080204" pitchFamily="49" charset="-128"/>
                        </a:rPr>
                        <a:t>代</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n=270)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60000">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60</a:t>
                      </a:r>
                      <a:r>
                        <a:rPr lang="ja-JP" altLang="en-US" sz="700" b="0" i="0" u="none" strike="noStrike" dirty="0">
                          <a:effectLst/>
                          <a:latin typeface="+mj-lt"/>
                          <a:ea typeface="ＭＳ ゴシック" panose="020B0609070205080204" pitchFamily="49" charset="-128"/>
                        </a:rPr>
                        <a:t>代</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n=279)</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60000">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70</a:t>
                      </a:r>
                      <a:r>
                        <a:rPr lang="ja-JP" altLang="en-US" sz="700" b="0" i="0" u="none" strike="noStrike" dirty="0">
                          <a:effectLst/>
                          <a:latin typeface="+mj-lt"/>
                          <a:ea typeface="ＭＳ ゴシック" panose="020B0609070205080204" pitchFamily="49" charset="-128"/>
                        </a:rPr>
                        <a:t>代以上</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n=274)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8" name="Chart 8">
            <a:extLst>
              <a:ext uri="{FF2B5EF4-FFF2-40B4-BE49-F238E27FC236}">
                <a16:creationId xmlns:a16="http://schemas.microsoft.com/office/drawing/2014/main" id="{00000000-0008-0000-0500-000009000000}"/>
              </a:ext>
            </a:extLst>
          </p:cNvPr>
          <p:cNvGraphicFramePr>
            <a:graphicFrameLocks/>
          </p:cNvGraphicFramePr>
          <p:nvPr>
            <p:extLst>
              <p:ext uri="{D42A27DB-BD31-4B8C-83A1-F6EECF244321}">
                <p14:modId xmlns:p14="http://schemas.microsoft.com/office/powerpoint/2010/main" val="1451647539"/>
              </p:ext>
            </p:extLst>
          </p:nvPr>
        </p:nvGraphicFramePr>
        <p:xfrm>
          <a:off x="729000" y="1260410"/>
          <a:ext cx="5400000" cy="28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3">
            <a:extLst>
              <a:ext uri="{FF2B5EF4-FFF2-40B4-BE49-F238E27FC236}">
                <a16:creationId xmlns:a16="http://schemas.microsoft.com/office/drawing/2014/main" id="{00000000-0008-0000-0500-000004000000}"/>
              </a:ext>
            </a:extLst>
          </p:cNvPr>
          <p:cNvGraphicFramePr>
            <a:graphicFrameLocks/>
          </p:cNvGraphicFramePr>
          <p:nvPr>
            <p:extLst>
              <p:ext uri="{D42A27DB-BD31-4B8C-83A1-F6EECF244321}">
                <p14:modId xmlns:p14="http://schemas.microsoft.com/office/powerpoint/2010/main" val="2067384790"/>
              </p:ext>
            </p:extLst>
          </p:nvPr>
        </p:nvGraphicFramePr>
        <p:xfrm>
          <a:off x="1083435" y="4684351"/>
          <a:ext cx="5811140" cy="3459104"/>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a:extLst>
              <a:ext uri="{FF2B5EF4-FFF2-40B4-BE49-F238E27FC236}">
                <a16:creationId xmlns:a16="http://schemas.microsoft.com/office/drawing/2014/main" id="{260AF398-DA65-7C9B-CF7E-E68EBF8E91B6}"/>
              </a:ext>
            </a:extLst>
          </p:cNvPr>
          <p:cNvSpPr txBox="1"/>
          <p:nvPr/>
        </p:nvSpPr>
        <p:spPr>
          <a:xfrm>
            <a:off x="3304606" y="8928556"/>
            <a:ext cx="248787" cy="215444"/>
          </a:xfrm>
          <a:prstGeom prst="rect">
            <a:avLst/>
          </a:prstGeom>
          <a:noFill/>
        </p:spPr>
        <p:txBody>
          <a:bodyPr wrap="none" rtlCol="0">
            <a:spAutoFit/>
          </a:bodyPr>
          <a:lstStyle/>
          <a:p>
            <a:pPr algn="ctr"/>
            <a:r>
              <a:rPr lang="en-US" altLang="ja-JP" sz="800" dirty="0"/>
              <a:t>7</a:t>
            </a:r>
            <a:endParaRPr kumimoji="1" lang="ja-JP" altLang="en-US" sz="800" dirty="0"/>
          </a:p>
        </p:txBody>
      </p:sp>
    </p:spTree>
    <p:extLst>
      <p:ext uri="{BB962C8B-B14F-4D97-AF65-F5344CB8AC3E}">
        <p14:creationId xmlns:p14="http://schemas.microsoft.com/office/powerpoint/2010/main" val="2774137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441000" y="267998"/>
            <a:ext cx="5976000" cy="4385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US" altLang="ja-JP" sz="1200" b="1" dirty="0"/>
              <a:t>Q</a:t>
            </a:r>
            <a:r>
              <a:rPr lang="ja-JP" altLang="en-US" sz="1200" b="1" dirty="0"/>
              <a:t>４．</a:t>
            </a:r>
            <a:r>
              <a:rPr kumimoji="1" lang="ja-JP" sz="1200" b="1" i="0" u="none" strike="noStrike" cap="none" normalizeH="0" baseline="0" dirty="0">
                <a:ln>
                  <a:noFill/>
                </a:ln>
                <a:solidFill>
                  <a:srgbClr val="000000"/>
                </a:solidFill>
                <a:effectLst/>
                <a:ea typeface="Meiryo UI" pitchFamily="50" charset="-128"/>
                <a:cs typeface="Meiryo UI" pitchFamily="50" charset="-128"/>
              </a:rPr>
              <a:t>あなた自身が行うスポーツ活動に満足していますか。（○は１つだけ）</a:t>
            </a:r>
            <a:r>
              <a:rPr kumimoji="1" lang="ja-JP" altLang="en-US" sz="1200" b="1" i="0" u="none" strike="noStrike" cap="none" normalizeH="0" baseline="0" dirty="0">
                <a:ln>
                  <a:noFill/>
                </a:ln>
                <a:solidFill>
                  <a:srgbClr val="000000"/>
                </a:solidFill>
                <a:effectLst/>
                <a:ea typeface="Meiryo UI" pitchFamily="50" charset="-128"/>
                <a:cs typeface="Meiryo UI" pitchFamily="50" charset="-128"/>
              </a:rPr>
              <a:t>	</a:t>
            </a:r>
            <a:endParaRPr kumimoji="1" lang="ja-JP" altLang="en-US" sz="1200" b="0" i="0" u="none" strike="noStrike" cap="none" normalizeH="0" baseline="0" dirty="0">
              <a:ln>
                <a:noFill/>
              </a:ln>
              <a:solidFill>
                <a:schemeClr val="tx1"/>
              </a:solidFill>
              <a:effectLst/>
              <a:ea typeface="ＭＳ Ｐゴシック" pitchFamily="50" charset="-128"/>
              <a:cs typeface="ＭＳ Ｐゴシック" pitchFamily="50" charset="-128"/>
            </a:endParaRPr>
          </a:p>
          <a:p>
            <a:pPr marL="261938" marR="0" lvl="0" algn="l" defTabSz="914400" rtl="0" eaLnBrk="0" fontAlgn="base" latinLnBrk="0" hangingPunct="0">
              <a:lnSpc>
                <a:spcPct val="100000"/>
              </a:lnSpc>
              <a:spcBef>
                <a:spcPct val="0"/>
              </a:spcBef>
              <a:spcAft>
                <a:spcPct val="0"/>
              </a:spcAft>
              <a:buClrTx/>
              <a:buSzTx/>
              <a:buFontTx/>
              <a:buNone/>
            </a:pPr>
            <a:r>
              <a:rPr kumimoji="1" lang="ja-JP" altLang="en-US" sz="1050" b="0" i="0" u="none" strike="noStrike" cap="none" normalizeH="0" baseline="0" dirty="0">
                <a:ln>
                  <a:noFill/>
                </a:ln>
                <a:solidFill>
                  <a:srgbClr val="000000"/>
                </a:solidFill>
                <a:effectLst/>
                <a:latin typeface="+mn-ea"/>
                <a:cs typeface="Meiryo UI" pitchFamily="50" charset="-128"/>
              </a:rPr>
              <a:t>「もっとやりたいと思う」が</a:t>
            </a:r>
            <a:r>
              <a:rPr lang="en-US" altLang="ja-JP" sz="1050" dirty="0">
                <a:solidFill>
                  <a:srgbClr val="000000"/>
                </a:solidFill>
                <a:latin typeface="+mn-ea"/>
                <a:cs typeface="Meiryo UI" pitchFamily="50" charset="-128"/>
              </a:rPr>
              <a:t>33.1</a:t>
            </a:r>
            <a:r>
              <a:rPr kumimoji="1" lang="en-US" altLang="ja-JP" sz="1050" b="0" i="0" u="none" strike="noStrike" cap="none" normalizeH="0" baseline="0" dirty="0">
                <a:ln>
                  <a:noFill/>
                </a:ln>
                <a:solidFill>
                  <a:srgbClr val="000000"/>
                </a:solidFill>
                <a:effectLst/>
                <a:latin typeface="+mn-ea"/>
                <a:cs typeface="Meiryo UI" pitchFamily="50" charset="-128"/>
              </a:rPr>
              <a:t>%</a:t>
            </a:r>
            <a:r>
              <a:rPr kumimoji="1" lang="ja-JP" altLang="en-US" sz="1050" b="0" i="0" u="none" strike="noStrike" cap="none" normalizeH="0" baseline="0" dirty="0">
                <a:ln>
                  <a:noFill/>
                </a:ln>
                <a:solidFill>
                  <a:srgbClr val="000000"/>
                </a:solidFill>
                <a:effectLst/>
                <a:latin typeface="+mn-ea"/>
                <a:cs typeface="Meiryo UI" pitchFamily="50" charset="-128"/>
              </a:rPr>
              <a:t>、「どちらともいえない」が</a:t>
            </a:r>
            <a:r>
              <a:rPr kumimoji="1" lang="en-US" altLang="ja-JP" sz="1050" b="0" i="0" u="none" strike="noStrike" cap="none" normalizeH="0" baseline="0" dirty="0">
                <a:ln>
                  <a:noFill/>
                </a:ln>
                <a:solidFill>
                  <a:srgbClr val="000000"/>
                </a:solidFill>
                <a:effectLst/>
                <a:latin typeface="+mn-ea"/>
                <a:cs typeface="Meiryo UI" pitchFamily="50" charset="-128"/>
              </a:rPr>
              <a:t>40.4%</a:t>
            </a:r>
            <a:r>
              <a:rPr kumimoji="1" lang="ja-JP" altLang="en-US" sz="1050" b="0" i="0" u="none" strike="noStrike" cap="none" normalizeH="0" baseline="0" dirty="0">
                <a:ln>
                  <a:noFill/>
                </a:ln>
                <a:solidFill>
                  <a:srgbClr val="000000"/>
                </a:solidFill>
                <a:effectLst/>
                <a:latin typeface="+mn-ea"/>
                <a:cs typeface="Meiryo UI" pitchFamily="50" charset="-128"/>
              </a:rPr>
              <a:t>で、満足しているは</a:t>
            </a:r>
            <a:r>
              <a:rPr lang="en-US" altLang="ja-JP" sz="1050" dirty="0">
                <a:solidFill>
                  <a:srgbClr val="000000"/>
                </a:solidFill>
                <a:latin typeface="+mn-ea"/>
                <a:cs typeface="Meiryo UI" pitchFamily="50" charset="-128"/>
              </a:rPr>
              <a:t>10.6</a:t>
            </a:r>
            <a:r>
              <a:rPr kumimoji="1" lang="en-US" altLang="ja-JP" sz="1050" b="0" i="0" u="none" strike="noStrike" cap="none" normalizeH="0" baseline="0" dirty="0">
                <a:ln>
                  <a:noFill/>
                </a:ln>
                <a:solidFill>
                  <a:srgbClr val="000000"/>
                </a:solidFill>
                <a:effectLst/>
                <a:latin typeface="+mn-ea"/>
                <a:cs typeface="Meiryo UI" pitchFamily="50" charset="-128"/>
              </a:rPr>
              <a:t>%</a:t>
            </a:r>
            <a:r>
              <a:rPr lang="ja-JP" altLang="en-US" sz="1050" dirty="0">
                <a:solidFill>
                  <a:srgbClr val="000000"/>
                </a:solidFill>
                <a:latin typeface="+mn-ea"/>
                <a:cs typeface="Meiryo UI" pitchFamily="50" charset="-128"/>
              </a:rPr>
              <a:t>である。</a:t>
            </a:r>
            <a:r>
              <a:rPr kumimoji="1" lang="ja-JP" altLang="en-US" sz="1050" b="0" i="0" u="none" strike="noStrike" cap="none" normalizeH="0" baseline="0" dirty="0">
                <a:ln>
                  <a:noFill/>
                </a:ln>
                <a:solidFill>
                  <a:srgbClr val="000000"/>
                </a:solidFill>
                <a:effectLst/>
                <a:latin typeface="+mn-ea"/>
                <a:cs typeface="Meiryo UI" pitchFamily="50" charset="-128"/>
              </a:rPr>
              <a:t> </a:t>
            </a:r>
            <a:endParaRPr kumimoji="1" lang="ja-JP" altLang="en-US" sz="1050" b="0" i="0" u="none" strike="noStrike" cap="none" normalizeH="0" baseline="0" dirty="0">
              <a:ln>
                <a:noFill/>
              </a:ln>
              <a:solidFill>
                <a:schemeClr val="tx1"/>
              </a:solidFill>
              <a:effectLst/>
              <a:latin typeface="+mn-ea"/>
              <a:cs typeface="ＭＳ Ｐゴシック" pitchFamily="50" charset="-128"/>
            </a:endParaRPr>
          </a:p>
        </p:txBody>
      </p:sp>
      <p:sp>
        <p:nvSpPr>
          <p:cNvPr id="6" name="テキスト ボックス 5"/>
          <p:cNvSpPr txBox="1"/>
          <p:nvPr/>
        </p:nvSpPr>
        <p:spPr>
          <a:xfrm>
            <a:off x="449979" y="7763000"/>
            <a:ext cx="5976000" cy="415498"/>
          </a:xfrm>
          <a:prstGeom prst="rect">
            <a:avLst/>
          </a:prstGeom>
          <a:noFill/>
        </p:spPr>
        <p:txBody>
          <a:bodyPr wrap="square" rtlCol="0">
            <a:spAutoFit/>
          </a:bodyPr>
          <a:lstStyle/>
          <a:p>
            <a:r>
              <a:rPr kumimoji="1" lang="ja-JP" altLang="en-US" sz="1050" dirty="0">
                <a:latin typeface="+mj-ea"/>
                <a:ea typeface="+mj-ea"/>
              </a:rPr>
              <a:t>性別でみると女性より男性のほうが「もっとやりたいと思う」と回答した割合が僅かに高い。</a:t>
            </a:r>
            <a:endParaRPr kumimoji="1" lang="en-US" altLang="ja-JP" sz="1050" dirty="0">
              <a:latin typeface="+mj-ea"/>
              <a:ea typeface="+mj-ea"/>
            </a:endParaRPr>
          </a:p>
          <a:p>
            <a:r>
              <a:rPr kumimoji="1" lang="ja-JP" altLang="en-US" sz="1050" dirty="0">
                <a:latin typeface="+mj-ea"/>
                <a:ea typeface="+mj-ea"/>
              </a:rPr>
              <a:t>年齢別でみると、</a:t>
            </a:r>
            <a:r>
              <a:rPr kumimoji="1" lang="en-US" altLang="ja-JP" sz="1050" dirty="0">
                <a:latin typeface="+mj-ea"/>
                <a:ea typeface="+mj-ea"/>
              </a:rPr>
              <a:t>70</a:t>
            </a:r>
            <a:r>
              <a:rPr kumimoji="1" lang="ja-JP" altLang="en-US" sz="1050" dirty="0">
                <a:latin typeface="+mj-ea"/>
                <a:ea typeface="+mj-ea"/>
              </a:rPr>
              <a:t>歳代以上は</a:t>
            </a:r>
            <a:r>
              <a:rPr lang="en-US" altLang="ja-JP" sz="1050" dirty="0">
                <a:latin typeface="+mj-ea"/>
                <a:ea typeface="+mj-ea"/>
              </a:rPr>
              <a:t>20.8</a:t>
            </a:r>
            <a:r>
              <a:rPr kumimoji="1" lang="en-US" altLang="ja-JP" sz="1050" dirty="0">
                <a:latin typeface="+mj-ea"/>
                <a:ea typeface="+mj-ea"/>
              </a:rPr>
              <a:t>%</a:t>
            </a:r>
            <a:r>
              <a:rPr kumimoji="1" lang="ja-JP" altLang="en-US" sz="1050" dirty="0">
                <a:latin typeface="+mj-ea"/>
                <a:ea typeface="+mj-ea"/>
              </a:rPr>
              <a:t>が「満足している」と感じている。</a:t>
            </a:r>
          </a:p>
        </p:txBody>
      </p:sp>
      <p:sp>
        <p:nvSpPr>
          <p:cNvPr id="10" name="正方形/長方形 9"/>
          <p:cNvSpPr/>
          <p:nvPr/>
        </p:nvSpPr>
        <p:spPr>
          <a:xfrm>
            <a:off x="451794" y="4247897"/>
            <a:ext cx="6253312" cy="261610"/>
          </a:xfrm>
          <a:prstGeom prst="rect">
            <a:avLst/>
          </a:prstGeom>
        </p:spPr>
        <p:txBody>
          <a:bodyPr wrap="square">
            <a:spAutoFit/>
          </a:bodyPr>
          <a:lstStyle/>
          <a:p>
            <a:r>
              <a:rPr lang="ja-JP" altLang="en-US" sz="1050" b="1" dirty="0"/>
              <a:t>図　基本属性別　</a:t>
            </a:r>
            <a:r>
              <a:rPr lang="en-US" altLang="ja-JP" sz="1050" b="1" dirty="0"/>
              <a:t> Q</a:t>
            </a:r>
            <a:r>
              <a:rPr lang="ja-JP" altLang="en-US" sz="1050" b="1" dirty="0"/>
              <a:t>４．</a:t>
            </a:r>
            <a:r>
              <a:rPr lang="ja-JP" altLang="ja-JP" sz="1050" b="1" dirty="0">
                <a:solidFill>
                  <a:srgbClr val="000000"/>
                </a:solidFill>
                <a:ea typeface="Meiryo UI" pitchFamily="50" charset="-128"/>
                <a:cs typeface="Meiryo UI" pitchFamily="50" charset="-128"/>
              </a:rPr>
              <a:t>あなた自身が行うスポーツ活動に満足していますか。 </a:t>
            </a:r>
            <a:r>
              <a:rPr lang="ja-JP" altLang="en-US" sz="1050" b="1" dirty="0"/>
              <a:t>（</a:t>
            </a:r>
            <a:r>
              <a:rPr lang="en-US" altLang="ja-JP" sz="1050" b="1" dirty="0"/>
              <a:t>n=1,561</a:t>
            </a:r>
            <a:r>
              <a:rPr lang="ja-JP" altLang="en-US" sz="1050" b="1" dirty="0"/>
              <a:t>）</a:t>
            </a:r>
            <a:endParaRPr lang="en-US" altLang="ja-JP" sz="1050" b="1" dirty="0"/>
          </a:p>
        </p:txBody>
      </p:sp>
      <p:sp>
        <p:nvSpPr>
          <p:cNvPr id="13" name="正方形/長方形 12"/>
          <p:cNvSpPr/>
          <p:nvPr/>
        </p:nvSpPr>
        <p:spPr>
          <a:xfrm>
            <a:off x="451794" y="883094"/>
            <a:ext cx="6253312" cy="261610"/>
          </a:xfrm>
          <a:prstGeom prst="rect">
            <a:avLst/>
          </a:prstGeom>
        </p:spPr>
        <p:txBody>
          <a:bodyPr wrap="square">
            <a:spAutoFit/>
          </a:bodyPr>
          <a:lstStyle/>
          <a:p>
            <a:r>
              <a:rPr lang="ja-JP" altLang="en-US" sz="1050" b="1" dirty="0"/>
              <a:t>図　</a:t>
            </a:r>
            <a:r>
              <a:rPr lang="en-US" altLang="ja-JP" sz="1050" b="1" dirty="0"/>
              <a:t> Q</a:t>
            </a:r>
            <a:r>
              <a:rPr lang="ja-JP" altLang="en-US" sz="1050" b="1" dirty="0"/>
              <a:t>４．</a:t>
            </a:r>
            <a:r>
              <a:rPr lang="ja-JP" altLang="ja-JP" sz="1050" b="1" dirty="0">
                <a:solidFill>
                  <a:srgbClr val="000000"/>
                </a:solidFill>
                <a:ea typeface="Meiryo UI" pitchFamily="50" charset="-128"/>
                <a:cs typeface="Meiryo UI" pitchFamily="50" charset="-128"/>
              </a:rPr>
              <a:t>あなた自身が行うスポーツ活動に満足していますか。 </a:t>
            </a:r>
            <a:r>
              <a:rPr lang="ja-JP" altLang="en-US" sz="1050" b="1" dirty="0"/>
              <a:t>（</a:t>
            </a:r>
            <a:r>
              <a:rPr lang="en-US" altLang="ja-JP" sz="1050" b="1" dirty="0"/>
              <a:t>n=1,561</a:t>
            </a:r>
            <a:r>
              <a:rPr lang="ja-JP" altLang="en-US" sz="1050" b="1" dirty="0"/>
              <a:t>）</a:t>
            </a:r>
            <a:endParaRPr lang="en-US" altLang="ja-JP" sz="1050" b="1" dirty="0"/>
          </a:p>
        </p:txBody>
      </p:sp>
      <p:graphicFrame>
        <p:nvGraphicFramePr>
          <p:cNvPr id="3" name="表 2">
            <a:extLst>
              <a:ext uri="{FF2B5EF4-FFF2-40B4-BE49-F238E27FC236}">
                <a16:creationId xmlns:a16="http://schemas.microsoft.com/office/drawing/2014/main" id="{F2AFA3AF-2982-EC7C-A75F-A5449B5C6678}"/>
              </a:ext>
            </a:extLst>
          </p:cNvPr>
          <p:cNvGraphicFramePr>
            <a:graphicFrameLocks noGrp="1"/>
          </p:cNvGraphicFramePr>
          <p:nvPr>
            <p:extLst>
              <p:ext uri="{D42A27DB-BD31-4B8C-83A1-F6EECF244321}">
                <p14:modId xmlns:p14="http://schemas.microsoft.com/office/powerpoint/2010/main" val="2193097957"/>
              </p:ext>
            </p:extLst>
          </p:nvPr>
        </p:nvGraphicFramePr>
        <p:xfrm>
          <a:off x="32336" y="5053024"/>
          <a:ext cx="6660152" cy="2600000"/>
        </p:xfrm>
        <a:graphic>
          <a:graphicData uri="http://schemas.openxmlformats.org/drawingml/2006/table">
            <a:tbl>
              <a:tblPr>
                <a:tableStyleId>{5C22544A-7EE6-4342-B048-85BDC9FD1C3A}</a:tableStyleId>
              </a:tblPr>
              <a:tblGrid>
                <a:gridCol w="158167">
                  <a:extLst>
                    <a:ext uri="{9D8B030D-6E8A-4147-A177-3AD203B41FA5}">
                      <a16:colId xmlns:a16="http://schemas.microsoft.com/office/drawing/2014/main" val="20000"/>
                    </a:ext>
                  </a:extLst>
                </a:gridCol>
                <a:gridCol w="901593">
                  <a:extLst>
                    <a:ext uri="{9D8B030D-6E8A-4147-A177-3AD203B41FA5}">
                      <a16:colId xmlns:a16="http://schemas.microsoft.com/office/drawing/2014/main" val="20001"/>
                    </a:ext>
                  </a:extLst>
                </a:gridCol>
                <a:gridCol w="180065">
                  <a:extLst>
                    <a:ext uri="{9D8B030D-6E8A-4147-A177-3AD203B41FA5}">
                      <a16:colId xmlns:a16="http://schemas.microsoft.com/office/drawing/2014/main" val="20002"/>
                    </a:ext>
                  </a:extLst>
                </a:gridCol>
                <a:gridCol w="5420327">
                  <a:extLst>
                    <a:ext uri="{9D8B030D-6E8A-4147-A177-3AD203B41FA5}">
                      <a16:colId xmlns:a16="http://schemas.microsoft.com/office/drawing/2014/main" val="20003"/>
                    </a:ext>
                  </a:extLst>
                </a:gridCol>
              </a:tblGrid>
              <a:tr h="260000">
                <a:tc gridSpan="2">
                  <a:txBody>
                    <a:bodyPr/>
                    <a:lstStyle/>
                    <a:p>
                      <a:pPr algn="l" fontAlgn="ctr"/>
                      <a:r>
                        <a:rPr lang="ja-JP" altLang="en-US" sz="700" u="none" strike="noStrike" dirty="0">
                          <a:effectLst/>
                          <a:latin typeface="+mj-lt"/>
                        </a:rPr>
                        <a:t>全体</a:t>
                      </a:r>
                      <a:r>
                        <a:rPr lang="en-US" altLang="ja-JP" sz="700" u="none" strike="noStrike" dirty="0">
                          <a:effectLst/>
                          <a:latin typeface="+mj-lt"/>
                        </a:rPr>
                        <a:t>(n=1561)</a:t>
                      </a:r>
                      <a:endParaRPr lang="en-US" altLang="ja-JP" sz="700" b="0" i="0" u="none" strike="noStrike" dirty="0">
                        <a:solidFill>
                          <a:srgbClr val="000000"/>
                        </a:solidFill>
                        <a:effectLst/>
                        <a:latin typeface="+mj-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60000">
                <a:tc rowSpan="3">
                  <a:txBody>
                    <a:bodyPr/>
                    <a:lstStyle/>
                    <a:p>
                      <a:pPr algn="ctr" fontAlgn="ctr"/>
                      <a:r>
                        <a:rPr lang="ja-JP" altLang="en-US" sz="700" u="none" strike="noStrike" dirty="0">
                          <a:effectLst/>
                          <a:latin typeface="+mj-lt"/>
                        </a:rPr>
                        <a:t>性別</a:t>
                      </a:r>
                      <a:endParaRPr lang="ja-JP" altLang="en-US" sz="700" b="0" i="0" u="none" strike="noStrike" dirty="0">
                        <a:solidFill>
                          <a:srgbClr val="000000"/>
                        </a:solidFill>
                        <a:effectLst/>
                        <a:latin typeface="+mj-lt"/>
                      </a:endParaRPr>
                    </a:p>
                  </a:txBody>
                  <a:tcPr marL="7620" marR="7620" marT="762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buNone/>
                      </a:pPr>
                      <a:r>
                        <a:rPr lang="ja-JP" altLang="en-US" sz="700" b="0" i="0" u="none" strike="noStrike" dirty="0">
                          <a:effectLst/>
                          <a:latin typeface="+mj-lt"/>
                          <a:ea typeface="ＭＳ ゴシック" panose="020B0609070205080204" pitchFamily="49" charset="-128"/>
                        </a:rPr>
                        <a:t>男性</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n=736)</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0000">
                <a:tc vMerge="1">
                  <a:txBody>
                    <a:bodyPr/>
                    <a:lstStyle/>
                    <a:p>
                      <a:endParaRPr kumimoji="1" lang="ja-JP" altLang="en-US"/>
                    </a:p>
                  </a:txBody>
                  <a:tcPr/>
                </a:tc>
                <a:tc>
                  <a:txBody>
                    <a:bodyPr/>
                    <a:lstStyle/>
                    <a:p>
                      <a:pPr algn="l" fontAlgn="ctr">
                        <a:buNone/>
                      </a:pPr>
                      <a:r>
                        <a:rPr lang="ja-JP" altLang="en-US" sz="700" b="0" i="0" u="none" strike="noStrike" dirty="0">
                          <a:effectLst/>
                          <a:latin typeface="+mj-lt"/>
                          <a:ea typeface="ＭＳ ゴシック" panose="020B0609070205080204" pitchFamily="49" charset="-128"/>
                        </a:rPr>
                        <a:t>女性</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n=797)</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60000">
                <a:tc vMerge="1">
                  <a:txBody>
                    <a:bodyPr/>
                    <a:lstStyle/>
                    <a:p>
                      <a:pPr algn="ctr" fontAlgn="ctr"/>
                      <a:endParaRPr lang="ja-JP" altLang="en-US" sz="700" b="0" i="0" u="none" strike="noStrike" dirty="0">
                        <a:solidFill>
                          <a:srgbClr val="000000"/>
                        </a:solidFill>
                        <a:effectLst/>
                        <a:latin typeface="ＭＳ Ｐゴシック"/>
                      </a:endParaRPr>
                    </a:p>
                  </a:txBody>
                  <a:tcPr marL="7620" marR="7620" marT="762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buNone/>
                      </a:pPr>
                      <a:r>
                        <a:rPr lang="ja-JP" altLang="en-US" sz="700" b="0" i="0" u="none" strike="noStrike" dirty="0">
                          <a:effectLst/>
                          <a:latin typeface="+mj-lt"/>
                          <a:ea typeface="ＭＳ ゴシック" panose="020B0609070205080204" pitchFamily="49" charset="-128"/>
                        </a:rPr>
                        <a:t>回答しない</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n=28)</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6820600"/>
                  </a:ext>
                </a:extLst>
              </a:tr>
              <a:tr h="260000">
                <a:tc rowSpan="6">
                  <a:txBody>
                    <a:bodyPr/>
                    <a:lstStyle/>
                    <a:p>
                      <a:pPr algn="ctr" fontAlgn="ctr"/>
                      <a:r>
                        <a:rPr lang="ja-JP" altLang="en-US" sz="700" u="none" strike="noStrike">
                          <a:effectLst/>
                          <a:latin typeface="+mj-lt"/>
                        </a:rPr>
                        <a:t>年齢別</a:t>
                      </a:r>
                      <a:endParaRPr lang="ja-JP" altLang="en-US" sz="700" b="0" i="0" u="none" strike="noStrike">
                        <a:solidFill>
                          <a:srgbClr val="000000"/>
                        </a:solidFill>
                        <a:effectLst/>
                        <a:latin typeface="+mj-lt"/>
                      </a:endParaRPr>
                    </a:p>
                  </a:txBody>
                  <a:tcPr marL="7620" marR="7620" marT="762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buNone/>
                      </a:pPr>
                      <a:r>
                        <a:rPr lang="pt-BR" sz="700" b="0" i="0" u="none" strike="noStrike" dirty="0">
                          <a:effectLst/>
                          <a:latin typeface="+mj-lt"/>
                          <a:ea typeface="ＭＳ ゴシック" panose="020B0609070205080204" pitchFamily="49" charset="-128"/>
                        </a:rPr>
                        <a:t>18歳 - 20代(n=210)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pt-BR"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0000">
                <a:tc vMerge="1">
                  <a:txBody>
                    <a:bodyPr/>
                    <a:lstStyle/>
                    <a:p>
                      <a:endParaRPr kumimoji="1" lang="ja-JP" altLang="en-US"/>
                    </a:p>
                  </a:txBody>
                  <a:tcPr/>
                </a:tc>
                <a:tc>
                  <a:txBody>
                    <a:bodyPr/>
                    <a:lstStyle/>
                    <a:p>
                      <a:pPr algn="l" fontAlgn="ctr">
                        <a:buNone/>
                      </a:pPr>
                      <a:r>
                        <a:rPr lang="en-US" altLang="ja-JP" sz="700" b="0" i="0" u="none" strike="noStrike">
                          <a:effectLst/>
                          <a:latin typeface="+mj-lt"/>
                          <a:ea typeface="ＭＳ ゴシック" panose="020B0609070205080204" pitchFamily="49" charset="-128"/>
                        </a:rPr>
                        <a:t>30</a:t>
                      </a:r>
                      <a:r>
                        <a:rPr lang="ja-JP" altLang="en-US" sz="700" b="0" i="0" u="none" strike="noStrike">
                          <a:effectLst/>
                          <a:latin typeface="+mj-lt"/>
                          <a:ea typeface="ＭＳ ゴシック" panose="020B0609070205080204" pitchFamily="49" charset="-128"/>
                        </a:rPr>
                        <a:t>代</a:t>
                      </a:r>
                      <a:r>
                        <a:rPr lang="en-US" altLang="ja-JP" sz="700" b="0" i="0" u="none" strike="noStrike">
                          <a:effectLst/>
                          <a:latin typeface="+mj-lt"/>
                          <a:ea typeface="ＭＳ ゴシック" panose="020B0609070205080204" pitchFamily="49" charset="-128"/>
                        </a:rPr>
                        <a:t>(</a:t>
                      </a:r>
                      <a:r>
                        <a:rPr lang="en-US" sz="700" b="0" i="0" u="none" strike="noStrike">
                          <a:effectLst/>
                          <a:latin typeface="+mj-lt"/>
                          <a:ea typeface="ＭＳ ゴシック" panose="020B0609070205080204" pitchFamily="49" charset="-128"/>
                        </a:rPr>
                        <a:t>n=259)</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60000">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40</a:t>
                      </a:r>
                      <a:r>
                        <a:rPr lang="ja-JP" altLang="en-US" sz="700" b="0" i="0" u="none" strike="noStrike" dirty="0">
                          <a:effectLst/>
                          <a:latin typeface="+mj-lt"/>
                          <a:ea typeface="ＭＳ ゴシック" panose="020B0609070205080204" pitchFamily="49" charset="-128"/>
                        </a:rPr>
                        <a:t>代</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n=269)</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60000">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50</a:t>
                      </a:r>
                      <a:r>
                        <a:rPr lang="ja-JP" altLang="en-US" sz="700" b="0" i="0" u="none" strike="noStrike" dirty="0">
                          <a:effectLst/>
                          <a:latin typeface="+mj-lt"/>
                          <a:ea typeface="ＭＳ ゴシック" panose="020B0609070205080204" pitchFamily="49" charset="-128"/>
                        </a:rPr>
                        <a:t>代</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n=270)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60000">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60</a:t>
                      </a:r>
                      <a:r>
                        <a:rPr lang="ja-JP" altLang="en-US" sz="700" b="0" i="0" u="none" strike="noStrike" dirty="0">
                          <a:effectLst/>
                          <a:latin typeface="+mj-lt"/>
                          <a:ea typeface="ＭＳ ゴシック" panose="020B0609070205080204" pitchFamily="49" charset="-128"/>
                        </a:rPr>
                        <a:t>代</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n=279)</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60000">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70</a:t>
                      </a:r>
                      <a:r>
                        <a:rPr lang="ja-JP" altLang="en-US" sz="700" b="0" i="0" u="none" strike="noStrike" dirty="0">
                          <a:effectLst/>
                          <a:latin typeface="+mj-lt"/>
                          <a:ea typeface="ＭＳ ゴシック" panose="020B0609070205080204" pitchFamily="49" charset="-128"/>
                        </a:rPr>
                        <a:t>代以上</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n=274)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8" name="Chart 9">
            <a:extLst>
              <a:ext uri="{FF2B5EF4-FFF2-40B4-BE49-F238E27FC236}">
                <a16:creationId xmlns:a16="http://schemas.microsoft.com/office/drawing/2014/main" id="{00000000-0008-0000-0500-00000A000000}"/>
              </a:ext>
            </a:extLst>
          </p:cNvPr>
          <p:cNvGraphicFramePr>
            <a:graphicFrameLocks/>
          </p:cNvGraphicFramePr>
          <p:nvPr>
            <p:extLst>
              <p:ext uri="{D42A27DB-BD31-4B8C-83A1-F6EECF244321}">
                <p14:modId xmlns:p14="http://schemas.microsoft.com/office/powerpoint/2010/main" val="4277689349"/>
              </p:ext>
            </p:extLst>
          </p:nvPr>
        </p:nvGraphicFramePr>
        <p:xfrm>
          <a:off x="729000" y="1096139"/>
          <a:ext cx="5400000" cy="28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4">
            <a:extLst>
              <a:ext uri="{FF2B5EF4-FFF2-40B4-BE49-F238E27FC236}">
                <a16:creationId xmlns:a16="http://schemas.microsoft.com/office/drawing/2014/main" id="{00000000-0008-0000-0500-000005000000}"/>
              </a:ext>
            </a:extLst>
          </p:cNvPr>
          <p:cNvGraphicFramePr>
            <a:graphicFrameLocks/>
          </p:cNvGraphicFramePr>
          <p:nvPr>
            <p:extLst>
              <p:ext uri="{D42A27DB-BD31-4B8C-83A1-F6EECF244321}">
                <p14:modId xmlns:p14="http://schemas.microsoft.com/office/powerpoint/2010/main" val="1932723540"/>
              </p:ext>
            </p:extLst>
          </p:nvPr>
        </p:nvGraphicFramePr>
        <p:xfrm>
          <a:off x="1023224" y="4462879"/>
          <a:ext cx="5893200" cy="3448436"/>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a:extLst>
              <a:ext uri="{FF2B5EF4-FFF2-40B4-BE49-F238E27FC236}">
                <a16:creationId xmlns:a16="http://schemas.microsoft.com/office/drawing/2014/main" id="{023C1EA1-79AA-85C6-A6AD-F854A98BFF0D}"/>
              </a:ext>
            </a:extLst>
          </p:cNvPr>
          <p:cNvSpPr txBox="1"/>
          <p:nvPr/>
        </p:nvSpPr>
        <p:spPr>
          <a:xfrm>
            <a:off x="3304606" y="8928556"/>
            <a:ext cx="248787" cy="215444"/>
          </a:xfrm>
          <a:prstGeom prst="rect">
            <a:avLst/>
          </a:prstGeom>
          <a:noFill/>
        </p:spPr>
        <p:txBody>
          <a:bodyPr wrap="none" rtlCol="0">
            <a:spAutoFit/>
          </a:bodyPr>
          <a:lstStyle/>
          <a:p>
            <a:pPr algn="ctr"/>
            <a:r>
              <a:rPr lang="en-US" altLang="ja-JP" sz="800" dirty="0"/>
              <a:t>8</a:t>
            </a:r>
            <a:endParaRPr kumimoji="1" lang="ja-JP" altLang="en-US" sz="800" dirty="0"/>
          </a:p>
        </p:txBody>
      </p:sp>
    </p:spTree>
    <p:extLst>
      <p:ext uri="{BB962C8B-B14F-4D97-AF65-F5344CB8AC3E}">
        <p14:creationId xmlns:p14="http://schemas.microsoft.com/office/powerpoint/2010/main" val="886364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189000" y="168190"/>
            <a:ext cx="6306528" cy="15004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effectLst/>
                <a:ea typeface="Meiryo UI" pitchFamily="50" charset="-128"/>
                <a:cs typeface="Meiryo UI" pitchFamily="50" charset="-128"/>
              </a:rPr>
              <a:t>３．あなたの</a:t>
            </a:r>
            <a:r>
              <a:rPr kumimoji="1" lang="ja-JP" altLang="ja-JP" sz="1400" b="1" i="0" u="none" strike="noStrike" cap="none" normalizeH="0" baseline="0" dirty="0">
                <a:ln>
                  <a:noFill/>
                </a:ln>
                <a:effectLst/>
                <a:ea typeface="Meiryo UI" pitchFamily="50" charset="-128"/>
                <a:cs typeface="Meiryo UI" pitchFamily="50" charset="-128"/>
              </a:rPr>
              <a:t>【</a:t>
            </a:r>
            <a:r>
              <a:rPr kumimoji="1" lang="ja-JP" sz="1400" b="1" i="0" u="none" strike="noStrike" cap="none" normalizeH="0" baseline="0" dirty="0">
                <a:ln>
                  <a:noFill/>
                </a:ln>
                <a:effectLst/>
                <a:ea typeface="Meiryo UI" pitchFamily="50" charset="-128"/>
                <a:cs typeface="Meiryo UI" pitchFamily="50" charset="-128"/>
              </a:rPr>
              <a:t>運動・スポーツの実施状況</a:t>
            </a:r>
            <a:r>
              <a:rPr kumimoji="1" lang="ja-JP" altLang="ja-JP" sz="1400" b="1" i="0" u="none" strike="noStrike" cap="none" normalizeH="0" baseline="0" dirty="0">
                <a:ln>
                  <a:noFill/>
                </a:ln>
                <a:effectLst/>
                <a:ea typeface="Meiryo UI" pitchFamily="50" charset="-128"/>
                <a:cs typeface="Meiryo UI" pitchFamily="50" charset="-128"/>
              </a:rPr>
              <a:t>】</a:t>
            </a:r>
            <a:r>
              <a:rPr kumimoji="1" lang="ja-JP" sz="1400" b="1" i="0" u="none" strike="noStrike" cap="none" normalizeH="0" baseline="0" dirty="0">
                <a:ln>
                  <a:noFill/>
                </a:ln>
                <a:effectLst/>
                <a:ea typeface="Meiryo UI" pitchFamily="50" charset="-128"/>
                <a:cs typeface="Meiryo UI" pitchFamily="50" charset="-128"/>
              </a:rPr>
              <a:t>について</a:t>
            </a:r>
            <a:endParaRPr kumimoji="1" lang="ja-JP" sz="1400" b="1" i="0" u="none" strike="noStrike" cap="none" normalizeH="0" baseline="0" dirty="0">
              <a:ln>
                <a:noFill/>
              </a:ln>
              <a:effectLst/>
              <a:ea typeface="ＭＳ Ｐゴシック" pitchFamily="50" charset="-128"/>
              <a:cs typeface="ＭＳ Ｐゴシック" pitchFamily="50" charset="-128"/>
            </a:endParaRPr>
          </a:p>
          <a:p>
            <a:pPr lvl="0" eaLnBrk="0" fontAlgn="base" hangingPunct="0">
              <a:spcBef>
                <a:spcPct val="0"/>
              </a:spcBef>
              <a:spcAft>
                <a:spcPct val="0"/>
              </a:spcAft>
            </a:pPr>
            <a:endParaRPr kumimoji="1" lang="en-US" altLang="ja-JP" sz="1000" b="1" i="0" u="none" strike="noStrike" cap="none" normalizeH="0" baseline="0" dirty="0">
              <a:ln>
                <a:noFill/>
              </a:ln>
              <a:solidFill>
                <a:srgbClr val="000000"/>
              </a:solidFill>
              <a:effectLst/>
              <a:ea typeface="Meiryo UI" pitchFamily="50" charset="-128"/>
              <a:cs typeface="Meiryo UI" pitchFamily="50" charset="-128"/>
            </a:endParaRPr>
          </a:p>
          <a:p>
            <a:pPr marL="447675" lvl="0" indent="-447675" eaLnBrk="0" fontAlgn="base" hangingPunct="0">
              <a:spcBef>
                <a:spcPct val="0"/>
              </a:spcBef>
              <a:spcAft>
                <a:spcPct val="0"/>
              </a:spcAft>
            </a:pPr>
            <a:r>
              <a:rPr lang="en-US" altLang="ja-JP" sz="1200" b="1" dirty="0"/>
              <a:t>Q</a:t>
            </a:r>
            <a:r>
              <a:rPr lang="ja-JP" altLang="en-US" sz="1200" b="1" dirty="0"/>
              <a:t>５．</a:t>
            </a:r>
            <a:r>
              <a:rPr lang="ja-JP" altLang="en-US" sz="1200" b="1" dirty="0">
                <a:solidFill>
                  <a:srgbClr val="000000"/>
                </a:solidFill>
                <a:ea typeface="Meiryo UI" pitchFamily="50" charset="-128"/>
                <a:cs typeface="Meiryo UI" pitchFamily="50" charset="-128"/>
              </a:rPr>
              <a:t>あなたがこの</a:t>
            </a:r>
            <a:r>
              <a:rPr lang="en-US" altLang="ja-JP" sz="1200" b="1" dirty="0">
                <a:solidFill>
                  <a:srgbClr val="000000"/>
                </a:solidFill>
                <a:ea typeface="Meiryo UI" pitchFamily="50" charset="-128"/>
                <a:cs typeface="Meiryo UI" pitchFamily="50" charset="-128"/>
              </a:rPr>
              <a:t>1</a:t>
            </a:r>
            <a:r>
              <a:rPr lang="ja-JP" altLang="en-US" sz="1200" b="1" dirty="0">
                <a:solidFill>
                  <a:srgbClr val="000000"/>
                </a:solidFill>
                <a:ea typeface="Meiryo UI" pitchFamily="50" charset="-128"/>
                <a:cs typeface="Meiryo UI" pitchFamily="50" charset="-128"/>
              </a:rPr>
              <a:t>年間に行った運動やスポーツ（オンラインや動画を活用し、自宅で取り組んだものも含む）は何ですか。 ただし、学校の体育授業や職業として行ったものは除きます。</a:t>
            </a:r>
            <a:br>
              <a:rPr lang="en-US" altLang="ja-JP" sz="1200" b="1" dirty="0">
                <a:solidFill>
                  <a:srgbClr val="000000"/>
                </a:solidFill>
                <a:ea typeface="Meiryo UI" pitchFamily="50" charset="-128"/>
                <a:cs typeface="Meiryo UI" pitchFamily="50" charset="-128"/>
              </a:rPr>
            </a:br>
            <a:r>
              <a:rPr lang="ja-JP" altLang="en-US" sz="1200" b="1" dirty="0">
                <a:solidFill>
                  <a:srgbClr val="000000"/>
                </a:solidFill>
                <a:ea typeface="Meiryo UI" pitchFamily="50" charset="-128"/>
                <a:cs typeface="Meiryo UI" pitchFamily="50" charset="-128"/>
              </a:rPr>
              <a:t>（</a:t>
            </a:r>
            <a:r>
              <a:rPr kumimoji="1" lang="ja-JP" altLang="en-US" sz="1200" b="1" i="0" u="none" strike="noStrike" cap="none" normalizeH="0" baseline="0" dirty="0">
                <a:ln>
                  <a:noFill/>
                </a:ln>
                <a:solidFill>
                  <a:srgbClr val="000000"/>
                </a:solidFill>
                <a:effectLst/>
                <a:ea typeface="Meiryo UI" pitchFamily="50" charset="-128"/>
                <a:cs typeface="Meiryo UI" pitchFamily="50" charset="-128"/>
              </a:rPr>
              <a:t>複数回答可）</a:t>
            </a:r>
          </a:p>
          <a:p>
            <a:pPr marL="261938" lvl="0" eaLnBrk="0" fontAlgn="base" hangingPunct="0">
              <a:spcBef>
                <a:spcPct val="0"/>
              </a:spcBef>
              <a:spcAft>
                <a:spcPct val="0"/>
              </a:spcAft>
            </a:pPr>
            <a:r>
              <a:rPr lang="ja-JP" altLang="en-US" sz="1050" dirty="0">
                <a:solidFill>
                  <a:srgbClr val="000000"/>
                </a:solidFill>
                <a:latin typeface="+mn-ea"/>
                <a:cs typeface="Meiryo UI" pitchFamily="50" charset="-128"/>
              </a:rPr>
              <a:t>「ウォーキング（散歩・ぶらぶら歩き・一駅歩きなどを含む）」が</a:t>
            </a:r>
            <a:r>
              <a:rPr lang="en-US" altLang="ja-JP" sz="1050" dirty="0">
                <a:solidFill>
                  <a:srgbClr val="000000"/>
                </a:solidFill>
                <a:latin typeface="+mn-ea"/>
                <a:cs typeface="Meiryo UI" pitchFamily="50" charset="-128"/>
              </a:rPr>
              <a:t>64.1</a:t>
            </a:r>
            <a:r>
              <a:rPr kumimoji="1" lang="ja-JP" altLang="en-US" sz="1050" b="0" i="0" u="none" strike="noStrike" cap="none" normalizeH="0" baseline="0" dirty="0">
                <a:ln>
                  <a:noFill/>
                </a:ln>
                <a:solidFill>
                  <a:srgbClr val="000000"/>
                </a:solidFill>
                <a:effectLst/>
                <a:latin typeface="+mn-ea"/>
                <a:cs typeface="Meiryo UI" pitchFamily="50" charset="-128"/>
              </a:rPr>
              <a:t>％と最も高く</a:t>
            </a:r>
            <a:r>
              <a:rPr lang="ja-JP" altLang="en-US" sz="1050" dirty="0">
                <a:solidFill>
                  <a:srgbClr val="000000"/>
                </a:solidFill>
                <a:latin typeface="+mn-ea"/>
                <a:cs typeface="Meiryo UI" pitchFamily="50" charset="-128"/>
              </a:rPr>
              <a:t>、次いで「トレーニング（動画によるトレーニング・筋力トレーニング・トレッドミル（ランニングマシーン）・室内運動器具を使ってする運動等）」が</a:t>
            </a:r>
            <a:r>
              <a:rPr lang="en-US" altLang="ja-JP" sz="1050" dirty="0">
                <a:solidFill>
                  <a:srgbClr val="000000"/>
                </a:solidFill>
                <a:latin typeface="+mn-ea"/>
                <a:cs typeface="Meiryo UI" pitchFamily="50" charset="-128"/>
              </a:rPr>
              <a:t>16.7</a:t>
            </a:r>
            <a:r>
              <a:rPr lang="ja-JP" altLang="en-US" sz="1050" dirty="0">
                <a:solidFill>
                  <a:srgbClr val="000000"/>
                </a:solidFill>
                <a:latin typeface="+mn-ea"/>
                <a:cs typeface="Meiryo UI" pitchFamily="50" charset="-128"/>
              </a:rPr>
              <a:t>％、「体操（動画による体操・ラジオ体操・テレビ体操・職場体操・美容体操等）」が</a:t>
            </a:r>
            <a:r>
              <a:rPr lang="en-US" altLang="ja-JP" sz="1050" dirty="0">
                <a:solidFill>
                  <a:srgbClr val="000000"/>
                </a:solidFill>
                <a:latin typeface="+mn-ea"/>
                <a:cs typeface="Meiryo UI" pitchFamily="50" charset="-128"/>
              </a:rPr>
              <a:t>15.1</a:t>
            </a:r>
            <a:r>
              <a:rPr lang="ja-JP" altLang="en-US" sz="1050" dirty="0">
                <a:solidFill>
                  <a:srgbClr val="000000"/>
                </a:solidFill>
                <a:latin typeface="+mn-ea"/>
                <a:cs typeface="Meiryo UI" pitchFamily="50" charset="-128"/>
              </a:rPr>
              <a:t>％となっている。</a:t>
            </a:r>
            <a:endParaRPr lang="en-US" altLang="ja-JP" sz="1050" dirty="0">
              <a:solidFill>
                <a:srgbClr val="000000"/>
              </a:solidFill>
              <a:latin typeface="+mn-ea"/>
              <a:cs typeface="Meiryo UI" pitchFamily="50" charset="-128"/>
            </a:endParaRPr>
          </a:p>
        </p:txBody>
      </p:sp>
      <p:sp>
        <p:nvSpPr>
          <p:cNvPr id="5" name="テキスト ボックス 4"/>
          <p:cNvSpPr txBox="1"/>
          <p:nvPr/>
        </p:nvSpPr>
        <p:spPr>
          <a:xfrm>
            <a:off x="593080" y="1901371"/>
            <a:ext cx="6022704" cy="415498"/>
          </a:xfrm>
          <a:prstGeom prst="rect">
            <a:avLst/>
          </a:prstGeom>
          <a:noFill/>
        </p:spPr>
        <p:txBody>
          <a:bodyPr wrap="square" rtlCol="0">
            <a:spAutoFit/>
          </a:bodyPr>
          <a:lstStyle/>
          <a:p>
            <a:pPr marL="182563" indent="-182563"/>
            <a:r>
              <a:rPr lang="ja-JP" altLang="en-US" sz="1050" b="1" dirty="0">
                <a:latin typeface="Meiryo UI" pitchFamily="50" charset="-128"/>
                <a:ea typeface="Meiryo UI" pitchFamily="50" charset="-128"/>
                <a:cs typeface="Meiryo UI" pitchFamily="50" charset="-128"/>
              </a:rPr>
              <a:t>図　</a:t>
            </a:r>
            <a:r>
              <a:rPr lang="en-US" altLang="ja-JP" sz="1050" b="1" dirty="0">
                <a:latin typeface="Meiryo UI" pitchFamily="50" charset="-128"/>
                <a:ea typeface="Meiryo UI" pitchFamily="50" charset="-128"/>
                <a:cs typeface="Meiryo UI" pitchFamily="50" charset="-128"/>
              </a:rPr>
              <a:t>Q</a:t>
            </a:r>
            <a:r>
              <a:rPr lang="ja-JP" altLang="en-US" sz="1050" b="1" dirty="0">
                <a:latin typeface="Meiryo UI" pitchFamily="50" charset="-128"/>
                <a:ea typeface="Meiryo UI" pitchFamily="50" charset="-128"/>
                <a:cs typeface="Meiryo UI" pitchFamily="50" charset="-128"/>
              </a:rPr>
              <a:t>５）あなたがこの</a:t>
            </a:r>
            <a:r>
              <a:rPr lang="en-US" altLang="ja-JP" sz="1050" b="1" dirty="0">
                <a:latin typeface="Meiryo UI" pitchFamily="50" charset="-128"/>
                <a:ea typeface="Meiryo UI" pitchFamily="50" charset="-128"/>
                <a:cs typeface="Meiryo UI" pitchFamily="50" charset="-128"/>
              </a:rPr>
              <a:t>1</a:t>
            </a:r>
            <a:r>
              <a:rPr lang="ja-JP" altLang="en-US" sz="1050" b="1" dirty="0">
                <a:latin typeface="Meiryo UI" pitchFamily="50" charset="-128"/>
                <a:ea typeface="Meiryo UI" pitchFamily="50" charset="-128"/>
                <a:cs typeface="Meiryo UI" pitchFamily="50" charset="-128"/>
              </a:rPr>
              <a:t>年間に行った運動やスポーツ（オンラインや動画を活用し、自宅で取り組んだものも含む）は何ですか。 ただし、学校の体育授業や職業として行ったものは除きます</a:t>
            </a:r>
            <a:r>
              <a:rPr lang="ja-JP" altLang="en-US" sz="1050" b="1" dirty="0"/>
              <a:t>。（</a:t>
            </a:r>
            <a:r>
              <a:rPr lang="en-US" altLang="ja-JP" sz="1050" b="1" dirty="0"/>
              <a:t>n=1,561</a:t>
            </a:r>
            <a:r>
              <a:rPr lang="ja-JP" altLang="en-US" sz="1050" b="1" dirty="0"/>
              <a:t>）　</a:t>
            </a:r>
            <a:r>
              <a:rPr lang="en-US" altLang="ja-JP" sz="1050" b="1" dirty="0"/>
              <a:t>1</a:t>
            </a:r>
            <a:r>
              <a:rPr lang="ja-JP" altLang="en-US" sz="1050" b="1" dirty="0"/>
              <a:t>／</a:t>
            </a:r>
            <a:r>
              <a:rPr lang="en-US" altLang="ja-JP" sz="1050" b="1" dirty="0"/>
              <a:t>2</a:t>
            </a:r>
            <a:endParaRPr kumimoji="1" lang="ja-JP" altLang="en-US" sz="1050" b="1" dirty="0"/>
          </a:p>
        </p:txBody>
      </p:sp>
      <p:graphicFrame>
        <p:nvGraphicFramePr>
          <p:cNvPr id="6" name="Chart 10">
            <a:extLst>
              <a:ext uri="{FF2B5EF4-FFF2-40B4-BE49-F238E27FC236}">
                <a16:creationId xmlns:a16="http://schemas.microsoft.com/office/drawing/2014/main" id="{00000000-0008-0000-0500-00000B000000}"/>
              </a:ext>
            </a:extLst>
          </p:cNvPr>
          <p:cNvGraphicFramePr>
            <a:graphicFrameLocks/>
          </p:cNvGraphicFramePr>
          <p:nvPr>
            <p:extLst>
              <p:ext uri="{D42A27DB-BD31-4B8C-83A1-F6EECF244321}">
                <p14:modId xmlns:p14="http://schemas.microsoft.com/office/powerpoint/2010/main" val="475994990"/>
              </p:ext>
            </p:extLst>
          </p:nvPr>
        </p:nvGraphicFramePr>
        <p:xfrm>
          <a:off x="99000" y="2316868"/>
          <a:ext cx="6660000" cy="648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a:extLst>
              <a:ext uri="{FF2B5EF4-FFF2-40B4-BE49-F238E27FC236}">
                <a16:creationId xmlns:a16="http://schemas.microsoft.com/office/drawing/2014/main" id="{6B61030E-2E5E-25B9-923D-A5E4C9E53D2B}"/>
              </a:ext>
            </a:extLst>
          </p:cNvPr>
          <p:cNvSpPr txBox="1"/>
          <p:nvPr/>
        </p:nvSpPr>
        <p:spPr>
          <a:xfrm>
            <a:off x="3304606" y="8928556"/>
            <a:ext cx="248787" cy="215444"/>
          </a:xfrm>
          <a:prstGeom prst="rect">
            <a:avLst/>
          </a:prstGeom>
          <a:noFill/>
        </p:spPr>
        <p:txBody>
          <a:bodyPr wrap="none" rtlCol="0">
            <a:spAutoFit/>
          </a:bodyPr>
          <a:lstStyle/>
          <a:p>
            <a:pPr algn="ctr"/>
            <a:r>
              <a:rPr lang="en-US" altLang="ja-JP" sz="800" dirty="0"/>
              <a:t>9</a:t>
            </a:r>
            <a:endParaRPr kumimoji="1" lang="ja-JP" altLang="en-US" sz="800" dirty="0"/>
          </a:p>
        </p:txBody>
      </p:sp>
    </p:spTree>
    <p:extLst>
      <p:ext uri="{BB962C8B-B14F-4D97-AF65-F5344CB8AC3E}">
        <p14:creationId xmlns:p14="http://schemas.microsoft.com/office/powerpoint/2010/main" val="3069435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189000" y="168190"/>
            <a:ext cx="6306528" cy="15004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effectLst/>
                <a:ea typeface="Meiryo UI" pitchFamily="50" charset="-128"/>
                <a:cs typeface="Meiryo UI" pitchFamily="50" charset="-128"/>
              </a:rPr>
              <a:t>３．あなたの</a:t>
            </a:r>
            <a:r>
              <a:rPr kumimoji="1" lang="ja-JP" altLang="ja-JP" sz="1400" b="1" i="0" u="none" strike="noStrike" cap="none" normalizeH="0" baseline="0" dirty="0">
                <a:ln>
                  <a:noFill/>
                </a:ln>
                <a:effectLst/>
                <a:ea typeface="Meiryo UI" pitchFamily="50" charset="-128"/>
                <a:cs typeface="Meiryo UI" pitchFamily="50" charset="-128"/>
              </a:rPr>
              <a:t>【</a:t>
            </a:r>
            <a:r>
              <a:rPr kumimoji="1" lang="ja-JP" sz="1400" b="1" i="0" u="none" strike="noStrike" cap="none" normalizeH="0" baseline="0" dirty="0">
                <a:ln>
                  <a:noFill/>
                </a:ln>
                <a:effectLst/>
                <a:ea typeface="Meiryo UI" pitchFamily="50" charset="-128"/>
                <a:cs typeface="Meiryo UI" pitchFamily="50" charset="-128"/>
              </a:rPr>
              <a:t>運動・スポーツの実施状況</a:t>
            </a:r>
            <a:r>
              <a:rPr kumimoji="1" lang="ja-JP" altLang="ja-JP" sz="1400" b="1" i="0" u="none" strike="noStrike" cap="none" normalizeH="0" baseline="0" dirty="0">
                <a:ln>
                  <a:noFill/>
                </a:ln>
                <a:effectLst/>
                <a:ea typeface="Meiryo UI" pitchFamily="50" charset="-128"/>
                <a:cs typeface="Meiryo UI" pitchFamily="50" charset="-128"/>
              </a:rPr>
              <a:t>】</a:t>
            </a:r>
            <a:r>
              <a:rPr kumimoji="1" lang="ja-JP" sz="1400" b="1" i="0" u="none" strike="noStrike" cap="none" normalizeH="0" baseline="0" dirty="0">
                <a:ln>
                  <a:noFill/>
                </a:ln>
                <a:effectLst/>
                <a:ea typeface="Meiryo UI" pitchFamily="50" charset="-128"/>
                <a:cs typeface="Meiryo UI" pitchFamily="50" charset="-128"/>
              </a:rPr>
              <a:t>について</a:t>
            </a:r>
            <a:endParaRPr kumimoji="1" lang="ja-JP" sz="1400" b="1" i="0" u="none" strike="noStrike" cap="none" normalizeH="0" baseline="0" dirty="0">
              <a:ln>
                <a:noFill/>
              </a:ln>
              <a:effectLst/>
              <a:ea typeface="ＭＳ Ｐゴシック" pitchFamily="50" charset="-128"/>
              <a:cs typeface="ＭＳ Ｐゴシック" pitchFamily="50" charset="-128"/>
            </a:endParaRPr>
          </a:p>
          <a:p>
            <a:pPr lvl="0" eaLnBrk="0" fontAlgn="base" hangingPunct="0">
              <a:spcBef>
                <a:spcPct val="0"/>
              </a:spcBef>
              <a:spcAft>
                <a:spcPct val="0"/>
              </a:spcAft>
            </a:pPr>
            <a:endParaRPr kumimoji="1" lang="en-US" altLang="ja-JP" sz="1000" b="1" i="0" u="none" strike="noStrike" cap="none" normalizeH="0" baseline="0" dirty="0">
              <a:ln>
                <a:noFill/>
              </a:ln>
              <a:solidFill>
                <a:srgbClr val="000000"/>
              </a:solidFill>
              <a:effectLst/>
              <a:ea typeface="Meiryo UI" pitchFamily="50" charset="-128"/>
              <a:cs typeface="Meiryo UI" pitchFamily="50" charset="-128"/>
            </a:endParaRPr>
          </a:p>
          <a:p>
            <a:pPr marL="447675" lvl="0" indent="-447675" eaLnBrk="0" fontAlgn="base" hangingPunct="0">
              <a:spcBef>
                <a:spcPct val="0"/>
              </a:spcBef>
              <a:spcAft>
                <a:spcPct val="0"/>
              </a:spcAft>
            </a:pPr>
            <a:r>
              <a:rPr lang="en-US" altLang="ja-JP" sz="1200" b="1" dirty="0"/>
              <a:t>Q</a:t>
            </a:r>
            <a:r>
              <a:rPr lang="ja-JP" altLang="en-US" sz="1200" b="1" dirty="0"/>
              <a:t>５．</a:t>
            </a:r>
            <a:r>
              <a:rPr lang="ja-JP" altLang="en-US" sz="1200" b="1" dirty="0">
                <a:solidFill>
                  <a:srgbClr val="000000"/>
                </a:solidFill>
                <a:ea typeface="Meiryo UI" pitchFamily="50" charset="-128"/>
                <a:cs typeface="Meiryo UI" pitchFamily="50" charset="-128"/>
              </a:rPr>
              <a:t>あなたがこの</a:t>
            </a:r>
            <a:r>
              <a:rPr lang="en-US" altLang="ja-JP" sz="1200" b="1" dirty="0">
                <a:solidFill>
                  <a:srgbClr val="000000"/>
                </a:solidFill>
                <a:ea typeface="Meiryo UI" pitchFamily="50" charset="-128"/>
                <a:cs typeface="Meiryo UI" pitchFamily="50" charset="-128"/>
              </a:rPr>
              <a:t>1</a:t>
            </a:r>
            <a:r>
              <a:rPr lang="ja-JP" altLang="en-US" sz="1200" b="1" dirty="0">
                <a:solidFill>
                  <a:srgbClr val="000000"/>
                </a:solidFill>
                <a:ea typeface="Meiryo UI" pitchFamily="50" charset="-128"/>
                <a:cs typeface="Meiryo UI" pitchFamily="50" charset="-128"/>
              </a:rPr>
              <a:t>年間に行った運動やスポーツ（オンラインや動画を活用し、自宅で取り組んだものも含む）は何ですか。 ただし、学校の体育授業や職業として行ったものは除きます。</a:t>
            </a:r>
            <a:br>
              <a:rPr lang="en-US" altLang="ja-JP" sz="1200" b="1" dirty="0">
                <a:solidFill>
                  <a:srgbClr val="000000"/>
                </a:solidFill>
                <a:ea typeface="Meiryo UI" pitchFamily="50" charset="-128"/>
                <a:cs typeface="Meiryo UI" pitchFamily="50" charset="-128"/>
              </a:rPr>
            </a:br>
            <a:r>
              <a:rPr lang="ja-JP" altLang="en-US" sz="1200" b="1" dirty="0">
                <a:solidFill>
                  <a:srgbClr val="000000"/>
                </a:solidFill>
                <a:ea typeface="Meiryo UI" pitchFamily="50" charset="-128"/>
                <a:cs typeface="Meiryo UI" pitchFamily="50" charset="-128"/>
              </a:rPr>
              <a:t>（</a:t>
            </a:r>
            <a:r>
              <a:rPr kumimoji="1" lang="ja-JP" altLang="en-US" sz="1200" b="1" i="0" u="none" strike="noStrike" cap="none" normalizeH="0" baseline="0" dirty="0">
                <a:ln>
                  <a:noFill/>
                </a:ln>
                <a:solidFill>
                  <a:srgbClr val="000000"/>
                </a:solidFill>
                <a:effectLst/>
                <a:ea typeface="Meiryo UI" pitchFamily="50" charset="-128"/>
                <a:cs typeface="Meiryo UI" pitchFamily="50" charset="-128"/>
              </a:rPr>
              <a:t>複数回答可）</a:t>
            </a:r>
            <a:br>
              <a:rPr lang="en-US" altLang="ja-JP" sz="1200" dirty="0">
                <a:solidFill>
                  <a:srgbClr val="000000"/>
                </a:solidFill>
                <a:ea typeface="ＭＳ 明朝" pitchFamily="17" charset="-128"/>
                <a:cs typeface="Meiryo UI" pitchFamily="50" charset="-128"/>
              </a:rPr>
            </a:br>
            <a:r>
              <a:rPr lang="ja-JP" altLang="en-US" sz="1050" dirty="0">
                <a:solidFill>
                  <a:srgbClr val="000000"/>
                </a:solidFill>
                <a:latin typeface="+mn-ea"/>
                <a:cs typeface="Meiryo UI" pitchFamily="50" charset="-128"/>
              </a:rPr>
              <a:t>この</a:t>
            </a:r>
            <a:r>
              <a:rPr lang="en-US" altLang="ja-JP" sz="1050" dirty="0">
                <a:solidFill>
                  <a:srgbClr val="000000"/>
                </a:solidFill>
                <a:latin typeface="+mn-ea"/>
                <a:cs typeface="Meiryo UI" pitchFamily="50" charset="-128"/>
              </a:rPr>
              <a:t>1</a:t>
            </a:r>
            <a:r>
              <a:rPr lang="ja-JP" altLang="en-US" sz="1050" dirty="0">
                <a:solidFill>
                  <a:srgbClr val="000000"/>
                </a:solidFill>
                <a:latin typeface="+mn-ea"/>
                <a:cs typeface="Meiryo UI" pitchFamily="50" charset="-128"/>
              </a:rPr>
              <a:t>年運動をしていない・できない人は「この１年間、運動することを医師から止められている」が</a:t>
            </a:r>
            <a:r>
              <a:rPr lang="en-US" altLang="ja-JP" sz="1050" dirty="0">
                <a:solidFill>
                  <a:srgbClr val="000000"/>
                </a:solidFill>
                <a:latin typeface="+mn-ea"/>
                <a:cs typeface="Meiryo UI" pitchFamily="50" charset="-128"/>
              </a:rPr>
              <a:t>0.1%</a:t>
            </a:r>
            <a:r>
              <a:rPr lang="ja-JP" altLang="en-US" sz="1050" dirty="0">
                <a:solidFill>
                  <a:srgbClr val="000000"/>
                </a:solidFill>
                <a:latin typeface="+mn-ea"/>
                <a:cs typeface="Meiryo UI" pitchFamily="50" charset="-128"/>
              </a:rPr>
              <a:t>、</a:t>
            </a:r>
            <a:br>
              <a:rPr lang="en-US" altLang="ja-JP" sz="1050" dirty="0">
                <a:solidFill>
                  <a:srgbClr val="000000"/>
                </a:solidFill>
                <a:latin typeface="+mn-ea"/>
                <a:cs typeface="Meiryo UI" pitchFamily="50" charset="-128"/>
              </a:rPr>
            </a:br>
            <a:r>
              <a:rPr lang="ja-JP" altLang="en-US" sz="1050" dirty="0">
                <a:solidFill>
                  <a:srgbClr val="000000"/>
                </a:solidFill>
                <a:latin typeface="+mn-ea"/>
                <a:cs typeface="Meiryo UI" pitchFamily="50" charset="-128"/>
              </a:rPr>
              <a:t>「この１年間、寝たきり等で運動できる状態にない」が</a:t>
            </a:r>
            <a:r>
              <a:rPr lang="en-US" altLang="ja-JP" sz="1050" dirty="0">
                <a:solidFill>
                  <a:srgbClr val="000000"/>
                </a:solidFill>
                <a:latin typeface="+mn-ea"/>
                <a:cs typeface="Meiryo UI" pitchFamily="50" charset="-128"/>
              </a:rPr>
              <a:t>0.2%</a:t>
            </a:r>
            <a:r>
              <a:rPr lang="ja-JP" altLang="en-US" sz="1050" dirty="0">
                <a:solidFill>
                  <a:srgbClr val="000000"/>
                </a:solidFill>
                <a:latin typeface="+mn-ea"/>
                <a:cs typeface="Meiryo UI" pitchFamily="50" charset="-128"/>
              </a:rPr>
              <a:t>、「この１年間に運動・スポーツはしなかった」が</a:t>
            </a:r>
            <a:r>
              <a:rPr lang="en-US" altLang="ja-JP" sz="1050" dirty="0">
                <a:solidFill>
                  <a:srgbClr val="000000"/>
                </a:solidFill>
                <a:latin typeface="+mn-ea"/>
                <a:cs typeface="Meiryo UI" pitchFamily="50" charset="-128"/>
              </a:rPr>
              <a:t>16.3%</a:t>
            </a:r>
            <a:r>
              <a:rPr lang="ja-JP" altLang="en-US" sz="1050" dirty="0">
                <a:solidFill>
                  <a:srgbClr val="000000"/>
                </a:solidFill>
                <a:latin typeface="+mn-ea"/>
                <a:cs typeface="Meiryo UI" pitchFamily="50" charset="-128"/>
              </a:rPr>
              <a:t>であった。</a:t>
            </a:r>
            <a:endParaRPr kumimoji="1" lang="en-US" altLang="ja-JP" sz="1200" b="1" i="0" u="none" strike="noStrike" cap="none" normalizeH="0" baseline="0" dirty="0">
              <a:ln>
                <a:noFill/>
              </a:ln>
              <a:solidFill>
                <a:srgbClr val="000000"/>
              </a:solidFill>
              <a:effectLst/>
              <a:ea typeface="Meiryo UI" pitchFamily="50" charset="-128"/>
              <a:cs typeface="Meiryo UI" pitchFamily="50" charset="-128"/>
            </a:endParaRPr>
          </a:p>
        </p:txBody>
      </p:sp>
      <p:sp>
        <p:nvSpPr>
          <p:cNvPr id="5" name="テキスト ボックス 4"/>
          <p:cNvSpPr txBox="1"/>
          <p:nvPr/>
        </p:nvSpPr>
        <p:spPr>
          <a:xfrm>
            <a:off x="542856" y="1901371"/>
            <a:ext cx="6072928" cy="415498"/>
          </a:xfrm>
          <a:prstGeom prst="rect">
            <a:avLst/>
          </a:prstGeom>
          <a:noFill/>
        </p:spPr>
        <p:txBody>
          <a:bodyPr wrap="square" rtlCol="0">
            <a:spAutoFit/>
          </a:bodyPr>
          <a:lstStyle/>
          <a:p>
            <a:pPr marL="182563" indent="-182563"/>
            <a:r>
              <a:rPr lang="ja-JP" altLang="en-US" sz="1050" b="1" dirty="0">
                <a:latin typeface="Meiryo UI" pitchFamily="50" charset="-128"/>
                <a:ea typeface="Meiryo UI" pitchFamily="50" charset="-128"/>
                <a:cs typeface="Meiryo UI" pitchFamily="50" charset="-128"/>
              </a:rPr>
              <a:t>図　</a:t>
            </a:r>
            <a:r>
              <a:rPr lang="en-US" altLang="ja-JP" sz="1050" b="1" dirty="0">
                <a:latin typeface="Meiryo UI" pitchFamily="50" charset="-128"/>
                <a:ea typeface="Meiryo UI" pitchFamily="50" charset="-128"/>
                <a:cs typeface="Meiryo UI" pitchFamily="50" charset="-128"/>
              </a:rPr>
              <a:t>Q</a:t>
            </a:r>
            <a:r>
              <a:rPr lang="ja-JP" altLang="en-US" sz="1050" b="1" dirty="0">
                <a:latin typeface="Meiryo UI" pitchFamily="50" charset="-128"/>
                <a:ea typeface="Meiryo UI" pitchFamily="50" charset="-128"/>
                <a:cs typeface="Meiryo UI" pitchFamily="50" charset="-128"/>
              </a:rPr>
              <a:t>５）あなたがこの</a:t>
            </a:r>
            <a:r>
              <a:rPr lang="en-US" altLang="ja-JP" sz="1050" b="1" dirty="0">
                <a:latin typeface="Meiryo UI" pitchFamily="50" charset="-128"/>
                <a:ea typeface="Meiryo UI" pitchFamily="50" charset="-128"/>
                <a:cs typeface="Meiryo UI" pitchFamily="50" charset="-128"/>
              </a:rPr>
              <a:t>1</a:t>
            </a:r>
            <a:r>
              <a:rPr lang="ja-JP" altLang="en-US" sz="1050" b="1" dirty="0">
                <a:latin typeface="Meiryo UI" pitchFamily="50" charset="-128"/>
                <a:ea typeface="Meiryo UI" pitchFamily="50" charset="-128"/>
                <a:cs typeface="Meiryo UI" pitchFamily="50" charset="-128"/>
              </a:rPr>
              <a:t>年間に行った運動やスポーツ（オンラインや動画を活用し、自宅で取り組んだものも含む）は何ですか。 ただし、学校の体育授業や職業として行ったものは除きます</a:t>
            </a:r>
            <a:r>
              <a:rPr lang="ja-JP" altLang="en-US" sz="1050" b="1" dirty="0"/>
              <a:t>。（</a:t>
            </a:r>
            <a:r>
              <a:rPr lang="en-US" altLang="ja-JP" sz="1050" b="1" dirty="0"/>
              <a:t>n=1,561</a:t>
            </a:r>
            <a:r>
              <a:rPr lang="ja-JP" altLang="en-US" sz="1050" b="1" dirty="0"/>
              <a:t>）　</a:t>
            </a:r>
            <a:r>
              <a:rPr lang="en-US" altLang="ja-JP" sz="1050" b="1" dirty="0"/>
              <a:t> 2</a:t>
            </a:r>
            <a:r>
              <a:rPr lang="ja-JP" altLang="en-US" sz="1050" b="1" dirty="0"/>
              <a:t>／</a:t>
            </a:r>
            <a:r>
              <a:rPr lang="en-US" altLang="ja-JP" sz="1050" b="1" dirty="0"/>
              <a:t>2</a:t>
            </a:r>
            <a:endParaRPr kumimoji="1" lang="ja-JP" altLang="en-US" sz="1050" b="1" dirty="0"/>
          </a:p>
        </p:txBody>
      </p:sp>
      <p:graphicFrame>
        <p:nvGraphicFramePr>
          <p:cNvPr id="6" name="Chart 10">
            <a:extLst>
              <a:ext uri="{FF2B5EF4-FFF2-40B4-BE49-F238E27FC236}">
                <a16:creationId xmlns:a16="http://schemas.microsoft.com/office/drawing/2014/main" id="{6892F2DD-7155-45C5-927B-BD93EBD2749F}"/>
              </a:ext>
            </a:extLst>
          </p:cNvPr>
          <p:cNvGraphicFramePr>
            <a:graphicFrameLocks/>
          </p:cNvGraphicFramePr>
          <p:nvPr>
            <p:extLst>
              <p:ext uri="{D42A27DB-BD31-4B8C-83A1-F6EECF244321}">
                <p14:modId xmlns:p14="http://schemas.microsoft.com/office/powerpoint/2010/main" val="2052292875"/>
              </p:ext>
            </p:extLst>
          </p:nvPr>
        </p:nvGraphicFramePr>
        <p:xfrm>
          <a:off x="99000" y="2361088"/>
          <a:ext cx="6660000" cy="648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a:extLst>
              <a:ext uri="{FF2B5EF4-FFF2-40B4-BE49-F238E27FC236}">
                <a16:creationId xmlns:a16="http://schemas.microsoft.com/office/drawing/2014/main" id="{539CE6D3-AB0B-D39D-1CD3-4CFA9AEA04EE}"/>
              </a:ext>
            </a:extLst>
          </p:cNvPr>
          <p:cNvSpPr txBox="1"/>
          <p:nvPr/>
        </p:nvSpPr>
        <p:spPr>
          <a:xfrm>
            <a:off x="3272547" y="8928556"/>
            <a:ext cx="312907" cy="215444"/>
          </a:xfrm>
          <a:prstGeom prst="rect">
            <a:avLst/>
          </a:prstGeom>
          <a:noFill/>
        </p:spPr>
        <p:txBody>
          <a:bodyPr wrap="none" rtlCol="0">
            <a:spAutoFit/>
          </a:bodyPr>
          <a:lstStyle/>
          <a:p>
            <a:pPr algn="ctr"/>
            <a:r>
              <a:rPr kumimoji="1" lang="en-US" altLang="ja-JP" sz="800" dirty="0"/>
              <a:t>10</a:t>
            </a:r>
            <a:endParaRPr kumimoji="1" lang="ja-JP" altLang="en-US" sz="800" dirty="0"/>
          </a:p>
        </p:txBody>
      </p:sp>
    </p:spTree>
    <p:extLst>
      <p:ext uri="{BB962C8B-B14F-4D97-AF65-F5344CB8AC3E}">
        <p14:creationId xmlns:p14="http://schemas.microsoft.com/office/powerpoint/2010/main" val="474224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484DE0D-0E22-5060-87B1-73E4AE0FB17A}"/>
              </a:ext>
            </a:extLst>
          </p:cNvPr>
          <p:cNvSpPr/>
          <p:nvPr/>
        </p:nvSpPr>
        <p:spPr>
          <a:xfrm>
            <a:off x="697540" y="271421"/>
            <a:ext cx="5858116" cy="577081"/>
          </a:xfrm>
          <a:prstGeom prst="rect">
            <a:avLst/>
          </a:prstGeom>
        </p:spPr>
        <p:txBody>
          <a:bodyPr wrap="square">
            <a:spAutoFit/>
          </a:bodyPr>
          <a:lstStyle/>
          <a:p>
            <a:pPr marL="982663" indent="-982663"/>
            <a:r>
              <a:rPr lang="ja-JP" altLang="en-US" sz="1050" b="1" dirty="0">
                <a:latin typeface="Meiryo UI" pitchFamily="50" charset="-128"/>
                <a:ea typeface="Meiryo UI" pitchFamily="50" charset="-128"/>
                <a:cs typeface="Meiryo UI" pitchFamily="50" charset="-128"/>
              </a:rPr>
              <a:t>図　基本属性別　</a:t>
            </a:r>
            <a:r>
              <a:rPr lang="en-US" altLang="ja-JP" sz="1050" b="1" dirty="0">
                <a:latin typeface="Meiryo UI" pitchFamily="50" charset="-128"/>
                <a:ea typeface="Meiryo UI" pitchFamily="50" charset="-128"/>
                <a:cs typeface="Meiryo UI" pitchFamily="50" charset="-128"/>
              </a:rPr>
              <a:t>Q5</a:t>
            </a:r>
            <a:r>
              <a:rPr lang="ja-JP" altLang="en-US" sz="1050" b="1" dirty="0">
                <a:latin typeface="Meiryo UI" pitchFamily="50" charset="-128"/>
                <a:ea typeface="Meiryo UI" pitchFamily="50" charset="-128"/>
                <a:cs typeface="Meiryo UI" pitchFamily="50" charset="-128"/>
              </a:rPr>
              <a:t>．あなたがこの</a:t>
            </a:r>
            <a:r>
              <a:rPr lang="en-US" altLang="ja-JP" sz="1050" b="1" dirty="0">
                <a:latin typeface="Meiryo UI" pitchFamily="50" charset="-128"/>
                <a:ea typeface="Meiryo UI" pitchFamily="50" charset="-128"/>
                <a:cs typeface="Meiryo UI" pitchFamily="50" charset="-128"/>
              </a:rPr>
              <a:t>1</a:t>
            </a:r>
            <a:r>
              <a:rPr lang="ja-JP" altLang="en-US" sz="1050" b="1" dirty="0">
                <a:latin typeface="Meiryo UI" pitchFamily="50" charset="-128"/>
                <a:ea typeface="Meiryo UI" pitchFamily="50" charset="-128"/>
                <a:cs typeface="Meiryo UI" pitchFamily="50" charset="-128"/>
              </a:rPr>
              <a:t>年間に行った運動やスポーツ（オンラインや動画を活用し、自宅で取り組んだものも含む）は何ですか。 ただし、学校の体育授業や職業として行ったものは除きます。 （</a:t>
            </a:r>
            <a:r>
              <a:rPr lang="en-US" altLang="ja-JP" sz="1050" b="1" dirty="0">
                <a:latin typeface="Meiryo UI" pitchFamily="50" charset="-128"/>
                <a:ea typeface="Meiryo UI" pitchFamily="50" charset="-128"/>
                <a:cs typeface="Meiryo UI" pitchFamily="50" charset="-128"/>
              </a:rPr>
              <a:t>n=1,561</a:t>
            </a:r>
            <a:r>
              <a:rPr lang="ja-JP" altLang="en-US" sz="1050" b="1" dirty="0">
                <a:latin typeface="Meiryo UI" pitchFamily="50" charset="-128"/>
                <a:ea typeface="Meiryo UI" pitchFamily="50" charset="-128"/>
                <a:cs typeface="Meiryo UI" pitchFamily="50" charset="-128"/>
              </a:rPr>
              <a:t>）</a:t>
            </a:r>
            <a:r>
              <a:rPr lang="en-US" altLang="ja-JP" sz="1050" b="1" dirty="0">
                <a:latin typeface="Meiryo UI" pitchFamily="50" charset="-128"/>
                <a:ea typeface="Meiryo UI" pitchFamily="50" charset="-128"/>
                <a:cs typeface="Meiryo UI" pitchFamily="50" charset="-128"/>
              </a:rPr>
              <a:t>※</a:t>
            </a:r>
            <a:r>
              <a:rPr lang="ja-JP" altLang="en-US" sz="1050" b="1" dirty="0">
                <a:latin typeface="Meiryo UI" pitchFamily="50" charset="-128"/>
                <a:ea typeface="Meiryo UI" pitchFamily="50" charset="-128"/>
                <a:cs typeface="Meiryo UI" pitchFamily="50" charset="-128"/>
              </a:rPr>
              <a:t>上位８種目を抜粋</a:t>
            </a:r>
          </a:p>
        </p:txBody>
      </p:sp>
      <p:sp>
        <p:nvSpPr>
          <p:cNvPr id="3" name="テキスト ボックス 2">
            <a:extLst>
              <a:ext uri="{FF2B5EF4-FFF2-40B4-BE49-F238E27FC236}">
                <a16:creationId xmlns:a16="http://schemas.microsoft.com/office/drawing/2014/main" id="{6CED4451-DEF5-DF1A-C801-435534089E12}"/>
              </a:ext>
            </a:extLst>
          </p:cNvPr>
          <p:cNvSpPr txBox="1"/>
          <p:nvPr/>
        </p:nvSpPr>
        <p:spPr>
          <a:xfrm>
            <a:off x="368756" y="7899515"/>
            <a:ext cx="6120488" cy="1061829"/>
          </a:xfrm>
          <a:prstGeom prst="rect">
            <a:avLst/>
          </a:prstGeom>
          <a:noFill/>
        </p:spPr>
        <p:txBody>
          <a:bodyPr wrap="square" rtlCol="0">
            <a:spAutoFit/>
          </a:bodyPr>
          <a:lstStyle/>
          <a:p>
            <a:r>
              <a:rPr kumimoji="1" lang="ja-JP" altLang="en-US" sz="1050" dirty="0"/>
              <a:t>性別でみると、　「ランニング（ジョギング）・マラソン・駅伝」</a:t>
            </a:r>
            <a:r>
              <a:rPr lang="ja-JP" altLang="en-US" sz="1050" dirty="0"/>
              <a:t>は男性が女性より約</a:t>
            </a:r>
            <a:r>
              <a:rPr lang="en-US" altLang="ja-JP" sz="1050" dirty="0"/>
              <a:t>10%</a:t>
            </a:r>
            <a:r>
              <a:rPr lang="ja-JP" altLang="en-US" sz="1050" dirty="0"/>
              <a:t>、 「体操（動画による体操・ラジオ体操・テレビ体操・職場体操・美容体操等）」 「ヨガ・バレエ・ピラティス・エアロビクス（動画によるものも含む）」は女性の方が男性より約９</a:t>
            </a:r>
            <a:r>
              <a:rPr lang="en-US" altLang="ja-JP" sz="1050" dirty="0"/>
              <a:t>%</a:t>
            </a:r>
            <a:r>
              <a:rPr lang="ja-JP" altLang="en-US" sz="1050" dirty="0"/>
              <a:t>高く男女差が顕著にみられる。</a:t>
            </a:r>
            <a:endParaRPr lang="en-US" altLang="ja-JP" sz="1050" dirty="0"/>
          </a:p>
          <a:p>
            <a:r>
              <a:rPr lang="ja-JP" altLang="en-US" sz="1050" dirty="0"/>
              <a:t>　年代別でみると、「ウォーキング」と答えた人の割合は</a:t>
            </a:r>
            <a:r>
              <a:rPr lang="en-US" altLang="ja-JP" sz="1050" dirty="0"/>
              <a:t>70</a:t>
            </a:r>
            <a:r>
              <a:rPr lang="ja-JP" altLang="en-US" sz="1050" dirty="0"/>
              <a:t>歳代以上が全体より約７</a:t>
            </a:r>
            <a:r>
              <a:rPr lang="en-US" altLang="ja-JP" sz="1050" dirty="0"/>
              <a:t>%</a:t>
            </a:r>
            <a:r>
              <a:rPr lang="ja-JP" altLang="en-US" sz="1050" dirty="0"/>
              <a:t>高く、年代別で</a:t>
            </a:r>
            <a:r>
              <a:rPr lang="en-US" altLang="ja-JP" sz="1050" dirty="0"/>
              <a:t>1</a:t>
            </a:r>
            <a:r>
              <a:rPr lang="ja-JP" altLang="en-US" sz="1050" dirty="0"/>
              <a:t>番多い。</a:t>
            </a:r>
            <a:br>
              <a:rPr lang="en-US" altLang="ja-JP" sz="1050" dirty="0"/>
            </a:br>
            <a:r>
              <a:rPr lang="en-US" altLang="ja-JP" sz="1050" dirty="0"/>
              <a:t>18</a:t>
            </a:r>
            <a:r>
              <a:rPr lang="ja-JP" altLang="en-US" sz="1050" dirty="0"/>
              <a:t>歳</a:t>
            </a:r>
            <a:r>
              <a:rPr lang="en-US" altLang="ja-JP" sz="1050" dirty="0"/>
              <a:t>‐20</a:t>
            </a:r>
            <a:r>
              <a:rPr lang="ja-JP" altLang="en-US" sz="1050" dirty="0"/>
              <a:t>歳代は「トレーニング」「ランニング・マラソン・駅伝」の割合が全体と比べて</a:t>
            </a:r>
            <a:r>
              <a:rPr lang="en-US" altLang="ja-JP" sz="1050" dirty="0"/>
              <a:t>5%</a:t>
            </a:r>
            <a:r>
              <a:rPr lang="ja-JP" altLang="en-US" sz="1050" dirty="0"/>
              <a:t>以上高い。</a:t>
            </a:r>
            <a:endParaRPr lang="en-US" altLang="ja-JP" sz="1050" dirty="0"/>
          </a:p>
          <a:p>
            <a:r>
              <a:rPr lang="ja-JP" altLang="en-US" sz="1050" dirty="0"/>
              <a:t>どの年代でも「ウォーキング（散歩・ぶらぶら歩き・一駅歩きなどを含む）」を実施している割合が多い。</a:t>
            </a:r>
            <a:endParaRPr kumimoji="1" lang="en-US" altLang="ja-JP" sz="1000" dirty="0"/>
          </a:p>
        </p:txBody>
      </p:sp>
      <p:graphicFrame>
        <p:nvGraphicFramePr>
          <p:cNvPr id="6" name="Chart 5">
            <a:extLst>
              <a:ext uri="{FF2B5EF4-FFF2-40B4-BE49-F238E27FC236}">
                <a16:creationId xmlns:a16="http://schemas.microsoft.com/office/drawing/2014/main" id="{00000000-0008-0000-0500-000006000000}"/>
              </a:ext>
            </a:extLst>
          </p:cNvPr>
          <p:cNvGraphicFramePr>
            <a:graphicFrameLocks/>
          </p:cNvGraphicFramePr>
          <p:nvPr>
            <p:extLst>
              <p:ext uri="{D42A27DB-BD31-4B8C-83A1-F6EECF244321}">
                <p14:modId xmlns:p14="http://schemas.microsoft.com/office/powerpoint/2010/main" val="3050065510"/>
              </p:ext>
            </p:extLst>
          </p:nvPr>
        </p:nvGraphicFramePr>
        <p:xfrm>
          <a:off x="-29567" y="770531"/>
          <a:ext cx="6997808" cy="7168637"/>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5E415825-CB72-D4D1-00EE-35D738A3F8B8}"/>
              </a:ext>
            </a:extLst>
          </p:cNvPr>
          <p:cNvSpPr txBox="1"/>
          <p:nvPr/>
        </p:nvSpPr>
        <p:spPr>
          <a:xfrm>
            <a:off x="3272547" y="8928556"/>
            <a:ext cx="312906" cy="215444"/>
          </a:xfrm>
          <a:prstGeom prst="rect">
            <a:avLst/>
          </a:prstGeom>
          <a:noFill/>
        </p:spPr>
        <p:txBody>
          <a:bodyPr wrap="none" rtlCol="0">
            <a:spAutoFit/>
          </a:bodyPr>
          <a:lstStyle/>
          <a:p>
            <a:pPr algn="ctr"/>
            <a:r>
              <a:rPr kumimoji="1" lang="en-US" altLang="ja-JP" sz="800" dirty="0"/>
              <a:t>11</a:t>
            </a:r>
          </a:p>
        </p:txBody>
      </p:sp>
    </p:spTree>
    <p:extLst>
      <p:ext uri="{BB962C8B-B14F-4D97-AF65-F5344CB8AC3E}">
        <p14:creationId xmlns:p14="http://schemas.microsoft.com/office/powerpoint/2010/main" val="2835699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99002" y="220923"/>
            <a:ext cx="6396526" cy="9618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25475" marR="0" lvl="0" indent="-485775" algn="l" defTabSz="914400" rtl="0" fontAlgn="base" latinLnBrk="0" hangingPunct="0">
              <a:lnSpc>
                <a:spcPct val="100000"/>
              </a:lnSpc>
              <a:spcBef>
                <a:spcPct val="0"/>
              </a:spcBef>
              <a:spcAft>
                <a:spcPct val="0"/>
              </a:spcAft>
              <a:buClrTx/>
              <a:buSzTx/>
              <a:tabLst/>
            </a:pPr>
            <a:r>
              <a:rPr lang="en-US" altLang="ja-JP" sz="1200" b="1" dirty="0"/>
              <a:t>Q</a:t>
            </a:r>
            <a:r>
              <a:rPr lang="ja-JP" altLang="en-US" sz="1200" b="1" dirty="0"/>
              <a:t>５</a:t>
            </a:r>
            <a:r>
              <a:rPr lang="en-US" altLang="ja-JP" sz="1200" b="1" dirty="0"/>
              <a:t>a</a:t>
            </a:r>
            <a:r>
              <a:rPr lang="ja-JP" altLang="en-US" sz="1200" b="1" dirty="0"/>
              <a:t>．</a:t>
            </a:r>
            <a:r>
              <a:rPr lang="en-US" altLang="ja-JP" sz="1200" b="1" dirty="0">
                <a:solidFill>
                  <a:srgbClr val="000000"/>
                </a:solidFill>
                <a:latin typeface="Meiryo UI" pitchFamily="50" charset="-128"/>
                <a:ea typeface="Meiryo UI" pitchFamily="50" charset="-128"/>
                <a:cs typeface="Meiryo UI" pitchFamily="50" charset="-128"/>
              </a:rPr>
              <a:t>Q5</a:t>
            </a:r>
            <a:r>
              <a:rPr kumimoji="1" lang="ja-JP" sz="12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で「</a:t>
            </a:r>
            <a:r>
              <a:rPr lang="ja-JP" altLang="en-US" sz="1200" b="1" dirty="0">
                <a:solidFill>
                  <a:srgbClr val="000000"/>
                </a:solidFill>
                <a:latin typeface="Meiryo UI" pitchFamily="50" charset="-128"/>
                <a:ea typeface="Meiryo UI" pitchFamily="50" charset="-128"/>
                <a:cs typeface="Meiryo UI" pitchFamily="50" charset="-128"/>
              </a:rPr>
              <a:t>この</a:t>
            </a:r>
            <a:r>
              <a:rPr lang="en-US" altLang="ja-JP" sz="1200" b="1" dirty="0">
                <a:solidFill>
                  <a:srgbClr val="000000"/>
                </a:solidFill>
                <a:latin typeface="Meiryo UI" pitchFamily="50" charset="-128"/>
                <a:ea typeface="Meiryo UI" pitchFamily="50" charset="-128"/>
                <a:cs typeface="Meiryo UI" pitchFamily="50" charset="-128"/>
              </a:rPr>
              <a:t>1</a:t>
            </a:r>
            <a:r>
              <a:rPr lang="ja-JP" altLang="en-US" sz="1200" b="1" dirty="0">
                <a:solidFill>
                  <a:srgbClr val="000000"/>
                </a:solidFill>
                <a:latin typeface="Meiryo UI" pitchFamily="50" charset="-128"/>
                <a:ea typeface="Meiryo UI" pitchFamily="50" charset="-128"/>
                <a:cs typeface="Meiryo UI" pitchFamily="50" charset="-128"/>
              </a:rPr>
              <a:t>年間に運動・</a:t>
            </a:r>
            <a:r>
              <a:rPr kumimoji="1" lang="ja-JP" altLang="en-US" sz="12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スポーツはしなかった」と回答された方のみにおたずねします。</a:t>
            </a:r>
            <a:br>
              <a:rPr lang="en-US" altLang="ja-JP" sz="1200" b="1" dirty="0">
                <a:solidFill>
                  <a:srgbClr val="000000"/>
                </a:solidFill>
                <a:latin typeface="Meiryo UI" pitchFamily="50" charset="-128"/>
                <a:ea typeface="Meiryo UI" pitchFamily="50" charset="-128"/>
                <a:cs typeface="Meiryo UI" pitchFamily="50" charset="-128"/>
              </a:rPr>
            </a:br>
            <a:r>
              <a:rPr kumimoji="1" lang="ja-JP" altLang="en-US" sz="12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この</a:t>
            </a:r>
            <a:r>
              <a:rPr kumimoji="1" lang="en-US" altLang="ja-JP" sz="12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1</a:t>
            </a:r>
            <a:r>
              <a:rPr kumimoji="1" lang="ja-JP" altLang="en-US" sz="12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年間に、運動やスポーツをしなかったのはどのような理由からですか。（複数回答可）</a:t>
            </a:r>
            <a:endParaRPr lang="en-US" altLang="ja-JP" sz="1200" b="1" dirty="0">
              <a:solidFill>
                <a:srgbClr val="000000"/>
              </a:solidFill>
              <a:latin typeface="Meiryo UI" pitchFamily="50" charset="-128"/>
              <a:ea typeface="Meiryo UI" pitchFamily="50" charset="-128"/>
              <a:cs typeface="Meiryo UI" pitchFamily="50" charset="-128"/>
            </a:endParaRPr>
          </a:p>
          <a:p>
            <a:pPr marL="449263" lvl="0" fontAlgn="base" hangingPunct="0">
              <a:spcBef>
                <a:spcPct val="0"/>
              </a:spcBef>
              <a:spcAft>
                <a:spcPct val="0"/>
              </a:spcAft>
            </a:pPr>
            <a:endParaRPr kumimoji="1" lang="en-US" altLang="ja-JP" sz="1100" b="0" i="0" u="none" strike="noStrike" cap="none" normalizeH="0" baseline="0" dirty="0">
              <a:ln>
                <a:noFill/>
              </a:ln>
              <a:solidFill>
                <a:srgbClr val="000000"/>
              </a:solidFill>
              <a:effectLst/>
              <a:latin typeface="+mn-ea"/>
              <a:cs typeface="Meiryo UI" pitchFamily="50" charset="-128"/>
            </a:endParaRPr>
          </a:p>
          <a:p>
            <a:pPr marL="449263" lvl="0" fontAlgn="base" hangingPunct="0">
              <a:spcBef>
                <a:spcPct val="0"/>
              </a:spcBef>
              <a:spcAft>
                <a:spcPct val="0"/>
              </a:spcAft>
            </a:pPr>
            <a:r>
              <a:rPr kumimoji="1" lang="ja-JP" altLang="en-US" sz="1100" b="0" i="0" u="none" strike="noStrike" cap="none" normalizeH="0" baseline="0" dirty="0">
                <a:ln>
                  <a:noFill/>
                </a:ln>
                <a:solidFill>
                  <a:srgbClr val="000000"/>
                </a:solidFill>
                <a:effectLst/>
                <a:latin typeface="+mn-ea"/>
                <a:cs typeface="Meiryo UI" pitchFamily="50" charset="-128"/>
              </a:rPr>
              <a:t>　</a:t>
            </a:r>
            <a:r>
              <a:rPr kumimoji="1" lang="ja-JP" altLang="en-US" sz="1050" b="0" i="0" u="none" strike="noStrike" cap="none" normalizeH="0" baseline="0" dirty="0">
                <a:ln>
                  <a:noFill/>
                </a:ln>
                <a:solidFill>
                  <a:srgbClr val="000000"/>
                </a:solidFill>
                <a:effectLst/>
                <a:latin typeface="+mn-ea"/>
                <a:cs typeface="Meiryo UI" pitchFamily="50" charset="-128"/>
              </a:rPr>
              <a:t>「面倒くさい」が</a:t>
            </a:r>
            <a:r>
              <a:rPr lang="en-US" altLang="ja-JP" sz="1050" dirty="0">
                <a:solidFill>
                  <a:srgbClr val="000000"/>
                </a:solidFill>
                <a:latin typeface="+mn-ea"/>
                <a:cs typeface="Meiryo UI" pitchFamily="50" charset="-128"/>
              </a:rPr>
              <a:t>46.9</a:t>
            </a:r>
            <a:r>
              <a:rPr kumimoji="1" lang="ja-JP" altLang="en-US" sz="1050" b="0" i="0" u="none" strike="noStrike" cap="none" normalizeH="0" baseline="0" dirty="0">
                <a:ln>
                  <a:noFill/>
                </a:ln>
                <a:solidFill>
                  <a:srgbClr val="000000"/>
                </a:solidFill>
                <a:effectLst/>
                <a:latin typeface="+mn-ea"/>
                <a:cs typeface="Meiryo UI" pitchFamily="50" charset="-128"/>
              </a:rPr>
              <a:t>％で最も高く、次いで「仕事や家事</a:t>
            </a:r>
            <a:r>
              <a:rPr lang="ja-JP" altLang="en-US" sz="1050" dirty="0">
                <a:solidFill>
                  <a:srgbClr val="000000"/>
                </a:solidFill>
                <a:latin typeface="+mn-ea"/>
                <a:cs typeface="Meiryo UI" pitchFamily="50" charset="-128"/>
              </a:rPr>
              <a:t>が忙しいから</a:t>
            </a:r>
            <a:r>
              <a:rPr kumimoji="1" lang="ja-JP" altLang="en-US" sz="1050" b="0" i="0" u="none" strike="noStrike" cap="none" normalizeH="0" baseline="0" dirty="0">
                <a:ln>
                  <a:noFill/>
                </a:ln>
                <a:solidFill>
                  <a:srgbClr val="000000"/>
                </a:solidFill>
                <a:effectLst/>
                <a:latin typeface="+mn-ea"/>
                <a:cs typeface="Meiryo UI" pitchFamily="50" charset="-128"/>
              </a:rPr>
              <a:t>」</a:t>
            </a:r>
            <a:r>
              <a:rPr kumimoji="1" lang="en-US" altLang="ja-JP" sz="1050" b="0" i="0" u="none" strike="noStrike" cap="none" normalizeH="0" baseline="0" dirty="0">
                <a:ln>
                  <a:noFill/>
                </a:ln>
                <a:solidFill>
                  <a:srgbClr val="000000"/>
                </a:solidFill>
                <a:effectLst/>
                <a:latin typeface="+mn-ea"/>
                <a:cs typeface="Meiryo UI" pitchFamily="50" charset="-128"/>
              </a:rPr>
              <a:t>34.3</a:t>
            </a:r>
            <a:r>
              <a:rPr kumimoji="1" lang="ja-JP" altLang="en-US" sz="1050" b="0" i="0" u="none" strike="noStrike" cap="none" normalizeH="0" baseline="0" dirty="0">
                <a:ln>
                  <a:noFill/>
                </a:ln>
                <a:solidFill>
                  <a:srgbClr val="000000"/>
                </a:solidFill>
                <a:effectLst/>
                <a:latin typeface="+mn-ea"/>
                <a:cs typeface="Meiryo UI" pitchFamily="50" charset="-128"/>
              </a:rPr>
              <a:t>％、</a:t>
            </a:r>
            <a:r>
              <a:rPr lang="ja-JP" altLang="en-US" sz="1050" dirty="0">
                <a:solidFill>
                  <a:srgbClr val="000000"/>
                </a:solidFill>
                <a:latin typeface="+mn-ea"/>
                <a:cs typeface="Meiryo UI" pitchFamily="50" charset="-128"/>
              </a:rPr>
              <a:t>「生活や仕事で体を動かしているから」が</a:t>
            </a:r>
            <a:r>
              <a:rPr lang="en-US" altLang="ja-JP" sz="1050" dirty="0">
                <a:solidFill>
                  <a:srgbClr val="000000"/>
                </a:solidFill>
                <a:latin typeface="+mn-ea"/>
                <a:cs typeface="Meiryo UI" pitchFamily="50" charset="-128"/>
              </a:rPr>
              <a:t>20.9%</a:t>
            </a:r>
            <a:r>
              <a:rPr lang="ja-JP" altLang="en-US" sz="1050" dirty="0">
                <a:solidFill>
                  <a:srgbClr val="000000"/>
                </a:solidFill>
                <a:latin typeface="+mn-ea"/>
                <a:cs typeface="Meiryo UI" pitchFamily="50" charset="-128"/>
              </a:rPr>
              <a:t>とつづく。</a:t>
            </a:r>
            <a:endParaRPr kumimoji="1" lang="ja-JP" altLang="en-US" sz="1050" b="0" i="0" u="none" strike="noStrike" cap="none" normalizeH="0" baseline="0" dirty="0">
              <a:ln>
                <a:noFill/>
              </a:ln>
              <a:solidFill>
                <a:schemeClr val="tx1"/>
              </a:solidFill>
              <a:effectLst/>
              <a:latin typeface="+mn-ea"/>
              <a:cs typeface="ＭＳ Ｐゴシック" pitchFamily="50" charset="-128"/>
            </a:endParaRPr>
          </a:p>
        </p:txBody>
      </p:sp>
      <p:sp>
        <p:nvSpPr>
          <p:cNvPr id="6" name="正方形/長方形 5"/>
          <p:cNvSpPr/>
          <p:nvPr/>
        </p:nvSpPr>
        <p:spPr>
          <a:xfrm>
            <a:off x="697540" y="1381074"/>
            <a:ext cx="5797988" cy="415498"/>
          </a:xfrm>
          <a:prstGeom prst="rect">
            <a:avLst/>
          </a:prstGeom>
        </p:spPr>
        <p:txBody>
          <a:bodyPr wrap="square">
            <a:spAutoFit/>
          </a:bodyPr>
          <a:lstStyle/>
          <a:p>
            <a:pPr marL="266700" indent="-266700"/>
            <a:r>
              <a:rPr lang="ja-JP" altLang="en-US" sz="1050" b="1" dirty="0">
                <a:latin typeface="Meiryo UI" pitchFamily="50" charset="-128"/>
                <a:ea typeface="Meiryo UI" pitchFamily="50" charset="-128"/>
                <a:cs typeface="Meiryo UI" pitchFamily="50" charset="-128"/>
              </a:rPr>
              <a:t>図　</a:t>
            </a:r>
            <a:r>
              <a:rPr lang="en-US" altLang="ja-JP" sz="1050" b="1" dirty="0">
                <a:solidFill>
                  <a:srgbClr val="000000"/>
                </a:solidFill>
                <a:latin typeface="Meiryo UI" pitchFamily="50" charset="-128"/>
                <a:ea typeface="Meiryo UI" pitchFamily="50" charset="-128"/>
                <a:cs typeface="Meiryo UI" pitchFamily="50" charset="-128"/>
              </a:rPr>
              <a:t> Q</a:t>
            </a:r>
            <a:r>
              <a:rPr lang="ja-JP" altLang="en-US" sz="1050" b="1" dirty="0">
                <a:solidFill>
                  <a:srgbClr val="000000"/>
                </a:solidFill>
                <a:latin typeface="Meiryo UI" pitchFamily="50" charset="-128"/>
                <a:ea typeface="Meiryo UI" pitchFamily="50" charset="-128"/>
                <a:cs typeface="Meiryo UI" pitchFamily="50" charset="-128"/>
              </a:rPr>
              <a:t>５</a:t>
            </a:r>
            <a:r>
              <a:rPr lang="en-US" altLang="ja-JP" sz="1050" b="1" dirty="0">
                <a:solidFill>
                  <a:srgbClr val="000000"/>
                </a:solidFill>
                <a:latin typeface="Meiryo UI" pitchFamily="50" charset="-128"/>
                <a:ea typeface="Meiryo UI" pitchFamily="50" charset="-128"/>
                <a:cs typeface="Meiryo UI" pitchFamily="50" charset="-128"/>
              </a:rPr>
              <a:t>a</a:t>
            </a:r>
            <a:r>
              <a:rPr lang="ja-JP" altLang="en-US" sz="1050" b="1" dirty="0">
                <a:solidFill>
                  <a:srgbClr val="000000"/>
                </a:solidFill>
                <a:latin typeface="Meiryo UI" pitchFamily="50" charset="-128"/>
                <a:ea typeface="Meiryo UI" pitchFamily="50" charset="-128"/>
                <a:cs typeface="Meiryo UI" pitchFamily="50" charset="-128"/>
              </a:rPr>
              <a:t>．</a:t>
            </a:r>
            <a:r>
              <a:rPr lang="en-US" altLang="ja-JP" sz="1050" b="1" dirty="0">
                <a:solidFill>
                  <a:srgbClr val="000000"/>
                </a:solidFill>
                <a:latin typeface="Meiryo UI" pitchFamily="50" charset="-128"/>
                <a:ea typeface="Meiryo UI" pitchFamily="50" charset="-128"/>
                <a:cs typeface="Meiryo UI" pitchFamily="50" charset="-128"/>
              </a:rPr>
              <a:t>Q5</a:t>
            </a:r>
            <a:r>
              <a:rPr lang="ja-JP" altLang="ja-JP" sz="1050" b="1" dirty="0">
                <a:solidFill>
                  <a:srgbClr val="000000"/>
                </a:solidFill>
                <a:latin typeface="Meiryo UI" pitchFamily="50" charset="-128"/>
                <a:ea typeface="Meiryo UI" pitchFamily="50" charset="-128"/>
                <a:cs typeface="Meiryo UI" pitchFamily="50" charset="-128"/>
              </a:rPr>
              <a:t>で</a:t>
            </a:r>
            <a:r>
              <a:rPr lang="ja-JP" altLang="en-US" sz="1050" b="1" dirty="0">
                <a:solidFill>
                  <a:srgbClr val="000000"/>
                </a:solidFill>
                <a:latin typeface="Meiryo UI" pitchFamily="50" charset="-128"/>
                <a:ea typeface="Meiryo UI" pitchFamily="50" charset="-128"/>
                <a:cs typeface="Meiryo UI" pitchFamily="50" charset="-128"/>
              </a:rPr>
              <a:t>「この</a:t>
            </a:r>
            <a:r>
              <a:rPr lang="en-US" altLang="ja-JP" sz="1050" b="1" dirty="0">
                <a:solidFill>
                  <a:srgbClr val="000000"/>
                </a:solidFill>
                <a:latin typeface="Meiryo UI" pitchFamily="50" charset="-128"/>
                <a:ea typeface="Meiryo UI" pitchFamily="50" charset="-128"/>
                <a:cs typeface="Meiryo UI" pitchFamily="50" charset="-128"/>
              </a:rPr>
              <a:t>1</a:t>
            </a:r>
            <a:r>
              <a:rPr lang="ja-JP" altLang="en-US" sz="1050" b="1" dirty="0">
                <a:solidFill>
                  <a:srgbClr val="000000"/>
                </a:solidFill>
                <a:latin typeface="Meiryo UI" pitchFamily="50" charset="-128"/>
                <a:ea typeface="Meiryo UI" pitchFamily="50" charset="-128"/>
                <a:cs typeface="Meiryo UI" pitchFamily="50" charset="-128"/>
              </a:rPr>
              <a:t>年間に運動・スポーツはしなかった」と回答された方のみにおたずねします。この</a:t>
            </a:r>
            <a:r>
              <a:rPr lang="en-US" altLang="ja-JP" sz="1050" b="1" dirty="0">
                <a:solidFill>
                  <a:srgbClr val="000000"/>
                </a:solidFill>
                <a:latin typeface="Meiryo UI" pitchFamily="50" charset="-128"/>
                <a:ea typeface="Meiryo UI" pitchFamily="50" charset="-128"/>
                <a:cs typeface="Meiryo UI" pitchFamily="50" charset="-128"/>
              </a:rPr>
              <a:t>1</a:t>
            </a:r>
            <a:r>
              <a:rPr lang="ja-JP" altLang="en-US" sz="1050" b="1" dirty="0">
                <a:solidFill>
                  <a:srgbClr val="000000"/>
                </a:solidFill>
                <a:latin typeface="Meiryo UI" pitchFamily="50" charset="-128"/>
                <a:ea typeface="Meiryo UI" pitchFamily="50" charset="-128"/>
                <a:cs typeface="Meiryo UI" pitchFamily="50" charset="-128"/>
              </a:rPr>
              <a:t>年間に、運動やスポーツをしなかったのはどのような理由からですか。（ｎ</a:t>
            </a:r>
            <a:r>
              <a:rPr lang="en-US" altLang="ja-JP" sz="1050" b="1" dirty="0">
                <a:solidFill>
                  <a:srgbClr val="000000"/>
                </a:solidFill>
                <a:latin typeface="Meiryo UI" pitchFamily="50" charset="-128"/>
                <a:ea typeface="Meiryo UI" pitchFamily="50" charset="-128"/>
                <a:cs typeface="Meiryo UI" pitchFamily="50" charset="-128"/>
              </a:rPr>
              <a:t>=254</a:t>
            </a:r>
            <a:r>
              <a:rPr lang="ja-JP" altLang="en-US" sz="1050" b="1" dirty="0">
                <a:solidFill>
                  <a:srgbClr val="000000"/>
                </a:solidFill>
                <a:latin typeface="Meiryo UI" pitchFamily="50" charset="-128"/>
                <a:ea typeface="Meiryo UI" pitchFamily="50" charset="-128"/>
                <a:cs typeface="Meiryo UI" pitchFamily="50" charset="-128"/>
              </a:rPr>
              <a:t>）</a:t>
            </a:r>
            <a:endParaRPr lang="ja-JP" altLang="en-US" sz="1050" b="1" dirty="0">
              <a:latin typeface="Meiryo UI" pitchFamily="50" charset="-128"/>
              <a:ea typeface="Meiryo UI" pitchFamily="50" charset="-128"/>
              <a:cs typeface="Meiryo UI" pitchFamily="50" charset="-128"/>
            </a:endParaRPr>
          </a:p>
        </p:txBody>
      </p:sp>
      <p:graphicFrame>
        <p:nvGraphicFramePr>
          <p:cNvPr id="7" name="Chart 11">
            <a:extLst>
              <a:ext uri="{FF2B5EF4-FFF2-40B4-BE49-F238E27FC236}">
                <a16:creationId xmlns:a16="http://schemas.microsoft.com/office/drawing/2014/main" id="{00000000-0008-0000-0500-00000C000000}"/>
              </a:ext>
            </a:extLst>
          </p:cNvPr>
          <p:cNvGraphicFramePr>
            <a:graphicFrameLocks/>
          </p:cNvGraphicFramePr>
          <p:nvPr>
            <p:extLst>
              <p:ext uri="{D42A27DB-BD31-4B8C-83A1-F6EECF244321}">
                <p14:modId xmlns:p14="http://schemas.microsoft.com/office/powerpoint/2010/main" val="4083010949"/>
              </p:ext>
            </p:extLst>
          </p:nvPr>
        </p:nvGraphicFramePr>
        <p:xfrm>
          <a:off x="-2415785" y="2051057"/>
          <a:ext cx="9151825" cy="5166575"/>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a:extLst>
              <a:ext uri="{FF2B5EF4-FFF2-40B4-BE49-F238E27FC236}">
                <a16:creationId xmlns:a16="http://schemas.microsoft.com/office/drawing/2014/main" id="{705B8444-47D1-315E-2C61-863FD5689CA4}"/>
              </a:ext>
            </a:extLst>
          </p:cNvPr>
          <p:cNvSpPr txBox="1"/>
          <p:nvPr/>
        </p:nvSpPr>
        <p:spPr>
          <a:xfrm>
            <a:off x="3272547" y="8928556"/>
            <a:ext cx="312907" cy="215444"/>
          </a:xfrm>
          <a:prstGeom prst="rect">
            <a:avLst/>
          </a:prstGeom>
          <a:noFill/>
        </p:spPr>
        <p:txBody>
          <a:bodyPr wrap="none" rtlCol="0">
            <a:spAutoFit/>
          </a:bodyPr>
          <a:lstStyle/>
          <a:p>
            <a:pPr algn="ctr"/>
            <a:r>
              <a:rPr kumimoji="1" lang="en-US" altLang="ja-JP" sz="800" dirty="0"/>
              <a:t>12</a:t>
            </a:r>
            <a:endParaRPr kumimoji="1" lang="ja-JP" altLang="en-US" sz="800" dirty="0"/>
          </a:p>
        </p:txBody>
      </p:sp>
    </p:spTree>
    <p:extLst>
      <p:ext uri="{BB962C8B-B14F-4D97-AF65-F5344CB8AC3E}">
        <p14:creationId xmlns:p14="http://schemas.microsoft.com/office/powerpoint/2010/main" val="2028958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242216" y="302912"/>
            <a:ext cx="6516781"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074738" lvl="0" indent="-1074738" fontAlgn="base" hangingPunct="0">
              <a:spcBef>
                <a:spcPct val="0"/>
              </a:spcBef>
              <a:spcAft>
                <a:spcPct val="0"/>
              </a:spcAft>
            </a:pPr>
            <a:r>
              <a:rPr lang="ja-JP" altLang="en-US" sz="1050" b="1" dirty="0">
                <a:solidFill>
                  <a:srgbClr val="000000"/>
                </a:solidFill>
                <a:latin typeface="Meiryo UI" pitchFamily="50" charset="-128"/>
                <a:ea typeface="Meiryo UI" pitchFamily="50" charset="-128"/>
                <a:cs typeface="Meiryo UI" pitchFamily="50" charset="-128"/>
              </a:rPr>
              <a:t>図　基本属性別　</a:t>
            </a:r>
            <a:r>
              <a:rPr lang="en-US" altLang="ja-JP" sz="1050" b="1" dirty="0">
                <a:solidFill>
                  <a:srgbClr val="000000"/>
                </a:solidFill>
                <a:latin typeface="Meiryo UI" pitchFamily="50" charset="-128"/>
                <a:ea typeface="Meiryo UI" pitchFamily="50" charset="-128"/>
                <a:cs typeface="Meiryo UI" pitchFamily="50" charset="-128"/>
              </a:rPr>
              <a:t> </a:t>
            </a:r>
            <a:r>
              <a:rPr lang="en-US" altLang="ja-JP" sz="1050" b="1" dirty="0"/>
              <a:t>Q</a:t>
            </a:r>
            <a:r>
              <a:rPr lang="ja-JP" altLang="en-US" sz="1050" b="1" dirty="0"/>
              <a:t>５</a:t>
            </a:r>
            <a:r>
              <a:rPr lang="en-US" altLang="ja-JP" sz="1050" b="1" dirty="0"/>
              <a:t>a</a:t>
            </a:r>
            <a:r>
              <a:rPr lang="ja-JP" altLang="en-US" sz="1050" b="1" dirty="0"/>
              <a:t>．</a:t>
            </a:r>
            <a:r>
              <a:rPr lang="en-US" altLang="ja-JP" sz="1050" b="1" dirty="0">
                <a:solidFill>
                  <a:srgbClr val="000000"/>
                </a:solidFill>
                <a:latin typeface="Meiryo UI" pitchFamily="50" charset="-128"/>
                <a:ea typeface="Meiryo UI" pitchFamily="50" charset="-128"/>
                <a:cs typeface="Meiryo UI" pitchFamily="50" charset="-128"/>
              </a:rPr>
              <a:t>Q</a:t>
            </a:r>
            <a:r>
              <a:rPr lang="ja-JP" altLang="en-US" sz="1050" b="1" dirty="0">
                <a:solidFill>
                  <a:srgbClr val="000000"/>
                </a:solidFill>
                <a:latin typeface="Meiryo UI" pitchFamily="50" charset="-128"/>
                <a:ea typeface="Meiryo UI" pitchFamily="50" charset="-128"/>
                <a:cs typeface="Meiryo UI" pitchFamily="50" charset="-128"/>
              </a:rPr>
              <a:t>５</a:t>
            </a:r>
            <a:r>
              <a:rPr lang="ja-JP" altLang="ja-JP" sz="1050" b="1" dirty="0">
                <a:solidFill>
                  <a:srgbClr val="000000"/>
                </a:solidFill>
                <a:latin typeface="Meiryo UI" pitchFamily="50" charset="-128"/>
                <a:ea typeface="Meiryo UI" pitchFamily="50" charset="-128"/>
                <a:cs typeface="Meiryo UI" pitchFamily="50" charset="-128"/>
              </a:rPr>
              <a:t>で</a:t>
            </a:r>
            <a:r>
              <a:rPr lang="ja-JP" altLang="en-US" sz="1050" b="1" dirty="0">
                <a:solidFill>
                  <a:srgbClr val="000000"/>
                </a:solidFill>
                <a:latin typeface="Meiryo UI" pitchFamily="50" charset="-128"/>
                <a:ea typeface="Meiryo UI" pitchFamily="50" charset="-128"/>
                <a:cs typeface="Meiryo UI" pitchFamily="50" charset="-128"/>
              </a:rPr>
              <a:t>「この</a:t>
            </a:r>
            <a:r>
              <a:rPr lang="en-US" altLang="ja-JP" sz="1050" b="1" dirty="0">
                <a:solidFill>
                  <a:srgbClr val="000000"/>
                </a:solidFill>
                <a:latin typeface="Meiryo UI" pitchFamily="50" charset="-128"/>
                <a:ea typeface="Meiryo UI" pitchFamily="50" charset="-128"/>
                <a:cs typeface="Meiryo UI" pitchFamily="50" charset="-128"/>
              </a:rPr>
              <a:t>1</a:t>
            </a:r>
            <a:r>
              <a:rPr lang="ja-JP" altLang="en-US" sz="1050" b="1" dirty="0">
                <a:solidFill>
                  <a:srgbClr val="000000"/>
                </a:solidFill>
                <a:latin typeface="Meiryo UI" pitchFamily="50" charset="-128"/>
                <a:ea typeface="Meiryo UI" pitchFamily="50" charset="-128"/>
                <a:cs typeface="Meiryo UI" pitchFamily="50" charset="-128"/>
              </a:rPr>
              <a:t>年間に運動・スポーツはしなかった」と</a:t>
            </a:r>
            <a:r>
              <a:rPr kumimoji="1" lang="ja-JP" altLang="en-US" sz="105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回答された方のみにおたずねします。</a:t>
            </a:r>
            <a:br>
              <a:rPr kumimoji="1" lang="en-US" altLang="ja-JP" sz="105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br>
            <a:r>
              <a:rPr kumimoji="1" lang="ja-JP" altLang="en-US" sz="105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この</a:t>
            </a:r>
            <a:r>
              <a:rPr kumimoji="1" lang="en-US" altLang="ja-JP" sz="105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1</a:t>
            </a:r>
            <a:r>
              <a:rPr kumimoji="1" lang="ja-JP" altLang="en-US" sz="105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年間に、運動やスポーツをしなかったのはどのような理由からですか。</a:t>
            </a:r>
            <a:r>
              <a:rPr lang="en-US" altLang="ja-JP" sz="1050" b="1" dirty="0">
                <a:solidFill>
                  <a:srgbClr val="000000"/>
                </a:solidFill>
                <a:latin typeface="Meiryo UI" pitchFamily="50" charset="-128"/>
                <a:ea typeface="Meiryo UI" pitchFamily="50" charset="-128"/>
                <a:cs typeface="ＭＳ Ｐゴシック" pitchFamily="50" charset="-128"/>
              </a:rPr>
              <a:t>(n=254)</a:t>
            </a:r>
            <a:endParaRPr kumimoji="1" lang="ja-JP" altLang="en-US" sz="105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正方形/長方形 9"/>
          <p:cNvSpPr/>
          <p:nvPr/>
        </p:nvSpPr>
        <p:spPr>
          <a:xfrm>
            <a:off x="358486" y="6734557"/>
            <a:ext cx="6396524" cy="1384995"/>
          </a:xfrm>
          <a:prstGeom prst="rect">
            <a:avLst/>
          </a:prstGeom>
        </p:spPr>
        <p:txBody>
          <a:bodyPr wrap="square">
            <a:spAutoFit/>
          </a:bodyPr>
          <a:lstStyle/>
          <a:p>
            <a:r>
              <a:rPr lang="ja-JP" altLang="en-US" sz="1050" dirty="0"/>
              <a:t>スポーツをしなかった理由として、男女ともに「面倒くさいから」が最も多い回答であった。</a:t>
            </a:r>
            <a:endParaRPr lang="en-US" altLang="ja-JP" sz="1050" dirty="0"/>
          </a:p>
          <a:p>
            <a:r>
              <a:rPr lang="ja-JP" altLang="en-US" sz="1050" dirty="0"/>
              <a:t>男女差が比較的顕著に見られたのは「生活や仕事で体を動かしている」という回答で、男性の割合が女性より約</a:t>
            </a:r>
            <a:r>
              <a:rPr lang="en-US" altLang="ja-JP" sz="1050" dirty="0"/>
              <a:t>10</a:t>
            </a:r>
            <a:r>
              <a:rPr lang="ja-JP" altLang="en-US" sz="1050" dirty="0"/>
              <a:t>％高い。</a:t>
            </a:r>
            <a:endParaRPr lang="en-US" altLang="ja-JP" sz="1050" dirty="0"/>
          </a:p>
          <a:p>
            <a:r>
              <a:rPr lang="ja-JP" altLang="en-US" sz="1050" dirty="0"/>
              <a:t>一方で、「運動・スポーツが嫌いだから」という回答は、女性の方が男性より約</a:t>
            </a:r>
            <a:r>
              <a:rPr lang="en-US" altLang="ja-JP" sz="1050" dirty="0"/>
              <a:t>10</a:t>
            </a:r>
            <a:r>
              <a:rPr lang="ja-JP" altLang="en-US" sz="1050" dirty="0"/>
              <a:t>％近く高い割合となっている。</a:t>
            </a:r>
            <a:endParaRPr lang="en-US" altLang="ja-JP" sz="1050" dirty="0"/>
          </a:p>
          <a:p>
            <a:r>
              <a:rPr lang="ja-JP" altLang="en-US" sz="1050" dirty="0"/>
              <a:t>また、「お金に余裕がないから」という理由についても、女性が男性より</a:t>
            </a:r>
            <a:r>
              <a:rPr lang="en-US" altLang="ja-JP" sz="1050" dirty="0"/>
              <a:t>8.9</a:t>
            </a:r>
            <a:r>
              <a:rPr lang="ja-JP" altLang="en-US" sz="1050" dirty="0"/>
              <a:t>％高い結果となった。</a:t>
            </a:r>
            <a:endParaRPr lang="en-US" altLang="ja-JP" sz="1050" dirty="0"/>
          </a:p>
          <a:p>
            <a:r>
              <a:rPr lang="ja-JP" altLang="en-US" sz="1050" dirty="0"/>
              <a:t>年代別に見ると、</a:t>
            </a:r>
            <a:r>
              <a:rPr lang="en-US" altLang="ja-JP" sz="1050" dirty="0"/>
              <a:t>18</a:t>
            </a:r>
            <a:r>
              <a:rPr lang="ja-JP" altLang="en-US" sz="1050" dirty="0"/>
              <a:t>歳～</a:t>
            </a:r>
            <a:r>
              <a:rPr lang="en-US" altLang="ja-JP" sz="1050" dirty="0"/>
              <a:t>20</a:t>
            </a:r>
            <a:r>
              <a:rPr lang="ja-JP" altLang="en-US" sz="1050" dirty="0"/>
              <a:t>歳代から</a:t>
            </a:r>
            <a:r>
              <a:rPr lang="en-US" altLang="ja-JP" sz="1050" dirty="0"/>
              <a:t>50</a:t>
            </a:r>
            <a:r>
              <a:rPr lang="ja-JP" altLang="en-US" sz="1050" dirty="0"/>
              <a:t>歳代までは「面倒くさいから」が最も多い理由となっている。</a:t>
            </a:r>
            <a:endParaRPr lang="en-US" altLang="ja-JP" sz="1050" dirty="0"/>
          </a:p>
          <a:p>
            <a:r>
              <a:rPr lang="en-US" altLang="ja-JP" sz="1050" dirty="0"/>
              <a:t>60</a:t>
            </a:r>
            <a:r>
              <a:rPr lang="ja-JP" altLang="en-US" sz="1050" dirty="0"/>
              <a:t>歳代では「年をとったから」と「面倒くさいから」が同率で最多となり、</a:t>
            </a:r>
            <a:r>
              <a:rPr lang="en-US" altLang="ja-JP" sz="1050" dirty="0"/>
              <a:t>70</a:t>
            </a:r>
            <a:r>
              <a:rPr lang="ja-JP" altLang="en-US" sz="1050" dirty="0"/>
              <a:t>歳代以上では「年をとったから」が最も多い理由となっている。</a:t>
            </a:r>
          </a:p>
        </p:txBody>
      </p:sp>
      <p:graphicFrame>
        <p:nvGraphicFramePr>
          <p:cNvPr id="4" name="Chart 6">
            <a:extLst>
              <a:ext uri="{FF2B5EF4-FFF2-40B4-BE49-F238E27FC236}">
                <a16:creationId xmlns:a16="http://schemas.microsoft.com/office/drawing/2014/main" id="{00000000-0008-0000-0500-000007000000}"/>
              </a:ext>
            </a:extLst>
          </p:cNvPr>
          <p:cNvGraphicFramePr>
            <a:graphicFrameLocks/>
          </p:cNvGraphicFramePr>
          <p:nvPr>
            <p:extLst>
              <p:ext uri="{D42A27DB-BD31-4B8C-83A1-F6EECF244321}">
                <p14:modId xmlns:p14="http://schemas.microsoft.com/office/powerpoint/2010/main" val="3695638190"/>
              </p:ext>
            </p:extLst>
          </p:nvPr>
        </p:nvGraphicFramePr>
        <p:xfrm>
          <a:off x="-17984" y="844064"/>
          <a:ext cx="6660000" cy="6012800"/>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a:extLst>
              <a:ext uri="{FF2B5EF4-FFF2-40B4-BE49-F238E27FC236}">
                <a16:creationId xmlns:a16="http://schemas.microsoft.com/office/drawing/2014/main" id="{97608B80-8FE5-D8BD-FA75-04C94E3FF331}"/>
              </a:ext>
            </a:extLst>
          </p:cNvPr>
          <p:cNvSpPr txBox="1"/>
          <p:nvPr/>
        </p:nvSpPr>
        <p:spPr>
          <a:xfrm>
            <a:off x="3272547" y="8928556"/>
            <a:ext cx="312907" cy="215444"/>
          </a:xfrm>
          <a:prstGeom prst="rect">
            <a:avLst/>
          </a:prstGeom>
          <a:noFill/>
        </p:spPr>
        <p:txBody>
          <a:bodyPr wrap="none" rtlCol="0">
            <a:spAutoFit/>
          </a:bodyPr>
          <a:lstStyle/>
          <a:p>
            <a:pPr algn="ctr"/>
            <a:r>
              <a:rPr kumimoji="1" lang="en-US" altLang="ja-JP" sz="800" dirty="0"/>
              <a:t>13</a:t>
            </a:r>
            <a:endParaRPr kumimoji="1" lang="ja-JP" altLang="en-US" sz="800" dirty="0"/>
          </a:p>
        </p:txBody>
      </p:sp>
    </p:spTree>
    <p:extLst>
      <p:ext uri="{BB962C8B-B14F-4D97-AF65-F5344CB8AC3E}">
        <p14:creationId xmlns:p14="http://schemas.microsoft.com/office/powerpoint/2010/main" val="3664368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15FFC6-C805-1C5F-E9A5-78BB88AA8AA2}"/>
              </a:ext>
            </a:extLst>
          </p:cNvPr>
          <p:cNvSpPr>
            <a:spLocks noChangeArrowheads="1"/>
          </p:cNvSpPr>
          <p:nvPr/>
        </p:nvSpPr>
        <p:spPr bwMode="auto">
          <a:xfrm>
            <a:off x="242216" y="302912"/>
            <a:ext cx="6516781"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8525" lvl="0" indent="-898525" fontAlgn="base" hangingPunct="0">
              <a:spcBef>
                <a:spcPct val="0"/>
              </a:spcBef>
              <a:spcAft>
                <a:spcPct val="0"/>
              </a:spcAft>
            </a:pPr>
            <a:r>
              <a:rPr lang="ja-JP" altLang="en-US" sz="1050" b="1" dirty="0">
                <a:solidFill>
                  <a:srgbClr val="000000"/>
                </a:solidFill>
                <a:latin typeface="Meiryo UI" pitchFamily="50" charset="-128"/>
                <a:ea typeface="Meiryo UI" pitchFamily="50" charset="-128"/>
                <a:cs typeface="Meiryo UI" pitchFamily="50" charset="-128"/>
              </a:rPr>
              <a:t>図　家族構成別</a:t>
            </a:r>
            <a:r>
              <a:rPr lang="en-US" altLang="ja-JP" sz="1050" b="1" dirty="0">
                <a:solidFill>
                  <a:srgbClr val="000000"/>
                </a:solidFill>
                <a:latin typeface="Meiryo UI" pitchFamily="50" charset="-128"/>
                <a:ea typeface="Meiryo UI" pitchFamily="50" charset="-128"/>
                <a:cs typeface="Meiryo UI" pitchFamily="50" charset="-128"/>
              </a:rPr>
              <a:t> </a:t>
            </a:r>
            <a:r>
              <a:rPr lang="en-US" altLang="ja-JP" sz="1050" b="1" dirty="0"/>
              <a:t>Q</a:t>
            </a:r>
            <a:r>
              <a:rPr lang="ja-JP" altLang="en-US" sz="1050" b="1" dirty="0"/>
              <a:t>５</a:t>
            </a:r>
            <a:r>
              <a:rPr lang="en-US" altLang="ja-JP" sz="1050" b="1" dirty="0"/>
              <a:t>a</a:t>
            </a:r>
            <a:r>
              <a:rPr lang="ja-JP" altLang="en-US" sz="1050" b="1" dirty="0"/>
              <a:t>．</a:t>
            </a:r>
            <a:r>
              <a:rPr lang="en-US" altLang="ja-JP" sz="1050" b="1" dirty="0">
                <a:solidFill>
                  <a:srgbClr val="000000"/>
                </a:solidFill>
                <a:latin typeface="Meiryo UI" pitchFamily="50" charset="-128"/>
                <a:ea typeface="Meiryo UI" pitchFamily="50" charset="-128"/>
                <a:cs typeface="Meiryo UI" pitchFamily="50" charset="-128"/>
              </a:rPr>
              <a:t>Q</a:t>
            </a:r>
            <a:r>
              <a:rPr lang="ja-JP" altLang="en-US" sz="1050" b="1" dirty="0">
                <a:solidFill>
                  <a:srgbClr val="000000"/>
                </a:solidFill>
                <a:latin typeface="Meiryo UI" pitchFamily="50" charset="-128"/>
                <a:ea typeface="Meiryo UI" pitchFamily="50" charset="-128"/>
                <a:cs typeface="Meiryo UI" pitchFamily="50" charset="-128"/>
              </a:rPr>
              <a:t>５</a:t>
            </a:r>
            <a:r>
              <a:rPr lang="ja-JP" altLang="ja-JP" sz="1050" b="1" dirty="0">
                <a:solidFill>
                  <a:srgbClr val="000000"/>
                </a:solidFill>
                <a:latin typeface="Meiryo UI" pitchFamily="50" charset="-128"/>
                <a:ea typeface="Meiryo UI" pitchFamily="50" charset="-128"/>
                <a:cs typeface="Meiryo UI" pitchFamily="50" charset="-128"/>
              </a:rPr>
              <a:t>で</a:t>
            </a:r>
            <a:r>
              <a:rPr lang="ja-JP" altLang="en-US" sz="1050" b="1" dirty="0">
                <a:solidFill>
                  <a:srgbClr val="000000"/>
                </a:solidFill>
                <a:latin typeface="Meiryo UI" pitchFamily="50" charset="-128"/>
                <a:ea typeface="Meiryo UI" pitchFamily="50" charset="-128"/>
                <a:cs typeface="Meiryo UI" pitchFamily="50" charset="-128"/>
              </a:rPr>
              <a:t>「この</a:t>
            </a:r>
            <a:r>
              <a:rPr lang="en-US" altLang="ja-JP" sz="1050" b="1" dirty="0">
                <a:solidFill>
                  <a:srgbClr val="000000"/>
                </a:solidFill>
                <a:latin typeface="Meiryo UI" pitchFamily="50" charset="-128"/>
                <a:ea typeface="Meiryo UI" pitchFamily="50" charset="-128"/>
                <a:cs typeface="Meiryo UI" pitchFamily="50" charset="-128"/>
              </a:rPr>
              <a:t>1</a:t>
            </a:r>
            <a:r>
              <a:rPr lang="ja-JP" altLang="en-US" sz="1050" b="1" dirty="0">
                <a:solidFill>
                  <a:srgbClr val="000000"/>
                </a:solidFill>
                <a:latin typeface="Meiryo UI" pitchFamily="50" charset="-128"/>
                <a:ea typeface="Meiryo UI" pitchFamily="50" charset="-128"/>
                <a:cs typeface="Meiryo UI" pitchFamily="50" charset="-128"/>
              </a:rPr>
              <a:t>年間に運動・スポーツはしなかった」と</a:t>
            </a:r>
            <a:r>
              <a:rPr kumimoji="1" lang="ja-JP" altLang="en-US" sz="105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回答された方のみにおたずねします。</a:t>
            </a:r>
            <a:br>
              <a:rPr kumimoji="1" lang="en-US" altLang="ja-JP" sz="105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br>
            <a:r>
              <a:rPr kumimoji="1" lang="ja-JP" altLang="en-US" sz="105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この</a:t>
            </a:r>
            <a:r>
              <a:rPr kumimoji="1" lang="en-US" altLang="ja-JP" sz="105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1</a:t>
            </a:r>
            <a:r>
              <a:rPr kumimoji="1" lang="ja-JP" altLang="en-US" sz="105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年間に、運動やスポーツをしなかったのはどのような理由からですか。</a:t>
            </a:r>
            <a:r>
              <a:rPr lang="en-US" altLang="ja-JP" sz="1050" b="1" dirty="0">
                <a:solidFill>
                  <a:srgbClr val="000000"/>
                </a:solidFill>
                <a:latin typeface="Meiryo UI" pitchFamily="50" charset="-128"/>
                <a:ea typeface="Meiryo UI" pitchFamily="50" charset="-128"/>
                <a:cs typeface="ＭＳ Ｐゴシック" pitchFamily="50" charset="-128"/>
              </a:rPr>
              <a:t>(n=254)</a:t>
            </a:r>
            <a:endParaRPr kumimoji="1" lang="ja-JP" altLang="en-US" sz="105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正方形/長方形 3">
            <a:extLst>
              <a:ext uri="{FF2B5EF4-FFF2-40B4-BE49-F238E27FC236}">
                <a16:creationId xmlns:a16="http://schemas.microsoft.com/office/drawing/2014/main" id="{0FBAC4E2-B725-5CEB-D2EB-923B152B6A16}"/>
              </a:ext>
            </a:extLst>
          </p:cNvPr>
          <p:cNvSpPr/>
          <p:nvPr/>
        </p:nvSpPr>
        <p:spPr>
          <a:xfrm>
            <a:off x="175133" y="5894816"/>
            <a:ext cx="6576909" cy="1384995"/>
          </a:xfrm>
          <a:prstGeom prst="rect">
            <a:avLst/>
          </a:prstGeom>
        </p:spPr>
        <p:txBody>
          <a:bodyPr wrap="square">
            <a:spAutoFit/>
          </a:bodyPr>
          <a:lstStyle/>
          <a:p>
            <a:r>
              <a:rPr lang="ja-JP" altLang="en-US" sz="1050" dirty="0"/>
              <a:t>「その他」および「答えたくない」と回答した人を除き、家族構成別に比較すると、夫婦と子どもの世帯では「仕事や家事が</a:t>
            </a:r>
            <a:endParaRPr lang="en-US" altLang="ja-JP" sz="1050" dirty="0"/>
          </a:p>
          <a:p>
            <a:r>
              <a:rPr lang="ja-JP" altLang="en-US" sz="1050" dirty="0"/>
              <a:t>忙しいから」が最も多い理由となっている。</a:t>
            </a:r>
            <a:endParaRPr lang="en-US" altLang="ja-JP" sz="1050" dirty="0"/>
          </a:p>
          <a:p>
            <a:r>
              <a:rPr lang="ja-JP" altLang="en-US" sz="1050" dirty="0"/>
              <a:t>一方、それ以外の世帯では「面倒くさいから」が最も多い理由として挙げられている。</a:t>
            </a:r>
            <a:endParaRPr lang="en-US" altLang="ja-JP" sz="1050" dirty="0"/>
          </a:p>
          <a:p>
            <a:r>
              <a:rPr lang="ja-JP" altLang="en-US" sz="1050" dirty="0"/>
              <a:t>次いで多い理由を見ると、一人暮らし世帯では「仕事や家事が忙しいから」が</a:t>
            </a:r>
            <a:r>
              <a:rPr lang="en-US" altLang="ja-JP" sz="1050" dirty="0"/>
              <a:t>29.7</a:t>
            </a:r>
            <a:r>
              <a:rPr lang="ja-JP" altLang="en-US" sz="1050" dirty="0"/>
              <a:t>％、親と同居世帯でも同理由が</a:t>
            </a:r>
            <a:r>
              <a:rPr lang="en-US" altLang="ja-JP" sz="1050" dirty="0"/>
              <a:t>24.2</a:t>
            </a:r>
            <a:r>
              <a:rPr lang="ja-JP" altLang="en-US" sz="1050" dirty="0"/>
              <a:t>％となっている。</a:t>
            </a:r>
            <a:endParaRPr lang="en-US" altLang="ja-JP" sz="1050" dirty="0"/>
          </a:p>
          <a:p>
            <a:r>
              <a:rPr lang="ja-JP" altLang="en-US" sz="1050" dirty="0"/>
              <a:t>また、夫婦のみ世帯では「生活や仕事で体を動かしているから」が</a:t>
            </a:r>
            <a:r>
              <a:rPr lang="en-US" altLang="ja-JP" sz="1050" dirty="0"/>
              <a:t>29.2</a:t>
            </a:r>
            <a:r>
              <a:rPr lang="ja-JP" altLang="en-US" sz="1050" dirty="0"/>
              <a:t>％と比較的高い割合を占めている。</a:t>
            </a:r>
            <a:endParaRPr lang="en-US" altLang="ja-JP" sz="1050" dirty="0"/>
          </a:p>
          <a:p>
            <a:r>
              <a:rPr lang="ja-JP" altLang="en-US" sz="1050" dirty="0"/>
              <a:t>夫婦と子どもの世帯では「仕事や家事が忙しいから」が</a:t>
            </a:r>
            <a:r>
              <a:rPr lang="en-US" altLang="ja-JP" sz="1050" dirty="0"/>
              <a:t>49.3</a:t>
            </a:r>
            <a:r>
              <a:rPr lang="ja-JP" altLang="en-US" sz="1050" dirty="0"/>
              <a:t>％と最も高く、他の世帯と比べても突出している。</a:t>
            </a:r>
            <a:endParaRPr lang="en-US" altLang="ja-JP" sz="1050" dirty="0"/>
          </a:p>
          <a:p>
            <a:r>
              <a:rPr lang="ja-JP" altLang="en-US" sz="1050" dirty="0"/>
              <a:t>さらに、二世帯以上同居世帯では「面倒くさいから」と「仕事や家事が忙しいから」がともに</a:t>
            </a:r>
            <a:r>
              <a:rPr lang="en-US" altLang="ja-JP" sz="1050" dirty="0"/>
              <a:t>40.0</a:t>
            </a:r>
            <a:r>
              <a:rPr lang="ja-JP" altLang="en-US" sz="1050" dirty="0"/>
              <a:t>％となっている。</a:t>
            </a:r>
            <a:endParaRPr lang="en-US" altLang="ja-JP" sz="1050" dirty="0"/>
          </a:p>
        </p:txBody>
      </p:sp>
      <p:sp>
        <p:nvSpPr>
          <p:cNvPr id="5" name="テキスト ボックス 4">
            <a:extLst>
              <a:ext uri="{FF2B5EF4-FFF2-40B4-BE49-F238E27FC236}">
                <a16:creationId xmlns:a16="http://schemas.microsoft.com/office/drawing/2014/main" id="{3F513D09-F8C7-65CC-6B05-54D2992A0E8C}"/>
              </a:ext>
            </a:extLst>
          </p:cNvPr>
          <p:cNvSpPr txBox="1"/>
          <p:nvPr/>
        </p:nvSpPr>
        <p:spPr>
          <a:xfrm>
            <a:off x="3272547" y="8928556"/>
            <a:ext cx="312907" cy="215444"/>
          </a:xfrm>
          <a:prstGeom prst="rect">
            <a:avLst/>
          </a:prstGeom>
          <a:noFill/>
        </p:spPr>
        <p:txBody>
          <a:bodyPr wrap="none" rtlCol="0">
            <a:spAutoFit/>
          </a:bodyPr>
          <a:lstStyle/>
          <a:p>
            <a:pPr algn="ctr"/>
            <a:r>
              <a:rPr kumimoji="1" lang="en-US" altLang="ja-JP" sz="800" dirty="0"/>
              <a:t>14</a:t>
            </a:r>
            <a:endParaRPr kumimoji="1" lang="ja-JP" altLang="en-US" sz="800" dirty="0"/>
          </a:p>
        </p:txBody>
      </p:sp>
      <p:cxnSp>
        <p:nvCxnSpPr>
          <p:cNvPr id="3" name="直線コネクタ 2">
            <a:extLst>
              <a:ext uri="{FF2B5EF4-FFF2-40B4-BE49-F238E27FC236}">
                <a16:creationId xmlns:a16="http://schemas.microsoft.com/office/drawing/2014/main" id="{DA3A6A5D-6090-77A1-437F-1FB9AF2A88D7}"/>
              </a:ext>
            </a:extLst>
          </p:cNvPr>
          <p:cNvCxnSpPr>
            <a:cxnSpLocks/>
          </p:cNvCxnSpPr>
          <p:nvPr/>
        </p:nvCxnSpPr>
        <p:spPr>
          <a:xfrm>
            <a:off x="6752042" y="1017133"/>
            <a:ext cx="0" cy="4520804"/>
          </a:xfrm>
          <a:prstGeom prst="line">
            <a:avLst/>
          </a:prstGeom>
          <a:ln w="889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hart 1">
            <a:extLst>
              <a:ext uri="{FF2B5EF4-FFF2-40B4-BE49-F238E27FC236}">
                <a16:creationId xmlns:a16="http://schemas.microsoft.com/office/drawing/2014/main" id="{5AEEE576-E9F2-FB0C-F927-166043B956B8}"/>
              </a:ext>
            </a:extLst>
          </p:cNvPr>
          <p:cNvGraphicFramePr>
            <a:graphicFrameLocks/>
          </p:cNvGraphicFramePr>
          <p:nvPr>
            <p:extLst>
              <p:ext uri="{D42A27DB-BD31-4B8C-83A1-F6EECF244321}">
                <p14:modId xmlns:p14="http://schemas.microsoft.com/office/powerpoint/2010/main" val="887726010"/>
              </p:ext>
            </p:extLst>
          </p:nvPr>
        </p:nvGraphicFramePr>
        <p:xfrm>
          <a:off x="-58424" y="904192"/>
          <a:ext cx="6817419" cy="64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2753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27258" y="331352"/>
            <a:ext cx="5976000" cy="784830"/>
          </a:xfrm>
          <a:prstGeom prst="rect">
            <a:avLst/>
          </a:prstGeom>
        </p:spPr>
        <p:txBody>
          <a:bodyPr wrap="square">
            <a:spAutoFit/>
          </a:bodyPr>
          <a:lstStyle/>
          <a:p>
            <a:pPr marL="449263" indent="-449263"/>
            <a:r>
              <a:rPr lang="en-US" altLang="ja-JP" sz="1200" b="1" dirty="0"/>
              <a:t>Q</a:t>
            </a:r>
            <a:r>
              <a:rPr lang="ja-JP" altLang="en-US" sz="1200" b="1" dirty="0"/>
              <a:t>６．</a:t>
            </a:r>
            <a:r>
              <a:rPr lang="en-US" altLang="ja-JP" sz="1200" b="1" dirty="0"/>
              <a:t>Q5</a:t>
            </a:r>
            <a:r>
              <a:rPr lang="ja-JP" altLang="en-US" sz="1200" b="1" dirty="0"/>
              <a:t>で回答された運動やスポーツを行った日数を全部合わせると、</a:t>
            </a:r>
            <a:r>
              <a:rPr lang="en-US" altLang="ja-JP" sz="1200" b="1" dirty="0"/>
              <a:t>1</a:t>
            </a:r>
            <a:r>
              <a:rPr lang="ja-JP" altLang="en-US" sz="1200" b="1" dirty="0"/>
              <a:t>年間に何日くらいになりますか。</a:t>
            </a:r>
            <a:r>
              <a:rPr kumimoji="1" lang="ja-JP" altLang="ja-JP" sz="1200" b="1" i="0" u="none" strike="noStrike" cap="none" normalizeH="0" baseline="0" dirty="0">
                <a:ln>
                  <a:noFill/>
                </a:ln>
                <a:solidFill>
                  <a:srgbClr val="000000"/>
                </a:solidFill>
                <a:effectLst/>
                <a:ea typeface="Meiryo UI" pitchFamily="50" charset="-128"/>
                <a:cs typeface="Meiryo UI" pitchFamily="50" charset="-128"/>
              </a:rPr>
              <a:t> （○は１つだけ）</a:t>
            </a:r>
            <a:br>
              <a:rPr kumimoji="1" lang="en-US" altLang="ja-JP" sz="1200" b="1" i="0" u="none" strike="noStrike" cap="none" normalizeH="0" baseline="0" dirty="0">
                <a:ln>
                  <a:noFill/>
                </a:ln>
                <a:solidFill>
                  <a:srgbClr val="000000"/>
                </a:solidFill>
                <a:effectLst/>
                <a:ea typeface="Meiryo UI" pitchFamily="50" charset="-128"/>
                <a:cs typeface="Meiryo UI" pitchFamily="50" charset="-128"/>
              </a:rPr>
            </a:br>
            <a:r>
              <a:rPr lang="ja-JP" altLang="en-US" sz="1050" dirty="0"/>
              <a:t>「週に</a:t>
            </a:r>
            <a:r>
              <a:rPr lang="en-US" altLang="ja-JP" sz="1050" dirty="0"/>
              <a:t>3</a:t>
            </a:r>
            <a:r>
              <a:rPr lang="ja-JP" altLang="en-US" sz="1050" dirty="0"/>
              <a:t>日以上」と答えた割合が</a:t>
            </a:r>
            <a:r>
              <a:rPr lang="en-US" altLang="ja-JP" sz="1050" dirty="0"/>
              <a:t>24.9%</a:t>
            </a:r>
            <a:r>
              <a:rPr lang="ja-JP" altLang="en-US" sz="1050" dirty="0"/>
              <a:t>で最も高く、「週に</a:t>
            </a:r>
            <a:r>
              <a:rPr lang="en-US" altLang="ja-JP" sz="1050" dirty="0"/>
              <a:t>2</a:t>
            </a:r>
            <a:r>
              <a:rPr lang="ja-JP" altLang="en-US" sz="1050" dirty="0"/>
              <a:t>日」が</a:t>
            </a:r>
            <a:r>
              <a:rPr lang="en-US" altLang="ja-JP" sz="1050" dirty="0"/>
              <a:t>13.7%</a:t>
            </a:r>
            <a:r>
              <a:rPr lang="ja-JP" altLang="en-US" sz="1050" dirty="0"/>
              <a:t>、「週に</a:t>
            </a:r>
            <a:r>
              <a:rPr lang="en-US" altLang="ja-JP" sz="1050" dirty="0"/>
              <a:t>1</a:t>
            </a:r>
            <a:r>
              <a:rPr lang="ja-JP" altLang="en-US" sz="1050" dirty="0"/>
              <a:t>日」が</a:t>
            </a:r>
            <a:r>
              <a:rPr lang="en-US" altLang="ja-JP" sz="1050" dirty="0"/>
              <a:t>13.8%</a:t>
            </a:r>
            <a:r>
              <a:rPr lang="ja-JP" altLang="en-US" sz="1050" dirty="0"/>
              <a:t>となっている。</a:t>
            </a:r>
            <a:endParaRPr lang="ja-JP" altLang="ja-JP" sz="1050" dirty="0"/>
          </a:p>
        </p:txBody>
      </p:sp>
      <p:sp>
        <p:nvSpPr>
          <p:cNvPr id="7" name="テキスト ボックス 6"/>
          <p:cNvSpPr txBox="1"/>
          <p:nvPr/>
        </p:nvSpPr>
        <p:spPr>
          <a:xfrm>
            <a:off x="422600" y="8258609"/>
            <a:ext cx="6193183" cy="577081"/>
          </a:xfrm>
          <a:prstGeom prst="rect">
            <a:avLst/>
          </a:prstGeom>
          <a:noFill/>
        </p:spPr>
        <p:txBody>
          <a:bodyPr wrap="square" rtlCol="0">
            <a:spAutoFit/>
          </a:bodyPr>
          <a:lstStyle/>
          <a:p>
            <a:r>
              <a:rPr kumimoji="1" lang="ja-JP" altLang="en-US" sz="1050" dirty="0"/>
              <a:t>男性の方が女性と比べて運動頻度が高い。</a:t>
            </a:r>
            <a:endParaRPr kumimoji="1" lang="en-US" altLang="ja-JP" sz="1050" dirty="0"/>
          </a:p>
          <a:p>
            <a:r>
              <a:rPr lang="ja-JP" altLang="en-US" sz="1050" dirty="0"/>
              <a:t>年代別にみると</a:t>
            </a:r>
            <a:r>
              <a:rPr lang="en-US" altLang="ja-JP" sz="1050" dirty="0"/>
              <a:t>60</a:t>
            </a:r>
            <a:r>
              <a:rPr lang="ja-JP" altLang="en-US" sz="1050" dirty="0"/>
              <a:t>歳代以上が他の年代に比べて運動頻度が高く、特に</a:t>
            </a:r>
            <a:r>
              <a:rPr lang="en-US" altLang="ja-JP" sz="1050" dirty="0"/>
              <a:t>70</a:t>
            </a:r>
            <a:r>
              <a:rPr lang="ja-JP" altLang="en-US" sz="1050" dirty="0"/>
              <a:t>歳代以上は「週に</a:t>
            </a:r>
            <a:r>
              <a:rPr lang="en-US" altLang="ja-JP" sz="1050" dirty="0"/>
              <a:t>3</a:t>
            </a:r>
            <a:r>
              <a:rPr lang="ja-JP" altLang="en-US" sz="1050" dirty="0"/>
              <a:t>日以上運動している」人の割合が</a:t>
            </a:r>
            <a:r>
              <a:rPr lang="en-US" altLang="ja-JP" sz="1050" dirty="0"/>
              <a:t>42.2%</a:t>
            </a:r>
            <a:r>
              <a:rPr lang="ja-JP" altLang="en-US" sz="1050" dirty="0"/>
              <a:t>と、一番割合の低い</a:t>
            </a:r>
            <a:r>
              <a:rPr lang="en-US" altLang="ja-JP" sz="1050" dirty="0"/>
              <a:t>40</a:t>
            </a:r>
            <a:r>
              <a:rPr lang="ja-JP" altLang="en-US" sz="1050" dirty="0"/>
              <a:t>歳代の約</a:t>
            </a:r>
            <a:r>
              <a:rPr lang="en-US" altLang="ja-JP" sz="1050" dirty="0"/>
              <a:t>2.5</a:t>
            </a:r>
            <a:r>
              <a:rPr lang="ja-JP" altLang="en-US" sz="1050" dirty="0"/>
              <a:t>倍である。</a:t>
            </a:r>
            <a:endParaRPr lang="en-US" altLang="ja-JP" sz="1050" dirty="0"/>
          </a:p>
        </p:txBody>
      </p:sp>
      <p:sp>
        <p:nvSpPr>
          <p:cNvPr id="11" name="正方形/長方形 10"/>
          <p:cNvSpPr/>
          <p:nvPr/>
        </p:nvSpPr>
        <p:spPr>
          <a:xfrm>
            <a:off x="335647" y="4391616"/>
            <a:ext cx="6186707" cy="415498"/>
          </a:xfrm>
          <a:prstGeom prst="rect">
            <a:avLst/>
          </a:prstGeom>
        </p:spPr>
        <p:txBody>
          <a:bodyPr wrap="square">
            <a:spAutoFit/>
          </a:bodyPr>
          <a:lstStyle/>
          <a:p>
            <a:pPr marL="982663" indent="-982663"/>
            <a:r>
              <a:rPr lang="ja-JP" altLang="en-US" sz="1050" b="1" dirty="0"/>
              <a:t>図　基本属性別　</a:t>
            </a:r>
            <a:r>
              <a:rPr lang="en-US" altLang="ja-JP" sz="1050" b="1" dirty="0"/>
              <a:t> Q</a:t>
            </a:r>
            <a:r>
              <a:rPr lang="ja-JP" altLang="en-US" sz="1050" b="1" dirty="0"/>
              <a:t>６．</a:t>
            </a:r>
            <a:r>
              <a:rPr lang="en-US" altLang="ja-JP" sz="1050" b="1" dirty="0"/>
              <a:t>Q5</a:t>
            </a:r>
            <a:r>
              <a:rPr lang="ja-JP" altLang="en-US" sz="1050" b="1" dirty="0"/>
              <a:t>で回答された運動やスポーツを行った回数を全部合わせると、</a:t>
            </a:r>
            <a:r>
              <a:rPr lang="en-US" altLang="ja-JP" sz="1050" b="1" dirty="0"/>
              <a:t>1</a:t>
            </a:r>
            <a:r>
              <a:rPr lang="ja-JP" altLang="en-US" sz="1050" b="1" dirty="0"/>
              <a:t>年間に何日くらいになりますか。</a:t>
            </a:r>
            <a:r>
              <a:rPr lang="en-US" altLang="ja-JP" sz="1050" b="1" dirty="0"/>
              <a:t>(n=1,504)</a:t>
            </a:r>
            <a:r>
              <a:rPr lang="ja-JP" altLang="ja-JP" sz="1050" b="1" dirty="0">
                <a:solidFill>
                  <a:srgbClr val="000000"/>
                </a:solidFill>
                <a:ea typeface="Meiryo UI" pitchFamily="50" charset="-128"/>
                <a:cs typeface="Meiryo UI" pitchFamily="50" charset="-128"/>
              </a:rPr>
              <a:t> </a:t>
            </a:r>
            <a:endParaRPr lang="en-US" altLang="ja-JP" sz="1050" b="1" dirty="0"/>
          </a:p>
        </p:txBody>
      </p:sp>
      <p:graphicFrame>
        <p:nvGraphicFramePr>
          <p:cNvPr id="5" name="表 4">
            <a:extLst>
              <a:ext uri="{FF2B5EF4-FFF2-40B4-BE49-F238E27FC236}">
                <a16:creationId xmlns:a16="http://schemas.microsoft.com/office/drawing/2014/main" id="{725AB289-4459-30C6-5987-3EEBDB498A73}"/>
              </a:ext>
            </a:extLst>
          </p:cNvPr>
          <p:cNvGraphicFramePr>
            <a:graphicFrameLocks noGrp="1"/>
          </p:cNvGraphicFramePr>
          <p:nvPr>
            <p:extLst>
              <p:ext uri="{D42A27DB-BD31-4B8C-83A1-F6EECF244321}">
                <p14:modId xmlns:p14="http://schemas.microsoft.com/office/powerpoint/2010/main" val="311620602"/>
              </p:ext>
            </p:extLst>
          </p:nvPr>
        </p:nvGraphicFramePr>
        <p:xfrm>
          <a:off x="61832" y="5714432"/>
          <a:ext cx="6643008" cy="2526190"/>
        </p:xfrm>
        <a:graphic>
          <a:graphicData uri="http://schemas.openxmlformats.org/drawingml/2006/table">
            <a:tbl>
              <a:tblPr>
                <a:tableStyleId>{5C22544A-7EE6-4342-B048-85BDC9FD1C3A}</a:tableStyleId>
              </a:tblPr>
              <a:tblGrid>
                <a:gridCol w="157760">
                  <a:extLst>
                    <a:ext uri="{9D8B030D-6E8A-4147-A177-3AD203B41FA5}">
                      <a16:colId xmlns:a16="http://schemas.microsoft.com/office/drawing/2014/main" val="20000"/>
                    </a:ext>
                  </a:extLst>
                </a:gridCol>
                <a:gridCol w="899272">
                  <a:extLst>
                    <a:ext uri="{9D8B030D-6E8A-4147-A177-3AD203B41FA5}">
                      <a16:colId xmlns:a16="http://schemas.microsoft.com/office/drawing/2014/main" val="20001"/>
                    </a:ext>
                  </a:extLst>
                </a:gridCol>
                <a:gridCol w="179601">
                  <a:extLst>
                    <a:ext uri="{9D8B030D-6E8A-4147-A177-3AD203B41FA5}">
                      <a16:colId xmlns:a16="http://schemas.microsoft.com/office/drawing/2014/main" val="20002"/>
                    </a:ext>
                  </a:extLst>
                </a:gridCol>
                <a:gridCol w="5406375">
                  <a:extLst>
                    <a:ext uri="{9D8B030D-6E8A-4147-A177-3AD203B41FA5}">
                      <a16:colId xmlns:a16="http://schemas.microsoft.com/office/drawing/2014/main" val="20003"/>
                    </a:ext>
                  </a:extLst>
                </a:gridCol>
              </a:tblGrid>
              <a:tr h="252619">
                <a:tc gridSpan="2">
                  <a:txBody>
                    <a:bodyPr/>
                    <a:lstStyle/>
                    <a:p>
                      <a:pPr algn="l" fontAlgn="ctr"/>
                      <a:r>
                        <a:rPr lang="ja-JP" altLang="en-US" sz="700" u="none" strike="noStrike" dirty="0">
                          <a:effectLst/>
                          <a:latin typeface="+mj-lt"/>
                        </a:rPr>
                        <a:t>全体</a:t>
                      </a:r>
                      <a:r>
                        <a:rPr lang="en-US" altLang="ja-JP" sz="700" u="none" strike="noStrike" dirty="0">
                          <a:effectLst/>
                          <a:latin typeface="+mj-lt"/>
                        </a:rPr>
                        <a:t>(n=1504)</a:t>
                      </a:r>
                      <a:endParaRPr lang="en-US" sz="700" b="0" i="0" u="none" strike="noStrike" dirty="0">
                        <a:solidFill>
                          <a:srgbClr val="000000"/>
                        </a:solidFill>
                        <a:effectLst/>
                        <a:latin typeface="+mj-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2619">
                <a:tc rowSpan="3">
                  <a:txBody>
                    <a:bodyPr/>
                    <a:lstStyle/>
                    <a:p>
                      <a:pPr algn="ctr" fontAlgn="ctr"/>
                      <a:r>
                        <a:rPr lang="ja-JP" altLang="en-US" sz="700" u="none" strike="noStrike" dirty="0">
                          <a:effectLst/>
                          <a:latin typeface="+mj-lt"/>
                        </a:rPr>
                        <a:t>性別</a:t>
                      </a:r>
                      <a:endParaRPr lang="ja-JP" altLang="en-US" sz="700" b="0" i="0" u="none" strike="noStrike" dirty="0">
                        <a:solidFill>
                          <a:srgbClr val="000000"/>
                        </a:solidFill>
                        <a:effectLst/>
                        <a:latin typeface="+mj-lt"/>
                      </a:endParaRPr>
                    </a:p>
                  </a:txBody>
                  <a:tcPr marL="7620" marR="7620" marT="762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buNone/>
                      </a:pPr>
                      <a:r>
                        <a:rPr lang="ja-JP" altLang="en-US" sz="700" b="0" i="0" u="none" strike="noStrike" dirty="0">
                          <a:effectLst/>
                          <a:latin typeface="+mj-lt"/>
                          <a:ea typeface="ＭＳ ゴシック" panose="020B0609070205080204" pitchFamily="49" charset="-128"/>
                        </a:rPr>
                        <a:t>男性</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n=713)</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2619">
                <a:tc vMerge="1">
                  <a:txBody>
                    <a:bodyPr/>
                    <a:lstStyle/>
                    <a:p>
                      <a:endParaRPr kumimoji="1" lang="ja-JP" altLang="en-US"/>
                    </a:p>
                  </a:txBody>
                  <a:tcPr/>
                </a:tc>
                <a:tc>
                  <a:txBody>
                    <a:bodyPr/>
                    <a:lstStyle/>
                    <a:p>
                      <a:pPr algn="l" fontAlgn="ctr">
                        <a:buNone/>
                      </a:pPr>
                      <a:r>
                        <a:rPr lang="ja-JP" altLang="en-US" sz="700" b="0" i="0" u="none" strike="noStrike" dirty="0">
                          <a:effectLst/>
                          <a:latin typeface="+mj-lt"/>
                          <a:ea typeface="ＭＳ ゴシック" panose="020B0609070205080204" pitchFamily="49" charset="-128"/>
                        </a:rPr>
                        <a:t>女性</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n=766)</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2619">
                <a:tc vMerge="1">
                  <a:txBody>
                    <a:bodyPr/>
                    <a:lstStyle/>
                    <a:p>
                      <a:pPr algn="ctr" fontAlgn="ctr"/>
                      <a:endParaRPr lang="ja-JP" altLang="en-US" sz="700" b="0" i="0" u="none" strike="noStrike" dirty="0">
                        <a:solidFill>
                          <a:srgbClr val="000000"/>
                        </a:solidFill>
                        <a:effectLst/>
                        <a:latin typeface="ＭＳ Ｐゴシック"/>
                      </a:endParaRPr>
                    </a:p>
                  </a:txBody>
                  <a:tcPr marL="7620" marR="7620" marT="762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buNone/>
                      </a:pPr>
                      <a:r>
                        <a:rPr lang="ja-JP" altLang="en-US" sz="700" b="0" i="0" u="none" strike="noStrike" dirty="0">
                          <a:effectLst/>
                          <a:latin typeface="+mj-lt"/>
                          <a:ea typeface="ＭＳ ゴシック" panose="020B0609070205080204" pitchFamily="49" charset="-128"/>
                        </a:rPr>
                        <a:t>回答しない</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n=25)</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6820600"/>
                  </a:ext>
                </a:extLst>
              </a:tr>
              <a:tr h="252619">
                <a:tc rowSpan="6">
                  <a:txBody>
                    <a:bodyPr/>
                    <a:lstStyle/>
                    <a:p>
                      <a:pPr algn="ctr" fontAlgn="ctr"/>
                      <a:r>
                        <a:rPr lang="ja-JP" altLang="en-US" sz="700" u="none" strike="noStrike">
                          <a:effectLst/>
                          <a:latin typeface="+mj-lt"/>
                        </a:rPr>
                        <a:t>年齢別</a:t>
                      </a:r>
                      <a:endParaRPr lang="ja-JP" altLang="en-US" sz="700" b="0" i="0" u="none" strike="noStrike">
                        <a:solidFill>
                          <a:srgbClr val="000000"/>
                        </a:solidFill>
                        <a:effectLst/>
                        <a:latin typeface="+mj-lt"/>
                      </a:endParaRPr>
                    </a:p>
                  </a:txBody>
                  <a:tcPr marL="7620" marR="7620" marT="762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buNone/>
                      </a:pPr>
                      <a:r>
                        <a:rPr lang="pt-BR" sz="700" b="0" i="0" u="none" strike="noStrike" dirty="0">
                          <a:effectLst/>
                          <a:latin typeface="+mj-lt"/>
                          <a:ea typeface="ＭＳ ゴシック" panose="020B0609070205080204" pitchFamily="49" charset="-128"/>
                        </a:rPr>
                        <a:t>18歳 - 20代(n=196)</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pt-BR"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2619">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30</a:t>
                      </a:r>
                      <a:r>
                        <a:rPr lang="ja-JP" altLang="en-US" sz="700" b="0" i="0" u="none" strike="noStrike" dirty="0">
                          <a:effectLst/>
                          <a:latin typeface="+mj-lt"/>
                          <a:ea typeface="ＭＳ ゴシック" panose="020B0609070205080204" pitchFamily="49" charset="-128"/>
                        </a:rPr>
                        <a:t>代</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n=247)</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2619">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40</a:t>
                      </a:r>
                      <a:r>
                        <a:rPr lang="ja-JP" altLang="en-US" sz="700" b="0" i="0" u="none" strike="noStrike" dirty="0">
                          <a:effectLst/>
                          <a:latin typeface="+mj-lt"/>
                          <a:ea typeface="ＭＳ ゴシック" panose="020B0609070205080204" pitchFamily="49" charset="-128"/>
                        </a:rPr>
                        <a:t>代</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n=258)</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52619">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50</a:t>
                      </a:r>
                      <a:r>
                        <a:rPr lang="ja-JP" altLang="en-US" sz="700" b="0" i="0" u="none" strike="noStrike" dirty="0">
                          <a:effectLst/>
                          <a:latin typeface="+mj-lt"/>
                          <a:ea typeface="ＭＳ ゴシック" panose="020B0609070205080204" pitchFamily="49" charset="-128"/>
                        </a:rPr>
                        <a:t>代</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n=258)</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2619">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60</a:t>
                      </a:r>
                      <a:r>
                        <a:rPr lang="ja-JP" altLang="en-US" sz="700" b="0" i="0" u="none" strike="noStrike" dirty="0">
                          <a:effectLst/>
                          <a:latin typeface="+mj-lt"/>
                          <a:ea typeface="ＭＳ ゴシック" panose="020B0609070205080204" pitchFamily="49" charset="-128"/>
                        </a:rPr>
                        <a:t>代</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n=275)</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2619">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70</a:t>
                      </a:r>
                      <a:r>
                        <a:rPr lang="ja-JP" altLang="en-US" sz="700" b="0" i="0" u="none" strike="noStrike" dirty="0">
                          <a:effectLst/>
                          <a:latin typeface="+mj-lt"/>
                          <a:ea typeface="ＭＳ ゴシック" panose="020B0609070205080204" pitchFamily="49" charset="-128"/>
                        </a:rPr>
                        <a:t>代以上</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n=270)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12" name="Chart 12">
            <a:extLst>
              <a:ext uri="{FF2B5EF4-FFF2-40B4-BE49-F238E27FC236}">
                <a16:creationId xmlns:a16="http://schemas.microsoft.com/office/drawing/2014/main" id="{00000000-0008-0000-0500-00000D000000}"/>
              </a:ext>
            </a:extLst>
          </p:cNvPr>
          <p:cNvGraphicFramePr>
            <a:graphicFrameLocks/>
          </p:cNvGraphicFramePr>
          <p:nvPr>
            <p:extLst>
              <p:ext uri="{D42A27DB-BD31-4B8C-83A1-F6EECF244321}">
                <p14:modId xmlns:p14="http://schemas.microsoft.com/office/powerpoint/2010/main" val="400170252"/>
              </p:ext>
            </p:extLst>
          </p:nvPr>
        </p:nvGraphicFramePr>
        <p:xfrm>
          <a:off x="731408" y="1151232"/>
          <a:ext cx="5400000" cy="30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7">
            <a:extLst>
              <a:ext uri="{FF2B5EF4-FFF2-40B4-BE49-F238E27FC236}">
                <a16:creationId xmlns:a16="http://schemas.microsoft.com/office/drawing/2014/main" id="{00000000-0008-0000-0500-000008000000}"/>
              </a:ext>
            </a:extLst>
          </p:cNvPr>
          <p:cNvGraphicFramePr>
            <a:graphicFrameLocks/>
          </p:cNvGraphicFramePr>
          <p:nvPr>
            <p:extLst>
              <p:ext uri="{D42A27DB-BD31-4B8C-83A1-F6EECF244321}">
                <p14:modId xmlns:p14="http://schemas.microsoft.com/office/powerpoint/2010/main" val="2526514494"/>
              </p:ext>
            </p:extLst>
          </p:nvPr>
        </p:nvGraphicFramePr>
        <p:xfrm>
          <a:off x="1084007" y="4789135"/>
          <a:ext cx="5844201" cy="370291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直線コネクタ 7">
            <a:extLst>
              <a:ext uri="{FF2B5EF4-FFF2-40B4-BE49-F238E27FC236}">
                <a16:creationId xmlns:a16="http://schemas.microsoft.com/office/drawing/2014/main" id="{B8997A8E-FAD0-4375-2483-C6EFF993B9AE}"/>
              </a:ext>
            </a:extLst>
          </p:cNvPr>
          <p:cNvCxnSpPr>
            <a:cxnSpLocks/>
          </p:cNvCxnSpPr>
          <p:nvPr/>
        </p:nvCxnSpPr>
        <p:spPr>
          <a:xfrm>
            <a:off x="4150536" y="5714432"/>
            <a:ext cx="0" cy="2358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BAA7FF6C-935A-4CE2-C217-75C5EF90BD36}"/>
              </a:ext>
            </a:extLst>
          </p:cNvPr>
          <p:cNvCxnSpPr>
            <a:cxnSpLocks/>
          </p:cNvCxnSpPr>
          <p:nvPr/>
        </p:nvCxnSpPr>
        <p:spPr>
          <a:xfrm>
            <a:off x="4256176" y="6010453"/>
            <a:ext cx="0" cy="1803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ABCF6B10-A3CE-C7AB-AABC-1BB56F56B216}"/>
              </a:ext>
            </a:extLst>
          </p:cNvPr>
          <p:cNvCxnSpPr>
            <a:cxnSpLocks/>
          </p:cNvCxnSpPr>
          <p:nvPr/>
        </p:nvCxnSpPr>
        <p:spPr>
          <a:xfrm>
            <a:off x="4050600" y="6253254"/>
            <a:ext cx="0" cy="18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5D72F6A-FF06-D4A8-A66F-CA0D266D1982}"/>
              </a:ext>
            </a:extLst>
          </p:cNvPr>
          <p:cNvCxnSpPr>
            <a:cxnSpLocks/>
          </p:cNvCxnSpPr>
          <p:nvPr/>
        </p:nvCxnSpPr>
        <p:spPr>
          <a:xfrm>
            <a:off x="3248616" y="6515690"/>
            <a:ext cx="0" cy="18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FC3C434-7C89-B3AA-B137-59362639826A}"/>
              </a:ext>
            </a:extLst>
          </p:cNvPr>
          <p:cNvCxnSpPr>
            <a:cxnSpLocks/>
          </p:cNvCxnSpPr>
          <p:nvPr/>
        </p:nvCxnSpPr>
        <p:spPr>
          <a:xfrm>
            <a:off x="4050600" y="6753959"/>
            <a:ext cx="0" cy="18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95C7B591-D45E-F05C-2EAA-D61146BB9866}"/>
              </a:ext>
            </a:extLst>
          </p:cNvPr>
          <p:cNvCxnSpPr>
            <a:cxnSpLocks/>
          </p:cNvCxnSpPr>
          <p:nvPr/>
        </p:nvCxnSpPr>
        <p:spPr>
          <a:xfrm>
            <a:off x="3854571" y="6998281"/>
            <a:ext cx="0" cy="216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E4CF81FB-BF70-D8EC-0C1A-B328E7150171}"/>
              </a:ext>
            </a:extLst>
          </p:cNvPr>
          <p:cNvCxnSpPr>
            <a:cxnSpLocks/>
          </p:cNvCxnSpPr>
          <p:nvPr/>
        </p:nvCxnSpPr>
        <p:spPr>
          <a:xfrm>
            <a:off x="3729640" y="7264195"/>
            <a:ext cx="0" cy="216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83EEE0CB-B941-8CDD-7ACA-BC6AE9077B45}"/>
              </a:ext>
            </a:extLst>
          </p:cNvPr>
          <p:cNvCxnSpPr>
            <a:cxnSpLocks/>
          </p:cNvCxnSpPr>
          <p:nvPr/>
        </p:nvCxnSpPr>
        <p:spPr>
          <a:xfrm>
            <a:off x="3751668" y="7509843"/>
            <a:ext cx="0" cy="216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45096516-9435-C372-B7A5-4C888579D51D}"/>
              </a:ext>
            </a:extLst>
          </p:cNvPr>
          <p:cNvCxnSpPr>
            <a:cxnSpLocks/>
          </p:cNvCxnSpPr>
          <p:nvPr/>
        </p:nvCxnSpPr>
        <p:spPr>
          <a:xfrm>
            <a:off x="4280952" y="7770495"/>
            <a:ext cx="0" cy="216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3A77D5B3-DE19-FF6A-36D3-6B591956D933}"/>
              </a:ext>
            </a:extLst>
          </p:cNvPr>
          <p:cNvCxnSpPr>
            <a:cxnSpLocks/>
          </p:cNvCxnSpPr>
          <p:nvPr/>
        </p:nvCxnSpPr>
        <p:spPr>
          <a:xfrm>
            <a:off x="5047376" y="8019826"/>
            <a:ext cx="0" cy="2161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84B3C215-68D5-4981-10C5-51746D90285F}"/>
              </a:ext>
            </a:extLst>
          </p:cNvPr>
          <p:cNvCxnSpPr>
            <a:cxnSpLocks/>
          </p:cNvCxnSpPr>
          <p:nvPr/>
        </p:nvCxnSpPr>
        <p:spPr>
          <a:xfrm>
            <a:off x="4150536" y="5944610"/>
            <a:ext cx="105640" cy="780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6E19AE15-DD34-CE65-BCAC-E0E612C86D48}"/>
              </a:ext>
            </a:extLst>
          </p:cNvPr>
          <p:cNvCxnSpPr>
            <a:cxnSpLocks/>
          </p:cNvCxnSpPr>
          <p:nvPr/>
        </p:nvCxnSpPr>
        <p:spPr>
          <a:xfrm flipH="1">
            <a:off x="3248616" y="6424825"/>
            <a:ext cx="801984" cy="1011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86AFCFD6-740A-1589-3185-12AA6EFB0CFA}"/>
              </a:ext>
            </a:extLst>
          </p:cNvPr>
          <p:cNvCxnSpPr>
            <a:cxnSpLocks/>
          </p:cNvCxnSpPr>
          <p:nvPr/>
        </p:nvCxnSpPr>
        <p:spPr>
          <a:xfrm flipV="1">
            <a:off x="4050600" y="6184313"/>
            <a:ext cx="205576" cy="7994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40A0E50B-0F29-4FF6-E035-2F75D9A88805}"/>
              </a:ext>
            </a:extLst>
          </p:cNvPr>
          <p:cNvCxnSpPr>
            <a:cxnSpLocks/>
          </p:cNvCxnSpPr>
          <p:nvPr/>
        </p:nvCxnSpPr>
        <p:spPr>
          <a:xfrm flipH="1" flipV="1">
            <a:off x="3248616" y="6695690"/>
            <a:ext cx="801984" cy="6892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5AEBD7CA-46D9-E772-AA37-86AAFB6799A8}"/>
              </a:ext>
            </a:extLst>
          </p:cNvPr>
          <p:cNvCxnSpPr>
            <a:cxnSpLocks/>
          </p:cNvCxnSpPr>
          <p:nvPr/>
        </p:nvCxnSpPr>
        <p:spPr>
          <a:xfrm flipV="1">
            <a:off x="3849491" y="6920553"/>
            <a:ext cx="208729" cy="777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BFFFE3BE-60E4-12E0-4F15-B032E51019A3}"/>
              </a:ext>
            </a:extLst>
          </p:cNvPr>
          <p:cNvCxnSpPr>
            <a:cxnSpLocks/>
          </p:cNvCxnSpPr>
          <p:nvPr/>
        </p:nvCxnSpPr>
        <p:spPr>
          <a:xfrm flipH="1">
            <a:off x="3729640" y="7199180"/>
            <a:ext cx="124931" cy="757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BD973A6-0804-5381-0D09-921D7D7607E7}"/>
              </a:ext>
            </a:extLst>
          </p:cNvPr>
          <p:cNvCxnSpPr>
            <a:cxnSpLocks/>
          </p:cNvCxnSpPr>
          <p:nvPr/>
        </p:nvCxnSpPr>
        <p:spPr>
          <a:xfrm flipH="1" flipV="1">
            <a:off x="3729640" y="7464915"/>
            <a:ext cx="22028" cy="561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8A14C5DB-EF4E-39CE-3A1D-590F664FF131}"/>
              </a:ext>
            </a:extLst>
          </p:cNvPr>
          <p:cNvCxnSpPr>
            <a:cxnSpLocks/>
          </p:cNvCxnSpPr>
          <p:nvPr/>
        </p:nvCxnSpPr>
        <p:spPr>
          <a:xfrm>
            <a:off x="3758174" y="7716464"/>
            <a:ext cx="522778" cy="5403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A5140DC3-184B-7E31-8836-2BB317E0DAFE}"/>
              </a:ext>
            </a:extLst>
          </p:cNvPr>
          <p:cNvCxnSpPr>
            <a:cxnSpLocks/>
          </p:cNvCxnSpPr>
          <p:nvPr/>
        </p:nvCxnSpPr>
        <p:spPr>
          <a:xfrm>
            <a:off x="4280952" y="7980902"/>
            <a:ext cx="766424" cy="4676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CAB38216-3A90-9631-2F4E-2494247DCE6B}"/>
              </a:ext>
            </a:extLst>
          </p:cNvPr>
          <p:cNvSpPr txBox="1"/>
          <p:nvPr/>
        </p:nvSpPr>
        <p:spPr>
          <a:xfrm>
            <a:off x="3272547" y="8928556"/>
            <a:ext cx="312907" cy="215444"/>
          </a:xfrm>
          <a:prstGeom prst="rect">
            <a:avLst/>
          </a:prstGeom>
          <a:noFill/>
        </p:spPr>
        <p:txBody>
          <a:bodyPr wrap="none" rtlCol="0">
            <a:spAutoFit/>
          </a:bodyPr>
          <a:lstStyle/>
          <a:p>
            <a:pPr algn="ctr"/>
            <a:r>
              <a:rPr kumimoji="1" lang="en-US" altLang="ja-JP" sz="800" dirty="0"/>
              <a:t>15</a:t>
            </a:r>
            <a:endParaRPr kumimoji="1" lang="ja-JP" altLang="en-US" sz="800" dirty="0"/>
          </a:p>
        </p:txBody>
      </p:sp>
      <p:sp>
        <p:nvSpPr>
          <p:cNvPr id="41" name="正方形/長方形 40">
            <a:extLst>
              <a:ext uri="{FF2B5EF4-FFF2-40B4-BE49-F238E27FC236}">
                <a16:creationId xmlns:a16="http://schemas.microsoft.com/office/drawing/2014/main" id="{B0DD1674-95DB-432E-42D8-8C5B25FE084E}"/>
              </a:ext>
            </a:extLst>
          </p:cNvPr>
          <p:cNvSpPr/>
          <p:nvPr/>
        </p:nvSpPr>
        <p:spPr>
          <a:xfrm>
            <a:off x="575000" y="1135757"/>
            <a:ext cx="5976000" cy="415498"/>
          </a:xfrm>
          <a:prstGeom prst="rect">
            <a:avLst/>
          </a:prstGeom>
        </p:spPr>
        <p:txBody>
          <a:bodyPr wrap="square">
            <a:spAutoFit/>
          </a:bodyPr>
          <a:lstStyle/>
          <a:p>
            <a:pPr marL="266700" indent="-266700"/>
            <a:r>
              <a:rPr lang="ja-JP" altLang="en-US" sz="1050" b="1" dirty="0"/>
              <a:t>図　</a:t>
            </a:r>
            <a:r>
              <a:rPr lang="en-US" altLang="ja-JP" sz="1050" b="1" dirty="0"/>
              <a:t>Q</a:t>
            </a:r>
            <a:r>
              <a:rPr lang="ja-JP" altLang="en-US" sz="1050" b="1" dirty="0"/>
              <a:t>６．</a:t>
            </a:r>
            <a:r>
              <a:rPr lang="en-US" altLang="ja-JP" sz="1050" b="1" dirty="0"/>
              <a:t>Q5</a:t>
            </a:r>
            <a:r>
              <a:rPr lang="ja-JP" altLang="en-US" sz="1050" b="1" dirty="0"/>
              <a:t>で回答された運動やスポーツを行った日数を全部合わせると、</a:t>
            </a:r>
            <a:r>
              <a:rPr lang="en-US" altLang="ja-JP" sz="1050" b="1" dirty="0"/>
              <a:t>1</a:t>
            </a:r>
            <a:r>
              <a:rPr lang="ja-JP" altLang="en-US" sz="1050" b="1" dirty="0"/>
              <a:t>年間に何日くらいになりますか。</a:t>
            </a:r>
            <a:br>
              <a:rPr lang="en-US" altLang="ja-JP" sz="1050" b="1" dirty="0"/>
            </a:br>
            <a:r>
              <a:rPr lang="en-US" altLang="ja-JP" sz="1050" b="1" dirty="0"/>
              <a:t>(n=1,504</a:t>
            </a:r>
            <a:r>
              <a:rPr lang="ja-JP" altLang="en-US" sz="1050" b="1" dirty="0"/>
              <a:t>）</a:t>
            </a:r>
            <a:r>
              <a:rPr lang="ja-JP" altLang="ja-JP" sz="1050" b="1" dirty="0">
                <a:solidFill>
                  <a:srgbClr val="000000"/>
                </a:solidFill>
                <a:ea typeface="Meiryo UI" pitchFamily="50" charset="-128"/>
                <a:cs typeface="Meiryo UI" pitchFamily="50" charset="-128"/>
              </a:rPr>
              <a:t> </a:t>
            </a:r>
            <a:endParaRPr lang="en-US" altLang="ja-JP" sz="1050" b="1" dirty="0"/>
          </a:p>
        </p:txBody>
      </p:sp>
    </p:spTree>
    <p:extLst>
      <p:ext uri="{BB962C8B-B14F-4D97-AF65-F5344CB8AC3E}">
        <p14:creationId xmlns:p14="http://schemas.microsoft.com/office/powerpoint/2010/main" val="4046728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BB96C06-21FB-A8FC-21DA-A8BC4E4247D9}"/>
              </a:ext>
            </a:extLst>
          </p:cNvPr>
          <p:cNvSpPr/>
          <p:nvPr/>
        </p:nvSpPr>
        <p:spPr>
          <a:xfrm>
            <a:off x="273755" y="495395"/>
            <a:ext cx="6186707" cy="415498"/>
          </a:xfrm>
          <a:prstGeom prst="rect">
            <a:avLst/>
          </a:prstGeom>
        </p:spPr>
        <p:txBody>
          <a:bodyPr wrap="square">
            <a:spAutoFit/>
          </a:bodyPr>
          <a:lstStyle/>
          <a:p>
            <a:pPr marL="990600" indent="-990600"/>
            <a:r>
              <a:rPr lang="ja-JP" altLang="en-US" sz="1050" b="1" dirty="0"/>
              <a:t>図　家族構成別　</a:t>
            </a:r>
            <a:r>
              <a:rPr lang="en-US" altLang="ja-JP" sz="1050" b="1" dirty="0"/>
              <a:t> Q</a:t>
            </a:r>
            <a:r>
              <a:rPr lang="ja-JP" altLang="en-US" sz="1050" b="1" dirty="0"/>
              <a:t>６．</a:t>
            </a:r>
            <a:r>
              <a:rPr lang="en-US" altLang="ja-JP" sz="1050" b="1" dirty="0"/>
              <a:t>Q5</a:t>
            </a:r>
            <a:r>
              <a:rPr lang="ja-JP" altLang="en-US" sz="1050" b="1" dirty="0"/>
              <a:t>で回答された運動やスポーツを行った回数を全部合わせると、</a:t>
            </a:r>
            <a:r>
              <a:rPr lang="en-US" altLang="ja-JP" sz="1050" b="1" dirty="0"/>
              <a:t>1</a:t>
            </a:r>
            <a:r>
              <a:rPr lang="ja-JP" altLang="en-US" sz="1050" b="1" dirty="0"/>
              <a:t>年間に何日くらいになりますか。</a:t>
            </a:r>
            <a:r>
              <a:rPr lang="en-US" altLang="ja-JP" sz="1050" b="1" dirty="0"/>
              <a:t>(n=1,504)</a:t>
            </a:r>
            <a:r>
              <a:rPr lang="ja-JP" altLang="en-US" sz="1050" b="1" dirty="0"/>
              <a:t>　</a:t>
            </a:r>
            <a:r>
              <a:rPr lang="ja-JP" altLang="ja-JP" sz="1050" b="1" dirty="0">
                <a:solidFill>
                  <a:srgbClr val="000000"/>
                </a:solidFill>
                <a:ea typeface="Meiryo UI" pitchFamily="50" charset="-128"/>
                <a:cs typeface="Meiryo UI" pitchFamily="50" charset="-128"/>
              </a:rPr>
              <a:t> </a:t>
            </a:r>
            <a:endParaRPr lang="en-US" altLang="ja-JP" sz="1050" b="1" dirty="0"/>
          </a:p>
        </p:txBody>
      </p:sp>
      <p:graphicFrame>
        <p:nvGraphicFramePr>
          <p:cNvPr id="6" name="表 5">
            <a:extLst>
              <a:ext uri="{FF2B5EF4-FFF2-40B4-BE49-F238E27FC236}">
                <a16:creationId xmlns:a16="http://schemas.microsoft.com/office/drawing/2014/main" id="{A33A3649-93CD-BF20-0EDA-031BA5C85B83}"/>
              </a:ext>
            </a:extLst>
          </p:cNvPr>
          <p:cNvGraphicFramePr>
            <a:graphicFrameLocks noGrp="1"/>
          </p:cNvGraphicFramePr>
          <p:nvPr>
            <p:extLst>
              <p:ext uri="{D42A27DB-BD31-4B8C-83A1-F6EECF244321}">
                <p14:modId xmlns:p14="http://schemas.microsoft.com/office/powerpoint/2010/main" val="2188248932"/>
              </p:ext>
            </p:extLst>
          </p:nvPr>
        </p:nvGraphicFramePr>
        <p:xfrm>
          <a:off x="77081" y="2094298"/>
          <a:ext cx="6610555" cy="2718216"/>
        </p:xfrm>
        <a:graphic>
          <a:graphicData uri="http://schemas.openxmlformats.org/drawingml/2006/table">
            <a:tbl>
              <a:tblPr>
                <a:tableStyleId>{5C22544A-7EE6-4342-B048-85BDC9FD1C3A}</a:tableStyleId>
              </a:tblPr>
              <a:tblGrid>
                <a:gridCol w="1142432">
                  <a:extLst>
                    <a:ext uri="{9D8B030D-6E8A-4147-A177-3AD203B41FA5}">
                      <a16:colId xmlns:a16="http://schemas.microsoft.com/office/drawing/2014/main" val="20001"/>
                    </a:ext>
                  </a:extLst>
                </a:gridCol>
                <a:gridCol w="180384">
                  <a:extLst>
                    <a:ext uri="{9D8B030D-6E8A-4147-A177-3AD203B41FA5}">
                      <a16:colId xmlns:a16="http://schemas.microsoft.com/office/drawing/2014/main" val="20002"/>
                    </a:ext>
                  </a:extLst>
                </a:gridCol>
                <a:gridCol w="5287739">
                  <a:extLst>
                    <a:ext uri="{9D8B030D-6E8A-4147-A177-3AD203B41FA5}">
                      <a16:colId xmlns:a16="http://schemas.microsoft.com/office/drawing/2014/main" val="20003"/>
                    </a:ext>
                  </a:extLst>
                </a:gridCol>
              </a:tblGrid>
              <a:tr h="339777">
                <a:tc>
                  <a:txBody>
                    <a:bodyPr/>
                    <a:lstStyle/>
                    <a:p>
                      <a:pPr algn="l" fontAlgn="ctr">
                        <a:buNone/>
                      </a:pPr>
                      <a:r>
                        <a:rPr lang="ja-JP" altLang="en-US" sz="700" b="0" i="0" u="none" strike="noStrike">
                          <a:effectLst/>
                          <a:latin typeface="+mn-ea"/>
                          <a:ea typeface="+mn-ea"/>
                        </a:rPr>
                        <a:t>全体</a:t>
                      </a:r>
                      <a:r>
                        <a:rPr lang="en-US" altLang="ja-JP" sz="700" b="0" i="0" u="none" strike="noStrike">
                          <a:effectLst/>
                          <a:latin typeface="+mn-ea"/>
                          <a:ea typeface="+mn-ea"/>
                        </a:rPr>
                        <a:t>(</a:t>
                      </a:r>
                      <a:r>
                        <a:rPr lang="en-US" sz="700" b="0" i="0" u="none" strike="noStrike">
                          <a:effectLst/>
                          <a:latin typeface="+mn-ea"/>
                          <a:ea typeface="+mn-ea"/>
                        </a:rPr>
                        <a:t>n=1504)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39777">
                <a:tc>
                  <a:txBody>
                    <a:bodyPr/>
                    <a:lstStyle/>
                    <a:p>
                      <a:pPr algn="l" fontAlgn="ctr">
                        <a:buNone/>
                      </a:pPr>
                      <a:r>
                        <a:rPr lang="ja-JP" altLang="en-US" sz="700" b="0" i="0" u="none" strike="noStrike">
                          <a:effectLst/>
                          <a:latin typeface="+mn-ea"/>
                          <a:ea typeface="+mn-ea"/>
                        </a:rPr>
                        <a:t>一人暮らし</a:t>
                      </a:r>
                      <a:r>
                        <a:rPr lang="en-US" altLang="ja-JP" sz="700" b="0" i="0" u="none" strike="noStrike">
                          <a:effectLst/>
                          <a:latin typeface="+mn-ea"/>
                          <a:ea typeface="+mn-ea"/>
                        </a:rPr>
                        <a:t>(</a:t>
                      </a:r>
                      <a:r>
                        <a:rPr lang="en-US" sz="700" b="0" i="0" u="none" strike="noStrike">
                          <a:effectLst/>
                          <a:latin typeface="+mn-ea"/>
                          <a:ea typeface="+mn-ea"/>
                        </a:rPr>
                        <a:t>n=205)</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9777">
                <a:tc>
                  <a:txBody>
                    <a:bodyPr/>
                    <a:lstStyle/>
                    <a:p>
                      <a:pPr algn="l" fontAlgn="ctr">
                        <a:buNone/>
                      </a:pPr>
                      <a:r>
                        <a:rPr lang="ja-JP" altLang="en-US" sz="700" b="0" i="0" u="none" strike="noStrike">
                          <a:effectLst/>
                          <a:latin typeface="+mn-ea"/>
                          <a:ea typeface="+mn-ea"/>
                        </a:rPr>
                        <a:t>親と同居（未婚）</a:t>
                      </a:r>
                      <a:r>
                        <a:rPr lang="en-US" altLang="ja-JP" sz="700" b="0" i="0" u="none" strike="noStrike">
                          <a:effectLst/>
                          <a:latin typeface="+mn-ea"/>
                          <a:ea typeface="+mn-ea"/>
                        </a:rPr>
                        <a:t>(</a:t>
                      </a:r>
                      <a:r>
                        <a:rPr lang="en-US" sz="700" b="0" i="0" u="none" strike="noStrike">
                          <a:effectLst/>
                          <a:latin typeface="+mn-ea"/>
                          <a:ea typeface="+mn-ea"/>
                        </a:rPr>
                        <a:t>n=283)</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39777">
                <a:tc>
                  <a:txBody>
                    <a:bodyPr/>
                    <a:lstStyle/>
                    <a:p>
                      <a:pPr algn="l" fontAlgn="ctr">
                        <a:buNone/>
                      </a:pPr>
                      <a:r>
                        <a:rPr lang="ja-JP" altLang="en-US" sz="700" b="0" i="0" u="none" strike="noStrike">
                          <a:effectLst/>
                          <a:latin typeface="+mn-ea"/>
                          <a:ea typeface="+mn-ea"/>
                        </a:rPr>
                        <a:t>夫婦のみ</a:t>
                      </a:r>
                      <a:r>
                        <a:rPr lang="en-US" altLang="ja-JP" sz="700" b="0" i="0" u="none" strike="noStrike">
                          <a:effectLst/>
                          <a:latin typeface="+mn-ea"/>
                          <a:ea typeface="+mn-ea"/>
                        </a:rPr>
                        <a:t>(</a:t>
                      </a:r>
                      <a:r>
                        <a:rPr lang="en-US" sz="700" b="0" i="0" u="none" strike="noStrike">
                          <a:effectLst/>
                          <a:latin typeface="+mn-ea"/>
                          <a:ea typeface="+mn-ea"/>
                        </a:rPr>
                        <a:t>n=430)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6820600"/>
                  </a:ext>
                </a:extLst>
              </a:tr>
              <a:tr h="339777">
                <a:tc>
                  <a:txBody>
                    <a:bodyPr/>
                    <a:lstStyle/>
                    <a:p>
                      <a:pPr algn="l" fontAlgn="ctr">
                        <a:buNone/>
                      </a:pPr>
                      <a:r>
                        <a:rPr lang="ja-JP" altLang="en-US" sz="700" b="0" i="0" u="none" strike="noStrike" dirty="0">
                          <a:effectLst/>
                          <a:latin typeface="+mn-ea"/>
                          <a:ea typeface="+mn-ea"/>
                        </a:rPr>
                        <a:t>夫婦と子供</a:t>
                      </a:r>
                      <a:r>
                        <a:rPr lang="en-US" altLang="ja-JP" sz="700" b="0" i="0" u="none" strike="noStrike" dirty="0">
                          <a:effectLst/>
                          <a:latin typeface="+mn-ea"/>
                          <a:ea typeface="+mn-ea"/>
                        </a:rPr>
                        <a:t>(</a:t>
                      </a:r>
                      <a:r>
                        <a:rPr lang="en-US" sz="700" b="0" i="0" u="none" strike="noStrike" dirty="0">
                          <a:effectLst/>
                          <a:latin typeface="+mn-ea"/>
                          <a:ea typeface="+mn-ea"/>
                        </a:rPr>
                        <a:t>n=393)</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pt-BR"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9777">
                <a:tc>
                  <a:txBody>
                    <a:bodyPr/>
                    <a:lstStyle/>
                    <a:p>
                      <a:pPr algn="l" fontAlgn="ctr">
                        <a:buNone/>
                      </a:pPr>
                      <a:r>
                        <a:rPr lang="ja-JP" altLang="en-US" sz="700" b="0" i="0" u="none" strike="noStrike" dirty="0">
                          <a:effectLst/>
                          <a:latin typeface="+mn-ea"/>
                          <a:ea typeface="+mn-ea"/>
                        </a:rPr>
                        <a:t>２世帯以上同居</a:t>
                      </a:r>
                      <a:r>
                        <a:rPr lang="ja-JP" altLang="en-US" sz="600" b="0" i="0" u="none" strike="noStrike" dirty="0">
                          <a:effectLst/>
                          <a:latin typeface="+mn-ea"/>
                          <a:ea typeface="+mn-ea"/>
                        </a:rPr>
                        <a:t>（例：夫婦世帯と親世帯の同居等）</a:t>
                      </a:r>
                      <a:r>
                        <a:rPr lang="en-US" altLang="ja-JP" sz="600" b="0" i="0" u="none" strike="noStrike" dirty="0">
                          <a:effectLst/>
                          <a:latin typeface="+mn-ea"/>
                          <a:ea typeface="+mn-ea"/>
                        </a:rPr>
                        <a:t>(</a:t>
                      </a:r>
                      <a:r>
                        <a:rPr lang="en-US" sz="600" b="0" i="0" u="none" strike="noStrike" dirty="0">
                          <a:effectLst/>
                          <a:latin typeface="+mn-ea"/>
                          <a:ea typeface="+mn-ea"/>
                        </a:rPr>
                        <a:t>n=109)</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39777">
                <a:tc>
                  <a:txBody>
                    <a:bodyPr/>
                    <a:lstStyle/>
                    <a:p>
                      <a:pPr algn="l" fontAlgn="ctr">
                        <a:buNone/>
                      </a:pPr>
                      <a:r>
                        <a:rPr lang="ja-JP" altLang="en-US" sz="700" b="0" i="0" u="none" strike="noStrike" dirty="0">
                          <a:effectLst/>
                          <a:latin typeface="+mn-ea"/>
                          <a:ea typeface="+mn-ea"/>
                        </a:rPr>
                        <a:t>答えたくない</a:t>
                      </a:r>
                      <a:r>
                        <a:rPr lang="en-US" altLang="ja-JP" sz="700" b="0" i="0" u="none" strike="noStrike" dirty="0">
                          <a:effectLst/>
                          <a:latin typeface="+mn-ea"/>
                          <a:ea typeface="+mn-ea"/>
                        </a:rPr>
                        <a:t>(n=46)</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39777">
                <a:tc>
                  <a:txBody>
                    <a:bodyPr/>
                    <a:lstStyle/>
                    <a:p>
                      <a:pPr algn="l" fontAlgn="ctr">
                        <a:buNone/>
                      </a:pPr>
                      <a:r>
                        <a:rPr lang="ja-JP" altLang="en-US" sz="700" b="0" i="0" u="none" strike="noStrike" dirty="0">
                          <a:effectLst/>
                          <a:latin typeface="+mn-ea"/>
                          <a:ea typeface="+mn-ea"/>
                        </a:rPr>
                        <a:t>その他</a:t>
                      </a:r>
                      <a:r>
                        <a:rPr lang="en-US" altLang="ja-JP" sz="700" b="0" i="0" u="none" strike="noStrike" dirty="0">
                          <a:effectLst/>
                          <a:latin typeface="+mn-ea"/>
                          <a:ea typeface="+mn-ea"/>
                        </a:rPr>
                        <a:t>(</a:t>
                      </a:r>
                      <a:r>
                        <a:rPr lang="en-US" sz="700" b="0" i="0" u="none" strike="noStrike" dirty="0">
                          <a:effectLst/>
                          <a:latin typeface="+mn-ea"/>
                          <a:ea typeface="+mn-ea"/>
                        </a:rPr>
                        <a:t>n=38)</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2" name="Chart 2">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369068145"/>
              </p:ext>
            </p:extLst>
          </p:nvPr>
        </p:nvGraphicFramePr>
        <p:xfrm>
          <a:off x="1264392" y="1072730"/>
          <a:ext cx="5652032" cy="3989289"/>
        </p:xfrm>
        <a:graphic>
          <a:graphicData uri="http://schemas.openxmlformats.org/drawingml/2006/chart">
            <c:chart xmlns:c="http://schemas.openxmlformats.org/drawingml/2006/chart" xmlns:r="http://schemas.openxmlformats.org/officeDocument/2006/relationships" r:id="rId2"/>
          </a:graphicData>
        </a:graphic>
      </p:graphicFrame>
      <p:sp>
        <p:nvSpPr>
          <p:cNvPr id="7" name="正方形/長方形 6">
            <a:extLst>
              <a:ext uri="{FF2B5EF4-FFF2-40B4-BE49-F238E27FC236}">
                <a16:creationId xmlns:a16="http://schemas.microsoft.com/office/drawing/2014/main" id="{9BD0F352-4D03-A20F-9B72-12BC734F45C5}"/>
              </a:ext>
            </a:extLst>
          </p:cNvPr>
          <p:cNvSpPr/>
          <p:nvPr/>
        </p:nvSpPr>
        <p:spPr>
          <a:xfrm>
            <a:off x="358486" y="5029047"/>
            <a:ext cx="6396524" cy="577081"/>
          </a:xfrm>
          <a:prstGeom prst="rect">
            <a:avLst/>
          </a:prstGeom>
        </p:spPr>
        <p:txBody>
          <a:bodyPr wrap="square">
            <a:spAutoFit/>
          </a:bodyPr>
          <a:lstStyle/>
          <a:p>
            <a:r>
              <a:rPr lang="ja-JP" altLang="en-US" sz="1050" dirty="0"/>
              <a:t>「その他」と「答えたくないと」回答した人を除いて家族構成別に比較すると、夫婦のみの世代が他より運動頻度が高く、</a:t>
            </a:r>
            <a:br>
              <a:rPr lang="en-US" altLang="ja-JP" sz="1050" dirty="0"/>
            </a:br>
            <a:r>
              <a:rPr lang="ja-JP" altLang="en-US" sz="1050" dirty="0"/>
              <a:t>特に「週に</a:t>
            </a:r>
            <a:r>
              <a:rPr lang="en-US" altLang="ja-JP" sz="1050" dirty="0"/>
              <a:t>3</a:t>
            </a:r>
            <a:r>
              <a:rPr lang="ja-JP" altLang="en-US" sz="1050" dirty="0"/>
              <a:t>日以上」の割合が全体より約</a:t>
            </a:r>
            <a:r>
              <a:rPr lang="en-US" altLang="ja-JP" sz="1050" dirty="0"/>
              <a:t>9</a:t>
            </a:r>
            <a:r>
              <a:rPr lang="ja-JP" altLang="en-US" sz="1050" dirty="0"/>
              <a:t>％高い。</a:t>
            </a:r>
            <a:endParaRPr lang="en-US" altLang="ja-JP" sz="1050" dirty="0"/>
          </a:p>
          <a:p>
            <a:r>
              <a:rPr lang="ja-JP" altLang="en-US" sz="1050" dirty="0"/>
              <a:t>「この１年間運動・スポーツをしなかった」と答えた世代は親と同居（未婚）世代が一番多い。</a:t>
            </a:r>
            <a:endParaRPr lang="en-US" altLang="ja-JP" sz="1050" dirty="0"/>
          </a:p>
        </p:txBody>
      </p:sp>
      <p:sp>
        <p:nvSpPr>
          <p:cNvPr id="5" name="テキスト ボックス 4">
            <a:extLst>
              <a:ext uri="{FF2B5EF4-FFF2-40B4-BE49-F238E27FC236}">
                <a16:creationId xmlns:a16="http://schemas.microsoft.com/office/drawing/2014/main" id="{3E8B159D-C38A-A651-C115-72CB107F89ED}"/>
              </a:ext>
            </a:extLst>
          </p:cNvPr>
          <p:cNvSpPr txBox="1"/>
          <p:nvPr/>
        </p:nvSpPr>
        <p:spPr>
          <a:xfrm>
            <a:off x="3272547" y="8928556"/>
            <a:ext cx="312907" cy="215444"/>
          </a:xfrm>
          <a:prstGeom prst="rect">
            <a:avLst/>
          </a:prstGeom>
          <a:noFill/>
        </p:spPr>
        <p:txBody>
          <a:bodyPr wrap="none" rtlCol="0">
            <a:spAutoFit/>
          </a:bodyPr>
          <a:lstStyle/>
          <a:p>
            <a:pPr algn="ctr"/>
            <a:r>
              <a:rPr kumimoji="1" lang="en-US" altLang="ja-JP" sz="800" dirty="0"/>
              <a:t>16</a:t>
            </a:r>
            <a:endParaRPr kumimoji="1" lang="ja-JP" altLang="en-US" sz="800" dirty="0"/>
          </a:p>
        </p:txBody>
      </p:sp>
    </p:spTree>
    <p:extLst>
      <p:ext uri="{BB962C8B-B14F-4D97-AF65-F5344CB8AC3E}">
        <p14:creationId xmlns:p14="http://schemas.microsoft.com/office/powerpoint/2010/main" val="878285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0"/>
          <p:cNvSpPr txBox="1">
            <a:spLocks noChangeArrowheads="1"/>
          </p:cNvSpPr>
          <p:nvPr/>
        </p:nvSpPr>
        <p:spPr bwMode="auto">
          <a:xfrm>
            <a:off x="287312" y="1445344"/>
            <a:ext cx="6570688" cy="7478970"/>
          </a:xfrm>
          <a:prstGeom prst="rect">
            <a:avLst/>
          </a:prstGeom>
          <a:noFill/>
          <a:ln>
            <a:noFill/>
          </a:ln>
        </p:spPr>
        <p:txBody>
          <a:bodyPr wrap="square">
            <a:spAutoFit/>
          </a:bodyPr>
          <a:lstStyle>
            <a:lvl1pPr>
              <a:defRPr kumimoji="1" sz="1000">
                <a:solidFill>
                  <a:schemeClr val="tx1"/>
                </a:solidFill>
                <a:latin typeface="Times New Roman" pitchFamily="18" charset="0"/>
                <a:ea typeface="HGP創英角ｺﾞｼｯｸUB" pitchFamily="50" charset="-128"/>
              </a:defRPr>
            </a:lvl1pPr>
            <a:lvl2pPr marL="37931725" indent="-37474525">
              <a:defRPr kumimoji="1" sz="1000">
                <a:solidFill>
                  <a:schemeClr val="tx1"/>
                </a:solidFill>
                <a:latin typeface="Times New Roman" pitchFamily="18" charset="0"/>
                <a:ea typeface="HGP創英角ｺﾞｼｯｸUB" pitchFamily="50" charset="-128"/>
              </a:defRPr>
            </a:lvl2pPr>
            <a:lvl3pPr>
              <a:defRPr kumimoji="1" sz="1000">
                <a:solidFill>
                  <a:schemeClr val="tx1"/>
                </a:solidFill>
                <a:latin typeface="Times New Roman" pitchFamily="18" charset="0"/>
                <a:ea typeface="HGP創英角ｺﾞｼｯｸUB" pitchFamily="50" charset="-128"/>
              </a:defRPr>
            </a:lvl3pPr>
            <a:lvl4pPr>
              <a:defRPr kumimoji="1" sz="1000">
                <a:solidFill>
                  <a:schemeClr val="tx1"/>
                </a:solidFill>
                <a:latin typeface="Times New Roman" pitchFamily="18" charset="0"/>
                <a:ea typeface="HGP創英角ｺﾞｼｯｸUB" pitchFamily="50" charset="-128"/>
              </a:defRPr>
            </a:lvl4pPr>
            <a:lvl5pPr>
              <a:defRPr kumimoji="1" sz="1000">
                <a:solidFill>
                  <a:schemeClr val="tx1"/>
                </a:solidFill>
                <a:latin typeface="Times New Roman" pitchFamily="18" charset="0"/>
                <a:ea typeface="HGP創英角ｺﾞｼｯｸUB" pitchFamily="50" charset="-128"/>
              </a:defRPr>
            </a:lvl5pPr>
            <a:lvl6pPr marL="457200" fontAlgn="base">
              <a:spcBef>
                <a:spcPct val="0"/>
              </a:spcBef>
              <a:spcAft>
                <a:spcPct val="0"/>
              </a:spcAft>
              <a:defRPr kumimoji="1" sz="1000">
                <a:solidFill>
                  <a:schemeClr val="tx1"/>
                </a:solidFill>
                <a:latin typeface="Times New Roman" pitchFamily="18" charset="0"/>
                <a:ea typeface="HGP創英角ｺﾞｼｯｸUB" pitchFamily="50" charset="-128"/>
              </a:defRPr>
            </a:lvl6pPr>
            <a:lvl7pPr marL="914400" fontAlgn="base">
              <a:spcBef>
                <a:spcPct val="0"/>
              </a:spcBef>
              <a:spcAft>
                <a:spcPct val="0"/>
              </a:spcAft>
              <a:defRPr kumimoji="1" sz="1000">
                <a:solidFill>
                  <a:schemeClr val="tx1"/>
                </a:solidFill>
                <a:latin typeface="Times New Roman" pitchFamily="18" charset="0"/>
                <a:ea typeface="HGP創英角ｺﾞｼｯｸUB" pitchFamily="50" charset="-128"/>
              </a:defRPr>
            </a:lvl7pPr>
            <a:lvl8pPr marL="1371600" fontAlgn="base">
              <a:spcBef>
                <a:spcPct val="0"/>
              </a:spcBef>
              <a:spcAft>
                <a:spcPct val="0"/>
              </a:spcAft>
              <a:defRPr kumimoji="1" sz="1000">
                <a:solidFill>
                  <a:schemeClr val="tx1"/>
                </a:solidFill>
                <a:latin typeface="Times New Roman" pitchFamily="18" charset="0"/>
                <a:ea typeface="HGP創英角ｺﾞｼｯｸUB" pitchFamily="50" charset="-128"/>
              </a:defRPr>
            </a:lvl8pPr>
            <a:lvl9pPr marL="1828800" fontAlgn="base">
              <a:spcBef>
                <a:spcPct val="0"/>
              </a:spcBef>
              <a:spcAft>
                <a:spcPct val="0"/>
              </a:spcAft>
              <a:defRPr kumimoji="1" sz="1000">
                <a:solidFill>
                  <a:schemeClr val="tx1"/>
                </a:solidFill>
                <a:latin typeface="Times New Roman" pitchFamily="18" charset="0"/>
                <a:ea typeface="HGP創英角ｺﾞｼｯｸUB" pitchFamily="50" charset="-128"/>
              </a:defRPr>
            </a:lvl9pPr>
          </a:lstStyle>
          <a:p>
            <a:pPr marL="177800" indent="-177800">
              <a:tabLst>
                <a:tab pos="5653088" algn="l"/>
              </a:tabLst>
            </a:pPr>
            <a:r>
              <a:rPr lang="en-US" altLang="ja-JP" sz="1200" b="0" i="0" u="none" strike="noStrike" baseline="0" dirty="0">
                <a:latin typeface="+mn-ea"/>
                <a:ea typeface="+mn-ea"/>
              </a:rPr>
              <a:t>Ⅰ</a:t>
            </a:r>
            <a:r>
              <a:rPr lang="ja-JP" altLang="en-US" sz="1200" b="0" i="0" u="none" strike="noStrike" baseline="0" dirty="0">
                <a:latin typeface="+mn-ea"/>
                <a:ea typeface="+mn-ea"/>
              </a:rPr>
              <a:t>．調査・分析について</a:t>
            </a:r>
            <a:br>
              <a:rPr lang="en-US" altLang="ja-JP" sz="1200" b="0" i="0" u="none" strike="noStrike" baseline="0" dirty="0">
                <a:latin typeface="+mn-ea"/>
                <a:ea typeface="+mn-ea"/>
              </a:rPr>
            </a:br>
            <a:r>
              <a:rPr lang="ja-JP" altLang="en-US" sz="1200" b="0" i="0" u="none" strike="noStrike" baseline="0" dirty="0">
                <a:latin typeface="+mn-ea"/>
                <a:ea typeface="+mn-ea"/>
              </a:rPr>
              <a:t>１．調査の目的</a:t>
            </a:r>
            <a:r>
              <a:rPr lang="en-US" altLang="ja-JP" sz="1200" b="0" i="0" u="none" strike="noStrike" baseline="0" dirty="0">
                <a:latin typeface="+mn-ea"/>
                <a:ea typeface="+mn-ea"/>
              </a:rPr>
              <a:t>…………………………………………………………………………</a:t>
            </a:r>
            <a:r>
              <a:rPr lang="en-US" altLang="ja-JP" sz="1200" dirty="0">
                <a:latin typeface="+mn-ea"/>
                <a:ea typeface="+mn-ea"/>
              </a:rPr>
              <a:t>	</a:t>
            </a:r>
            <a:r>
              <a:rPr lang="ja-JP" altLang="en-US" sz="1200" dirty="0">
                <a:latin typeface="+mn-ea"/>
                <a:ea typeface="+mn-ea"/>
              </a:rPr>
              <a:t>１</a:t>
            </a:r>
            <a:r>
              <a:rPr lang="ja-JP" altLang="en-US" sz="1200" b="0" i="0" u="none" strike="noStrike" baseline="0" dirty="0">
                <a:latin typeface="+mn-ea"/>
                <a:ea typeface="+mn-ea"/>
              </a:rPr>
              <a:t>Ｐ</a:t>
            </a:r>
            <a:br>
              <a:rPr lang="en-US" altLang="ja-JP" sz="1200" b="0" i="0" u="none" strike="noStrike" baseline="0" dirty="0">
                <a:latin typeface="+mn-ea"/>
                <a:ea typeface="+mn-ea"/>
              </a:rPr>
            </a:br>
            <a:r>
              <a:rPr lang="ja-JP" altLang="en-US" sz="1200" b="0" i="0" u="none" strike="noStrike" baseline="0" dirty="0">
                <a:latin typeface="+mn-ea"/>
                <a:ea typeface="+mn-ea"/>
              </a:rPr>
              <a:t>２．調査内容</a:t>
            </a:r>
            <a:r>
              <a:rPr lang="en-US" altLang="ja-JP" sz="1200" b="0" i="0" u="none" strike="noStrike" baseline="0" dirty="0">
                <a:latin typeface="+mn-ea"/>
                <a:ea typeface="+mn-ea"/>
              </a:rPr>
              <a:t>……………………………………………………………………………	</a:t>
            </a:r>
            <a:r>
              <a:rPr lang="ja-JP" altLang="en-US" sz="1200" dirty="0">
                <a:latin typeface="+mn-ea"/>
                <a:ea typeface="+mn-ea"/>
              </a:rPr>
              <a:t>１</a:t>
            </a:r>
            <a:r>
              <a:rPr lang="ja-JP" altLang="en-US" sz="1200" b="0" i="0" u="none" strike="noStrike" baseline="0" dirty="0">
                <a:latin typeface="+mn-ea"/>
                <a:ea typeface="+mn-ea"/>
              </a:rPr>
              <a:t>Ｐ</a:t>
            </a:r>
            <a:br>
              <a:rPr lang="en-US" altLang="ja-JP" sz="1200" b="0" i="0" u="none" strike="noStrike" baseline="0" dirty="0">
                <a:latin typeface="+mn-ea"/>
                <a:ea typeface="+mn-ea"/>
              </a:rPr>
            </a:br>
            <a:r>
              <a:rPr lang="ja-JP" altLang="en-US" sz="1200" b="0" i="0" u="none" strike="noStrike" baseline="0" dirty="0">
                <a:latin typeface="+mn-ea"/>
                <a:ea typeface="+mn-ea"/>
              </a:rPr>
              <a:t>３．図及び表の見方</a:t>
            </a:r>
            <a:r>
              <a:rPr lang="en-US" altLang="ja-JP" sz="1200" b="0" i="0" u="none" strike="noStrike" baseline="0" dirty="0">
                <a:latin typeface="+mn-ea"/>
                <a:ea typeface="+mn-ea"/>
              </a:rPr>
              <a:t>……………………………………………………………………		</a:t>
            </a:r>
            <a:r>
              <a:rPr lang="ja-JP" altLang="en-US" sz="1200" dirty="0">
                <a:latin typeface="+mn-ea"/>
                <a:ea typeface="+mn-ea"/>
              </a:rPr>
              <a:t>１</a:t>
            </a:r>
            <a:r>
              <a:rPr lang="ja-JP" altLang="en-US" sz="1200" b="0" i="0" u="none" strike="noStrike" baseline="0" dirty="0">
                <a:latin typeface="+mn-ea"/>
                <a:ea typeface="+mn-ea"/>
              </a:rPr>
              <a:t>Ｐ</a:t>
            </a:r>
            <a:endParaRPr lang="en-US" altLang="ja-JP" sz="1200" b="0" i="0" u="none" strike="noStrike" baseline="0" dirty="0">
              <a:latin typeface="+mn-ea"/>
              <a:ea typeface="+mn-ea"/>
            </a:endParaRPr>
          </a:p>
          <a:p>
            <a:pPr marL="177800" indent="-177800">
              <a:tabLst>
                <a:tab pos="5653088" algn="l"/>
              </a:tabLst>
            </a:pPr>
            <a:endParaRPr lang="ja-JP" altLang="en-US" sz="1200" b="0" i="0" u="none" strike="noStrike" baseline="0" dirty="0">
              <a:latin typeface="+mn-ea"/>
              <a:ea typeface="+mn-ea"/>
            </a:endParaRPr>
          </a:p>
          <a:p>
            <a:pPr marL="177800" indent="-177800">
              <a:tabLst>
                <a:tab pos="5653088" algn="l"/>
              </a:tabLst>
            </a:pPr>
            <a:r>
              <a:rPr lang="en-US" altLang="ja-JP" sz="1200" b="0" i="0" u="none" strike="noStrike" baseline="0" dirty="0">
                <a:latin typeface="+mn-ea"/>
                <a:ea typeface="+mn-ea"/>
              </a:rPr>
              <a:t>Ⅱ</a:t>
            </a:r>
            <a:r>
              <a:rPr lang="ja-JP" altLang="en-US" sz="1200" b="0" i="0" u="none" strike="noStrike" baseline="0" dirty="0">
                <a:latin typeface="+mn-ea"/>
                <a:ea typeface="+mn-ea"/>
              </a:rPr>
              <a:t>．集計・分析結果</a:t>
            </a:r>
            <a:endParaRPr lang="en-US" altLang="ja-JP" sz="1200" b="0" i="0" u="none" strike="noStrike" baseline="0" dirty="0">
              <a:latin typeface="+mn-ea"/>
              <a:ea typeface="+mn-ea"/>
            </a:endParaRPr>
          </a:p>
          <a:p>
            <a:pPr marL="177800" indent="-177800">
              <a:tabLst>
                <a:tab pos="5653088" algn="l"/>
              </a:tabLst>
            </a:pPr>
            <a:r>
              <a:rPr lang="ja-JP" altLang="en-US" sz="1200" b="0" i="0" u="none" strike="noStrike" baseline="0" dirty="0">
                <a:latin typeface="+mn-ea"/>
                <a:ea typeface="+mn-ea"/>
              </a:rPr>
              <a:t>１．基本属性</a:t>
            </a:r>
            <a:br>
              <a:rPr lang="en-US" altLang="ja-JP" sz="1200" b="0" i="0" u="none" strike="noStrike" baseline="0" dirty="0">
                <a:latin typeface="+mn-ea"/>
                <a:ea typeface="+mn-ea"/>
              </a:rPr>
            </a:br>
            <a:r>
              <a:rPr lang="ja-JP" altLang="en-US" sz="1200" b="0" i="0" u="none" strike="noStrike" baseline="0" dirty="0">
                <a:latin typeface="+mn-ea"/>
                <a:ea typeface="+mn-ea"/>
              </a:rPr>
              <a:t>１）性別</a:t>
            </a:r>
            <a:r>
              <a:rPr lang="en-US" altLang="ja-JP" sz="1200" b="0" i="0" u="none" strike="noStrike" baseline="0" dirty="0">
                <a:latin typeface="+mn-ea"/>
                <a:ea typeface="+mn-ea"/>
              </a:rPr>
              <a:t>…………………………………………………………………………………	</a:t>
            </a:r>
            <a:r>
              <a:rPr lang="ja-JP" altLang="en-US" sz="1200" dirty="0">
                <a:latin typeface="+mn-ea"/>
                <a:ea typeface="+mn-ea"/>
              </a:rPr>
              <a:t>２</a:t>
            </a:r>
            <a:r>
              <a:rPr lang="ja-JP" altLang="en-US" sz="1200" b="0" i="0" u="none" strike="noStrike" baseline="0" dirty="0">
                <a:latin typeface="+mn-ea"/>
                <a:ea typeface="+mn-ea"/>
              </a:rPr>
              <a:t>Ｐ</a:t>
            </a:r>
            <a:br>
              <a:rPr lang="en-US" altLang="ja-JP" sz="1200" b="0" i="0" u="none" strike="noStrike" baseline="0" dirty="0">
                <a:latin typeface="+mn-ea"/>
                <a:ea typeface="+mn-ea"/>
              </a:rPr>
            </a:br>
            <a:r>
              <a:rPr lang="ja-JP" altLang="en-US" sz="1200" b="0" i="0" u="none" strike="noStrike" baseline="0" dirty="0">
                <a:latin typeface="+mn-ea"/>
                <a:ea typeface="+mn-ea"/>
              </a:rPr>
              <a:t>２）年齢</a:t>
            </a:r>
            <a:r>
              <a:rPr lang="en-US" altLang="ja-JP" sz="1200" b="0" i="0" u="none" strike="noStrike" baseline="0" dirty="0">
                <a:latin typeface="+mn-ea"/>
                <a:ea typeface="+mn-ea"/>
              </a:rPr>
              <a:t>…………………………………………………………………………………	</a:t>
            </a:r>
            <a:r>
              <a:rPr lang="ja-JP" altLang="en-US" sz="1200" dirty="0">
                <a:latin typeface="+mn-ea"/>
                <a:ea typeface="+mn-ea"/>
              </a:rPr>
              <a:t>２</a:t>
            </a:r>
            <a:r>
              <a:rPr lang="ja-JP" altLang="en-US" sz="1200" b="0" i="0" u="none" strike="noStrike" baseline="0" dirty="0">
                <a:latin typeface="+mn-ea"/>
                <a:ea typeface="+mn-ea"/>
              </a:rPr>
              <a:t>Ｐ</a:t>
            </a:r>
            <a:br>
              <a:rPr lang="en-US" altLang="ja-JP" sz="1200" b="0" i="0" u="none" strike="noStrike" baseline="0" dirty="0">
                <a:latin typeface="+mn-ea"/>
                <a:ea typeface="+mn-ea"/>
              </a:rPr>
            </a:br>
            <a:r>
              <a:rPr lang="ja-JP" altLang="en-US" sz="1200" b="0" i="0" u="none" strike="noStrike" baseline="0" dirty="0">
                <a:latin typeface="+mn-ea"/>
                <a:ea typeface="+mn-ea"/>
              </a:rPr>
              <a:t>３）お住まいの地域</a:t>
            </a:r>
            <a:r>
              <a:rPr lang="en-US" altLang="ja-JP" sz="1200" b="0" i="0" u="none" strike="noStrike" baseline="0" dirty="0">
                <a:latin typeface="+mn-ea"/>
                <a:ea typeface="+mn-ea"/>
              </a:rPr>
              <a:t>………………………………………………………………………</a:t>
            </a:r>
            <a:r>
              <a:rPr lang="en-US" altLang="ja-JP" sz="1200" dirty="0">
                <a:latin typeface="+mn-ea"/>
                <a:ea typeface="+mn-ea"/>
              </a:rPr>
              <a:t>	</a:t>
            </a:r>
            <a:r>
              <a:rPr lang="ja-JP" altLang="en-US" sz="1200" dirty="0">
                <a:latin typeface="+mn-ea"/>
                <a:ea typeface="+mn-ea"/>
              </a:rPr>
              <a:t>３</a:t>
            </a:r>
            <a:r>
              <a:rPr lang="ja-JP" altLang="en-US" sz="1200" b="0" i="0" u="none" strike="noStrike" baseline="0" dirty="0">
                <a:latin typeface="+mn-ea"/>
                <a:ea typeface="+mn-ea"/>
              </a:rPr>
              <a:t>Ｐ</a:t>
            </a:r>
            <a:br>
              <a:rPr lang="en-US" altLang="ja-JP" sz="1200" b="0" i="0" u="none" strike="noStrike" baseline="0" dirty="0">
                <a:latin typeface="+mn-ea"/>
                <a:ea typeface="+mn-ea"/>
              </a:rPr>
            </a:br>
            <a:r>
              <a:rPr lang="ja-JP" altLang="en-US" sz="1200" b="0" i="0" u="none" strike="noStrike" baseline="0" dirty="0">
                <a:latin typeface="+mn-ea"/>
                <a:ea typeface="+mn-ea"/>
              </a:rPr>
              <a:t>４）現在一緒に住んでいる家族</a:t>
            </a:r>
            <a:r>
              <a:rPr lang="en-US" altLang="ja-JP" sz="1200" b="0" i="0" u="none" strike="noStrike" baseline="0" dirty="0">
                <a:latin typeface="+mn-ea"/>
                <a:ea typeface="+mn-ea"/>
              </a:rPr>
              <a:t>…………………………………………………………	</a:t>
            </a:r>
            <a:r>
              <a:rPr lang="ja-JP" altLang="en-US" sz="1200" b="0" i="0" u="none" strike="noStrike" baseline="0" dirty="0">
                <a:latin typeface="+mn-ea"/>
                <a:ea typeface="+mn-ea"/>
              </a:rPr>
              <a:t>４Ｐ</a:t>
            </a:r>
          </a:p>
          <a:p>
            <a:pPr marL="177800" indent="-177800">
              <a:tabLst>
                <a:tab pos="5653088" algn="l"/>
              </a:tabLst>
            </a:pPr>
            <a:endParaRPr lang="en-US" altLang="ja-JP" sz="1200" b="0" i="0" u="none" strike="noStrike" baseline="0" dirty="0">
              <a:latin typeface="+mn-ea"/>
              <a:ea typeface="+mn-ea"/>
            </a:endParaRPr>
          </a:p>
          <a:p>
            <a:pPr marL="177800" indent="-177800">
              <a:tabLst>
                <a:tab pos="5653088" algn="l"/>
              </a:tabLst>
            </a:pPr>
            <a:r>
              <a:rPr lang="ja-JP" altLang="en-US" sz="1200" b="0" i="0" u="none" strike="noStrike" baseline="0" dirty="0">
                <a:latin typeface="+mn-ea"/>
                <a:ea typeface="+mn-ea"/>
              </a:rPr>
              <a:t>２．あなたの</a:t>
            </a:r>
            <a:r>
              <a:rPr lang="en-US" altLang="ja-JP" sz="1200" b="0" i="0" u="none" strike="noStrike" baseline="0" dirty="0">
                <a:latin typeface="+mn-ea"/>
                <a:ea typeface="+mn-ea"/>
              </a:rPr>
              <a:t>【</a:t>
            </a:r>
            <a:r>
              <a:rPr lang="ja-JP" altLang="en-US" sz="1200" b="0" i="0" u="none" strike="noStrike" baseline="0" dirty="0">
                <a:latin typeface="+mn-ea"/>
                <a:ea typeface="+mn-ea"/>
              </a:rPr>
              <a:t>健康・体力に関する意識</a:t>
            </a:r>
            <a:r>
              <a:rPr lang="en-US" altLang="ja-JP" sz="1200" b="0" i="0" u="none" strike="noStrike" baseline="0" dirty="0">
                <a:latin typeface="+mn-ea"/>
                <a:ea typeface="+mn-ea"/>
              </a:rPr>
              <a:t>】</a:t>
            </a:r>
            <a:r>
              <a:rPr lang="ja-JP" altLang="en-US" sz="1200" b="0" i="0" u="none" strike="noStrike" baseline="0" dirty="0">
                <a:latin typeface="+mn-ea"/>
                <a:ea typeface="+mn-ea"/>
              </a:rPr>
              <a:t>について</a:t>
            </a:r>
            <a:br>
              <a:rPr lang="en-US" altLang="ja-JP" sz="1200" dirty="0">
                <a:latin typeface="+mn-ea"/>
                <a:ea typeface="+mn-ea"/>
              </a:rPr>
            </a:br>
            <a:r>
              <a:rPr lang="en-US" altLang="ja-JP" sz="1200" b="0" i="0" u="none" strike="noStrike" baseline="0" dirty="0">
                <a:latin typeface="+mn-ea"/>
                <a:ea typeface="+mn-ea"/>
              </a:rPr>
              <a:t>Q1</a:t>
            </a:r>
            <a:r>
              <a:rPr lang="ja-JP" altLang="en-US" sz="1200" b="0" i="0" u="none" strike="noStrike" baseline="0" dirty="0">
                <a:latin typeface="+mn-ea"/>
                <a:ea typeface="+mn-ea"/>
              </a:rPr>
              <a:t>　あなたは、このところ健康だと思いますか。</a:t>
            </a:r>
            <a:r>
              <a:rPr lang="en-US" altLang="ja-JP" sz="1200" b="0" i="0" u="none" strike="noStrike" baseline="0" dirty="0">
                <a:latin typeface="+mn-ea"/>
                <a:ea typeface="+mn-ea"/>
              </a:rPr>
              <a:t> ……………………………………………	</a:t>
            </a:r>
            <a:r>
              <a:rPr lang="ja-JP" altLang="en-US" sz="1200" dirty="0">
                <a:latin typeface="+mn-ea"/>
                <a:ea typeface="+mn-ea"/>
              </a:rPr>
              <a:t>５</a:t>
            </a:r>
            <a:r>
              <a:rPr lang="ja-JP" altLang="en-US" sz="1200" b="0" i="0" u="none" strike="noStrike" baseline="0" dirty="0">
                <a:latin typeface="+mn-ea"/>
                <a:ea typeface="+mn-ea"/>
              </a:rPr>
              <a:t>Ｐ</a:t>
            </a:r>
            <a:br>
              <a:rPr lang="en-US" altLang="ja-JP" sz="1200" b="0" i="0" u="none" strike="noStrike" baseline="0" dirty="0">
                <a:latin typeface="+mn-ea"/>
                <a:ea typeface="+mn-ea"/>
              </a:rPr>
            </a:br>
            <a:r>
              <a:rPr lang="en-US" altLang="ja-JP" sz="1200" b="0" i="0" u="none" strike="noStrike" baseline="0" dirty="0">
                <a:latin typeface="+mn-ea"/>
                <a:ea typeface="+mn-ea"/>
              </a:rPr>
              <a:t>Q2</a:t>
            </a:r>
            <a:r>
              <a:rPr lang="ja-JP" altLang="en-US" sz="1200" b="0" i="0" u="none" strike="noStrike" baseline="0" dirty="0">
                <a:latin typeface="+mn-ea"/>
                <a:ea typeface="+mn-ea"/>
              </a:rPr>
              <a:t>　あなたは、ご自分の体力についてどのように感じていますか。</a:t>
            </a:r>
            <a:r>
              <a:rPr lang="en-US" altLang="ja-JP" sz="1200" b="0" i="0" u="none" strike="noStrike" baseline="0" dirty="0">
                <a:latin typeface="+mn-ea"/>
                <a:ea typeface="+mn-ea"/>
              </a:rPr>
              <a:t> …………………………	</a:t>
            </a:r>
            <a:r>
              <a:rPr lang="ja-JP" altLang="en-US" sz="1200" dirty="0">
                <a:latin typeface="+mn-ea"/>
                <a:ea typeface="+mn-ea"/>
              </a:rPr>
              <a:t>６</a:t>
            </a:r>
            <a:r>
              <a:rPr lang="ja-JP" altLang="en-US" sz="1200" b="0" i="0" u="none" strike="noStrike" baseline="0" dirty="0">
                <a:latin typeface="+mn-ea"/>
                <a:ea typeface="+mn-ea"/>
              </a:rPr>
              <a:t>Ｐ</a:t>
            </a:r>
            <a:br>
              <a:rPr lang="en-US" altLang="ja-JP" sz="1200" b="0" i="0" u="none" strike="noStrike" baseline="0" dirty="0">
                <a:latin typeface="+mn-ea"/>
                <a:ea typeface="+mn-ea"/>
              </a:rPr>
            </a:br>
            <a:r>
              <a:rPr lang="en-US" altLang="ja-JP" sz="1200" b="0" i="0" u="none" strike="noStrike" baseline="0" dirty="0">
                <a:latin typeface="+mn-ea"/>
                <a:ea typeface="+mn-ea"/>
              </a:rPr>
              <a:t>Q3</a:t>
            </a:r>
            <a:r>
              <a:rPr lang="ja-JP" altLang="en-US" sz="1200" b="0" i="0" u="none" strike="noStrike" baseline="0" dirty="0">
                <a:latin typeface="+mn-ea"/>
                <a:ea typeface="+mn-ea"/>
              </a:rPr>
              <a:t>　あなたは普段、運動不足を感じますか。</a:t>
            </a:r>
            <a:r>
              <a:rPr lang="en-US" altLang="ja-JP" sz="1200" b="0" i="0" u="none" strike="noStrike" baseline="0" dirty="0">
                <a:latin typeface="+mn-ea"/>
                <a:ea typeface="+mn-ea"/>
              </a:rPr>
              <a:t> ……………………………………………	</a:t>
            </a:r>
            <a:r>
              <a:rPr lang="ja-JP" altLang="en-US" sz="1200" dirty="0">
                <a:latin typeface="+mn-ea"/>
                <a:ea typeface="+mn-ea"/>
              </a:rPr>
              <a:t>７</a:t>
            </a:r>
            <a:r>
              <a:rPr lang="ja-JP" altLang="en-US" sz="1200" b="0" i="0" u="none" strike="noStrike" baseline="0" dirty="0">
                <a:latin typeface="+mn-ea"/>
                <a:ea typeface="+mn-ea"/>
              </a:rPr>
              <a:t>Ｐ</a:t>
            </a:r>
            <a:br>
              <a:rPr lang="en-US" altLang="ja-JP" sz="1200" b="0" i="0" u="none" strike="noStrike" baseline="0" dirty="0">
                <a:latin typeface="+mn-ea"/>
                <a:ea typeface="+mn-ea"/>
              </a:rPr>
            </a:br>
            <a:r>
              <a:rPr lang="en-US" altLang="ja-JP" sz="1200" b="0" i="0" u="none" strike="noStrike" baseline="0" dirty="0">
                <a:latin typeface="+mn-ea"/>
                <a:ea typeface="+mn-ea"/>
              </a:rPr>
              <a:t>Q4</a:t>
            </a:r>
            <a:r>
              <a:rPr lang="ja-JP" altLang="en-US" sz="1200" b="0" i="0" u="none" strike="noStrike" baseline="0" dirty="0">
                <a:latin typeface="+mn-ea"/>
                <a:ea typeface="+mn-ea"/>
              </a:rPr>
              <a:t>　あなた自身が行うスポーツ活動に満足していますか。</a:t>
            </a:r>
            <a:r>
              <a:rPr lang="en-US" altLang="ja-JP" sz="1200" b="0" i="0" u="none" strike="noStrike" baseline="0" dirty="0">
                <a:latin typeface="+mn-ea"/>
                <a:ea typeface="+mn-ea"/>
              </a:rPr>
              <a:t>…………………………………	</a:t>
            </a:r>
            <a:r>
              <a:rPr lang="ja-JP" altLang="en-US" sz="1200" dirty="0">
                <a:latin typeface="+mn-ea"/>
                <a:ea typeface="+mn-ea"/>
              </a:rPr>
              <a:t>８</a:t>
            </a:r>
            <a:r>
              <a:rPr lang="ja-JP" altLang="en-US" sz="1200" b="0" i="0" u="none" strike="noStrike" baseline="0" dirty="0">
                <a:latin typeface="+mn-ea"/>
                <a:ea typeface="+mn-ea"/>
              </a:rPr>
              <a:t>Ｐ</a:t>
            </a:r>
            <a:endParaRPr lang="en-US" altLang="ja-JP" sz="1200" b="0" i="0" u="none" strike="noStrike" baseline="0" dirty="0">
              <a:latin typeface="+mn-ea"/>
              <a:ea typeface="+mn-ea"/>
            </a:endParaRPr>
          </a:p>
          <a:p>
            <a:pPr marL="177800" indent="-177800">
              <a:tabLst>
                <a:tab pos="5653088" algn="l"/>
              </a:tabLst>
            </a:pPr>
            <a:endParaRPr lang="en-US" altLang="ja-JP" sz="1200" b="0" i="0" u="none" strike="noStrike" baseline="0" dirty="0">
              <a:latin typeface="+mn-ea"/>
              <a:ea typeface="+mn-ea"/>
            </a:endParaRPr>
          </a:p>
          <a:p>
            <a:pPr marL="177800" indent="-177800">
              <a:tabLst>
                <a:tab pos="5653088" algn="l"/>
              </a:tabLst>
            </a:pPr>
            <a:r>
              <a:rPr lang="en-US" altLang="ja-JP" sz="1200" dirty="0">
                <a:latin typeface="+mn-ea"/>
                <a:ea typeface="+mn-ea"/>
              </a:rPr>
              <a:t>3</a:t>
            </a:r>
            <a:r>
              <a:rPr lang="ja-JP" altLang="en-US" sz="1200" b="0" i="0" u="none" strike="noStrike" baseline="0" dirty="0">
                <a:latin typeface="+mn-ea"/>
                <a:ea typeface="+mn-ea"/>
              </a:rPr>
              <a:t>．あなたの</a:t>
            </a:r>
            <a:r>
              <a:rPr lang="en-US" altLang="ja-JP" sz="1200" b="0" i="0" u="none" strike="noStrike" baseline="0" dirty="0">
                <a:latin typeface="+mn-ea"/>
                <a:ea typeface="+mn-ea"/>
              </a:rPr>
              <a:t>【</a:t>
            </a:r>
            <a:r>
              <a:rPr lang="ja-JP" altLang="en-US" sz="1200" dirty="0">
                <a:latin typeface="+mn-ea"/>
                <a:ea typeface="+mn-ea"/>
              </a:rPr>
              <a:t>運動・スポーツの実施状況</a:t>
            </a:r>
            <a:r>
              <a:rPr lang="en-US" altLang="ja-JP" sz="1200" dirty="0">
                <a:latin typeface="+mn-ea"/>
                <a:ea typeface="+mn-ea"/>
              </a:rPr>
              <a:t>】</a:t>
            </a:r>
            <a:r>
              <a:rPr lang="ja-JP" altLang="en-US" sz="1200" b="0" i="0" u="none" strike="noStrike" baseline="0" dirty="0">
                <a:latin typeface="+mn-ea"/>
                <a:ea typeface="+mn-ea"/>
              </a:rPr>
              <a:t>について</a:t>
            </a:r>
            <a:endParaRPr lang="en-US" altLang="ja-JP" sz="1200" b="0" i="0" u="none" strike="noStrike" baseline="0" dirty="0">
              <a:latin typeface="+mn-ea"/>
              <a:ea typeface="+mn-ea"/>
            </a:endParaRPr>
          </a:p>
          <a:p>
            <a:pPr marL="449263" indent="-266700">
              <a:tabLst>
                <a:tab pos="5653088" algn="l"/>
              </a:tabLst>
            </a:pPr>
            <a:r>
              <a:rPr lang="en-US" altLang="ja-JP" sz="1200" b="0" i="0" u="none" strike="noStrike" baseline="0" dirty="0">
                <a:latin typeface="+mn-ea"/>
                <a:ea typeface="+mn-ea"/>
              </a:rPr>
              <a:t>Q5</a:t>
            </a:r>
            <a:r>
              <a:rPr lang="ja-JP" altLang="en-US" sz="1200" b="0" i="0" u="none" strike="noStrike" baseline="0" dirty="0">
                <a:latin typeface="+mn-ea"/>
                <a:ea typeface="+mn-ea"/>
              </a:rPr>
              <a:t>　あなたがこの</a:t>
            </a:r>
            <a:r>
              <a:rPr lang="en-US" altLang="ja-JP" sz="1200" b="0" i="0" u="none" strike="noStrike" baseline="0" dirty="0">
                <a:latin typeface="+mn-ea"/>
                <a:ea typeface="+mn-ea"/>
              </a:rPr>
              <a:t>1</a:t>
            </a:r>
            <a:r>
              <a:rPr lang="ja-JP" altLang="en-US" sz="1200" b="0" i="0" u="none" strike="noStrike" baseline="0" dirty="0">
                <a:latin typeface="+mn-ea"/>
                <a:ea typeface="+mn-ea"/>
              </a:rPr>
              <a:t>年間に行った運動やスポーツ（オンラインや動画を活用し、自宅で取り</a:t>
            </a:r>
            <a:br>
              <a:rPr lang="en-US" altLang="ja-JP" sz="1200" b="0" i="0" u="none" strike="noStrike" baseline="0" dirty="0">
                <a:latin typeface="+mn-ea"/>
                <a:ea typeface="+mn-ea"/>
              </a:rPr>
            </a:br>
            <a:r>
              <a:rPr lang="ja-JP" altLang="en-US" sz="1200" b="0" i="0" u="none" strike="noStrike" baseline="0" dirty="0">
                <a:latin typeface="+mn-ea"/>
                <a:ea typeface="+mn-ea"/>
              </a:rPr>
              <a:t>組んだものも含む）は何ですか。 ただし、学校の体育授業や職業として行ったものは</a:t>
            </a:r>
            <a:br>
              <a:rPr lang="en-US" altLang="ja-JP" sz="1200" b="0" i="0" u="none" strike="noStrike" baseline="0" dirty="0">
                <a:latin typeface="+mn-ea"/>
                <a:ea typeface="+mn-ea"/>
              </a:rPr>
            </a:br>
            <a:r>
              <a:rPr lang="ja-JP" altLang="en-US" sz="1200" b="0" i="0" u="none" strike="noStrike" baseline="0" dirty="0">
                <a:latin typeface="+mn-ea"/>
                <a:ea typeface="+mn-ea"/>
              </a:rPr>
              <a:t>除きます。</a:t>
            </a:r>
            <a:r>
              <a:rPr lang="en-US" altLang="ja-JP" sz="1200" b="0" i="0" u="none" strike="noStrike" baseline="0" dirty="0">
                <a:latin typeface="+mn-ea"/>
                <a:ea typeface="+mn-ea"/>
              </a:rPr>
              <a:t> …………………………………………………………………………	</a:t>
            </a:r>
            <a:r>
              <a:rPr lang="ja-JP" altLang="en-US" sz="1200" dirty="0">
                <a:latin typeface="+mn-ea"/>
                <a:ea typeface="+mn-ea"/>
              </a:rPr>
              <a:t>９～</a:t>
            </a:r>
            <a:r>
              <a:rPr lang="en-US" altLang="ja-JP" sz="1200" dirty="0">
                <a:latin typeface="+mn-ea"/>
                <a:ea typeface="+mn-ea"/>
              </a:rPr>
              <a:t>11P</a:t>
            </a:r>
            <a:endParaRPr lang="ja-JP" altLang="en-US" sz="1200" b="0" i="0" u="none" strike="noStrike" baseline="0" dirty="0">
              <a:latin typeface="+mn-ea"/>
              <a:ea typeface="+mn-ea"/>
            </a:endParaRPr>
          </a:p>
          <a:p>
            <a:pPr marL="449263" indent="-266700">
              <a:tabLst>
                <a:tab pos="5653088" algn="l"/>
              </a:tabLst>
            </a:pPr>
            <a:r>
              <a:rPr lang="en-US" altLang="ja-JP" sz="1200" b="0" i="0" u="none" strike="noStrike" baseline="0" dirty="0">
                <a:latin typeface="+mn-ea"/>
                <a:ea typeface="+mn-ea"/>
              </a:rPr>
              <a:t>Q5a</a:t>
            </a:r>
            <a:r>
              <a:rPr lang="ja-JP" altLang="en-US" sz="1200" b="0" i="0" u="none" strike="noStrike" baseline="0" dirty="0">
                <a:latin typeface="+mn-ea"/>
                <a:ea typeface="+mn-ea"/>
              </a:rPr>
              <a:t>　この</a:t>
            </a:r>
            <a:r>
              <a:rPr lang="en-US" altLang="ja-JP" sz="1200" b="0" i="0" u="none" strike="noStrike" baseline="0" dirty="0">
                <a:latin typeface="+mn-ea"/>
                <a:ea typeface="+mn-ea"/>
              </a:rPr>
              <a:t>1</a:t>
            </a:r>
            <a:r>
              <a:rPr lang="ja-JP" altLang="en-US" sz="1200" b="0" i="0" u="none" strike="noStrike" baseline="0" dirty="0">
                <a:latin typeface="+mn-ea"/>
                <a:ea typeface="+mn-ea"/>
              </a:rPr>
              <a:t>年間に、運動やスポーツをしなかったのはどのような理由からですか。</a:t>
            </a:r>
            <a:r>
              <a:rPr lang="en-US" altLang="ja-JP" sz="1200" b="0" i="0" u="none" strike="noStrike" baseline="0" dirty="0">
                <a:latin typeface="+mn-ea"/>
                <a:ea typeface="+mn-ea"/>
              </a:rPr>
              <a:t> …………	12</a:t>
            </a:r>
            <a:r>
              <a:rPr lang="ja-JP" altLang="en-US" sz="1200" b="0" i="0" u="none" strike="noStrike" baseline="0" dirty="0">
                <a:latin typeface="+mn-ea"/>
                <a:ea typeface="+mn-ea"/>
              </a:rPr>
              <a:t>～</a:t>
            </a:r>
            <a:r>
              <a:rPr lang="en-US" altLang="ja-JP" sz="1200" b="0" i="0" u="none" strike="noStrike" baseline="0" dirty="0">
                <a:latin typeface="+mn-ea"/>
                <a:ea typeface="+mn-ea"/>
              </a:rPr>
              <a:t>14</a:t>
            </a:r>
            <a:r>
              <a:rPr lang="en-US" altLang="ja-JP" sz="1200" dirty="0">
                <a:latin typeface="+mn-ea"/>
                <a:ea typeface="+mn-ea"/>
              </a:rPr>
              <a:t>P</a:t>
            </a:r>
          </a:p>
          <a:p>
            <a:pPr marL="449263" indent="-266700">
              <a:tabLst>
                <a:tab pos="5653088" algn="l"/>
              </a:tabLst>
            </a:pPr>
            <a:r>
              <a:rPr lang="en-US" altLang="ja-JP" sz="1200" b="0" i="0" u="none" strike="noStrike" baseline="0" dirty="0">
                <a:latin typeface="+mn-ea"/>
                <a:ea typeface="+mn-ea"/>
              </a:rPr>
              <a:t>Q6</a:t>
            </a:r>
            <a:r>
              <a:rPr lang="ja-JP" altLang="en-US" sz="1200" b="0" i="0" u="none" strike="noStrike" baseline="0" dirty="0">
                <a:latin typeface="+mn-ea"/>
                <a:ea typeface="+mn-ea"/>
              </a:rPr>
              <a:t>　</a:t>
            </a:r>
            <a:r>
              <a:rPr lang="en-US" altLang="ja-JP" sz="1200" b="0" i="0" u="none" strike="noStrike" baseline="0" dirty="0">
                <a:latin typeface="+mn-ea"/>
                <a:ea typeface="+mn-ea"/>
              </a:rPr>
              <a:t>Q5</a:t>
            </a:r>
            <a:r>
              <a:rPr lang="ja-JP" altLang="en-US" sz="1200" b="0" i="0" u="none" strike="noStrike" baseline="0" dirty="0">
                <a:latin typeface="+mn-ea"/>
                <a:ea typeface="+mn-ea"/>
              </a:rPr>
              <a:t>で回答された運動やスポーツを行った日数を全部合わせると、</a:t>
            </a:r>
            <a:r>
              <a:rPr lang="en-US" altLang="ja-JP" sz="1200" b="0" i="0" u="none" strike="noStrike" baseline="0" dirty="0">
                <a:latin typeface="+mn-ea"/>
                <a:ea typeface="+mn-ea"/>
              </a:rPr>
              <a:t>1</a:t>
            </a:r>
            <a:r>
              <a:rPr lang="ja-JP" altLang="en-US" sz="1200" b="0" i="0" u="none" strike="noStrike" baseline="0" dirty="0">
                <a:latin typeface="+mn-ea"/>
                <a:ea typeface="+mn-ea"/>
              </a:rPr>
              <a:t>年間に何日くらいに</a:t>
            </a:r>
            <a:br>
              <a:rPr lang="en-US" altLang="ja-JP" sz="1200" b="0" i="0" u="none" strike="noStrike" baseline="0" dirty="0">
                <a:latin typeface="+mn-ea"/>
                <a:ea typeface="+mn-ea"/>
              </a:rPr>
            </a:br>
            <a:r>
              <a:rPr lang="ja-JP" altLang="en-US" sz="1200" b="0" i="0" u="none" strike="noStrike" baseline="0" dirty="0">
                <a:latin typeface="+mn-ea"/>
                <a:ea typeface="+mn-ea"/>
              </a:rPr>
              <a:t>なりますか。</a:t>
            </a:r>
            <a:r>
              <a:rPr lang="en-US" altLang="ja-JP" sz="1200" b="0" i="0" u="none" strike="noStrike" baseline="0" dirty="0">
                <a:latin typeface="+mn-ea"/>
                <a:ea typeface="+mn-ea"/>
              </a:rPr>
              <a:t> …………………………………………………………………………	</a:t>
            </a:r>
            <a:r>
              <a:rPr lang="en-US" altLang="ja-JP" sz="1200" dirty="0">
                <a:latin typeface="+mn-ea"/>
                <a:ea typeface="+mn-ea"/>
              </a:rPr>
              <a:t>15</a:t>
            </a:r>
            <a:r>
              <a:rPr lang="ja-JP" altLang="en-US" sz="1200" dirty="0">
                <a:latin typeface="+mn-ea"/>
                <a:ea typeface="+mn-ea"/>
              </a:rPr>
              <a:t>～</a:t>
            </a:r>
            <a:r>
              <a:rPr lang="en-US" altLang="ja-JP" sz="1200" dirty="0">
                <a:latin typeface="+mn-ea"/>
                <a:ea typeface="+mn-ea"/>
              </a:rPr>
              <a:t>16P</a:t>
            </a:r>
            <a:endParaRPr lang="en-US" altLang="ja-JP" sz="1200" b="0" i="0" u="none" strike="noStrike" baseline="0" dirty="0">
              <a:latin typeface="+mn-ea"/>
              <a:ea typeface="+mn-ea"/>
            </a:endParaRPr>
          </a:p>
          <a:p>
            <a:pPr marL="449263" indent="-266700">
              <a:tabLst>
                <a:tab pos="5653088" algn="l"/>
              </a:tabLst>
            </a:pPr>
            <a:r>
              <a:rPr lang="en-US" altLang="ja-JP" sz="1200" b="0" i="0" u="none" strike="noStrike" baseline="0" dirty="0">
                <a:latin typeface="+mn-ea"/>
                <a:ea typeface="+mn-ea"/>
              </a:rPr>
              <a:t>Q7</a:t>
            </a:r>
            <a:r>
              <a:rPr lang="ja-JP" altLang="en-US" sz="1200" b="0" i="0" u="none" strike="noStrike" baseline="0" dirty="0">
                <a:latin typeface="+mn-ea"/>
                <a:ea typeface="+mn-ea"/>
              </a:rPr>
              <a:t>　あなたは、</a:t>
            </a:r>
            <a:r>
              <a:rPr lang="en-US" altLang="ja-JP" sz="1200" b="0" i="0" u="none" strike="noStrike" baseline="0" dirty="0">
                <a:latin typeface="+mn-ea"/>
                <a:ea typeface="+mn-ea"/>
              </a:rPr>
              <a:t>1</a:t>
            </a:r>
            <a:r>
              <a:rPr lang="ja-JP" altLang="en-US" sz="1200" b="0" i="0" u="none" strike="noStrike" baseline="0" dirty="0">
                <a:latin typeface="+mn-ea"/>
                <a:ea typeface="+mn-ea"/>
              </a:rPr>
              <a:t>年前と比べて運動・スポーツをする頻度は増えましたか、減りましたか。</a:t>
            </a:r>
            <a:r>
              <a:rPr lang="en-US" altLang="ja-JP" sz="1200" b="0" i="0" u="none" strike="noStrike" baseline="0" dirty="0">
                <a:latin typeface="+mn-ea"/>
                <a:ea typeface="+mn-ea"/>
              </a:rPr>
              <a:t> …	</a:t>
            </a:r>
            <a:r>
              <a:rPr lang="en-US" altLang="ja-JP" sz="1200" dirty="0">
                <a:latin typeface="+mn-ea"/>
                <a:ea typeface="+mn-ea"/>
              </a:rPr>
              <a:t>17</a:t>
            </a:r>
            <a:r>
              <a:rPr lang="ja-JP" altLang="en-US" sz="1200" dirty="0">
                <a:latin typeface="+mn-ea"/>
                <a:ea typeface="+mn-ea"/>
              </a:rPr>
              <a:t>～</a:t>
            </a:r>
            <a:r>
              <a:rPr lang="en-US" altLang="ja-JP" sz="1200" dirty="0">
                <a:latin typeface="+mn-ea"/>
                <a:ea typeface="+mn-ea"/>
              </a:rPr>
              <a:t>18P</a:t>
            </a:r>
            <a:endParaRPr lang="en-US" altLang="ja-JP" sz="1200" b="0" i="0" u="none" strike="noStrike" baseline="0" dirty="0">
              <a:latin typeface="+mn-ea"/>
              <a:ea typeface="+mn-ea"/>
            </a:endParaRPr>
          </a:p>
          <a:p>
            <a:pPr marL="449263" indent="-266700">
              <a:tabLst>
                <a:tab pos="5653088" algn="l"/>
              </a:tabLst>
            </a:pPr>
            <a:r>
              <a:rPr lang="en-US" altLang="ja-JP" sz="1200" b="0" i="0" u="none" strike="noStrike" baseline="0" dirty="0">
                <a:latin typeface="+mn-ea"/>
                <a:ea typeface="+mn-ea"/>
              </a:rPr>
              <a:t>Q7a</a:t>
            </a:r>
            <a:r>
              <a:rPr lang="ja-JP" altLang="en-US" sz="1200" b="0" i="0" u="none" strike="noStrike" baseline="0" dirty="0">
                <a:latin typeface="+mn-ea"/>
                <a:ea typeface="+mn-ea"/>
              </a:rPr>
              <a:t>　１年前と比べて運動・スポーツをする頻度が増えた理由は何ですか</a:t>
            </a:r>
            <a:r>
              <a:rPr lang="en-US" altLang="ja-JP" sz="1200" b="0" i="0" u="none" strike="noStrike" baseline="0" dirty="0">
                <a:latin typeface="+mn-ea"/>
                <a:ea typeface="+mn-ea"/>
              </a:rPr>
              <a:t>………………	</a:t>
            </a:r>
            <a:r>
              <a:rPr lang="en-US" altLang="ja-JP" sz="1200" dirty="0">
                <a:latin typeface="+mn-ea"/>
                <a:ea typeface="+mn-ea"/>
              </a:rPr>
              <a:t>19</a:t>
            </a:r>
            <a:r>
              <a:rPr lang="ja-JP" altLang="en-US" sz="1200" dirty="0">
                <a:latin typeface="+mn-ea"/>
                <a:ea typeface="+mn-ea"/>
              </a:rPr>
              <a:t>～</a:t>
            </a:r>
            <a:r>
              <a:rPr lang="en-US" altLang="ja-JP" sz="1200" dirty="0">
                <a:latin typeface="+mn-ea"/>
                <a:ea typeface="+mn-ea"/>
              </a:rPr>
              <a:t>20P</a:t>
            </a:r>
          </a:p>
          <a:p>
            <a:pPr marL="449263" indent="-266700">
              <a:tabLst>
                <a:tab pos="5653088" algn="l"/>
              </a:tabLst>
            </a:pPr>
            <a:r>
              <a:rPr lang="en-US" altLang="ja-JP" sz="1200" b="0" i="0" u="none" strike="noStrike" baseline="0" dirty="0">
                <a:latin typeface="+mn-ea"/>
                <a:ea typeface="+mn-ea"/>
              </a:rPr>
              <a:t>Q8</a:t>
            </a:r>
            <a:r>
              <a:rPr lang="ja-JP" altLang="en-US" sz="1200" b="0" i="0" u="none" strike="noStrike" baseline="0" dirty="0">
                <a:latin typeface="+mn-ea"/>
                <a:ea typeface="+mn-ea"/>
              </a:rPr>
              <a:t>　あなたは、主にどのような目的で運動やスポーツをしていますか。</a:t>
            </a:r>
            <a:r>
              <a:rPr lang="en-US" altLang="ja-JP" sz="1200" b="0" i="0" u="none" strike="noStrike" baseline="0" dirty="0">
                <a:latin typeface="+mn-ea"/>
                <a:ea typeface="+mn-ea"/>
              </a:rPr>
              <a:t> ……………………</a:t>
            </a:r>
            <a:r>
              <a:rPr lang="en-US" altLang="ja-JP" sz="1200" dirty="0">
                <a:latin typeface="+mn-ea"/>
                <a:ea typeface="+mn-ea"/>
              </a:rPr>
              <a:t>	</a:t>
            </a:r>
            <a:r>
              <a:rPr lang="en-US" altLang="ja-JP" sz="1200" b="0" i="0" u="none" strike="noStrike" baseline="0" dirty="0">
                <a:latin typeface="+mn-ea"/>
                <a:ea typeface="+mn-ea"/>
              </a:rPr>
              <a:t>21</a:t>
            </a:r>
            <a:r>
              <a:rPr lang="ja-JP" altLang="en-US" sz="1200" dirty="0">
                <a:latin typeface="+mn-ea"/>
                <a:ea typeface="+mn-ea"/>
              </a:rPr>
              <a:t>～</a:t>
            </a:r>
            <a:r>
              <a:rPr lang="en-US" altLang="ja-JP" sz="1200" dirty="0">
                <a:latin typeface="+mn-ea"/>
                <a:ea typeface="+mn-ea"/>
              </a:rPr>
              <a:t>22P</a:t>
            </a:r>
          </a:p>
          <a:p>
            <a:pPr marL="449263" indent="-266700">
              <a:tabLst>
                <a:tab pos="5653088" algn="l"/>
              </a:tabLst>
            </a:pPr>
            <a:r>
              <a:rPr lang="en-US" altLang="ja-JP" sz="1200" b="0" i="0" u="none" strike="noStrike" baseline="0" dirty="0">
                <a:latin typeface="+mn-ea"/>
                <a:ea typeface="+mn-ea"/>
              </a:rPr>
              <a:t>Q9</a:t>
            </a:r>
            <a:r>
              <a:rPr lang="ja-JP" altLang="en-US" sz="1200" b="0" i="0" u="none" strike="noStrike" baseline="0" dirty="0">
                <a:latin typeface="+mn-ea"/>
                <a:ea typeface="+mn-ea"/>
              </a:rPr>
              <a:t>　あなたが</a:t>
            </a:r>
            <a:r>
              <a:rPr lang="en-US" altLang="ja-JP" sz="1200" b="0" i="0" u="none" strike="noStrike" baseline="0" dirty="0">
                <a:latin typeface="+mn-ea"/>
                <a:ea typeface="+mn-ea"/>
              </a:rPr>
              <a:t>Q5</a:t>
            </a:r>
            <a:r>
              <a:rPr lang="ja-JP" altLang="en-US" sz="1200" b="0" i="0" u="none" strike="noStrike" baseline="0" dirty="0">
                <a:latin typeface="+mn-ea"/>
                <a:ea typeface="+mn-ea"/>
              </a:rPr>
              <a:t>で回答された運動やスポーツを始めたきっかけは何ですか。</a:t>
            </a:r>
            <a:r>
              <a:rPr lang="en-US" altLang="ja-JP" sz="1200" b="0" i="0" u="none" strike="noStrike" baseline="0" dirty="0">
                <a:latin typeface="+mn-ea"/>
                <a:ea typeface="+mn-ea"/>
              </a:rPr>
              <a:t> ……………</a:t>
            </a:r>
            <a:r>
              <a:rPr lang="en-US" altLang="ja-JP" sz="1200" dirty="0">
                <a:latin typeface="+mn-ea"/>
                <a:ea typeface="+mn-ea"/>
              </a:rPr>
              <a:t>	23</a:t>
            </a:r>
            <a:r>
              <a:rPr lang="ja-JP" altLang="en-US" sz="1200" dirty="0">
                <a:latin typeface="+mn-ea"/>
                <a:ea typeface="+mn-ea"/>
              </a:rPr>
              <a:t>～</a:t>
            </a:r>
            <a:r>
              <a:rPr lang="en-US" altLang="ja-JP" sz="1200" dirty="0">
                <a:latin typeface="+mn-ea"/>
                <a:ea typeface="+mn-ea"/>
              </a:rPr>
              <a:t>24P</a:t>
            </a:r>
          </a:p>
          <a:p>
            <a:pPr marL="449263" indent="-266700">
              <a:tabLst>
                <a:tab pos="5653088" algn="l"/>
              </a:tabLst>
            </a:pPr>
            <a:r>
              <a:rPr lang="en-US" altLang="ja-JP" sz="1200" b="0" i="0" u="none" strike="noStrike" baseline="0" dirty="0">
                <a:latin typeface="+mn-ea"/>
                <a:ea typeface="+mn-ea"/>
              </a:rPr>
              <a:t>Q10</a:t>
            </a:r>
            <a:r>
              <a:rPr lang="ja-JP" altLang="en-US" sz="1200" b="0" i="0" u="none" strike="noStrike" baseline="0" dirty="0">
                <a:latin typeface="+mn-ea"/>
                <a:ea typeface="+mn-ea"/>
              </a:rPr>
              <a:t>　あなたは、１日のうちどの時間帯に運動やスポーツをしていますか。</a:t>
            </a:r>
            <a:r>
              <a:rPr lang="en-US" altLang="ja-JP" sz="1200" b="0" i="0" u="none" strike="noStrike" baseline="0" dirty="0">
                <a:latin typeface="+mn-ea"/>
                <a:ea typeface="+mn-ea"/>
              </a:rPr>
              <a:t> ………………	25</a:t>
            </a:r>
            <a:r>
              <a:rPr lang="ja-JP" altLang="en-US" sz="1200" dirty="0">
                <a:latin typeface="+mn-ea"/>
                <a:ea typeface="+mn-ea"/>
              </a:rPr>
              <a:t>～</a:t>
            </a:r>
            <a:r>
              <a:rPr lang="en-US" altLang="ja-JP" sz="1200" dirty="0">
                <a:latin typeface="+mn-ea"/>
                <a:ea typeface="+mn-ea"/>
              </a:rPr>
              <a:t>27P</a:t>
            </a:r>
            <a:endParaRPr lang="en-US" altLang="ja-JP" sz="1200" b="0" i="0" u="none" strike="noStrike" baseline="0" dirty="0">
              <a:latin typeface="+mn-ea"/>
              <a:ea typeface="+mn-ea"/>
            </a:endParaRPr>
          </a:p>
          <a:p>
            <a:pPr marL="449263" indent="-266700">
              <a:tabLst>
                <a:tab pos="5653088" algn="l"/>
              </a:tabLst>
            </a:pPr>
            <a:r>
              <a:rPr lang="en-US" altLang="ja-JP" sz="1200" b="0" i="0" u="none" strike="noStrike" baseline="0" dirty="0">
                <a:latin typeface="+mn-ea"/>
                <a:ea typeface="+mn-ea"/>
              </a:rPr>
              <a:t>Q11</a:t>
            </a:r>
            <a:r>
              <a:rPr lang="ja-JP" altLang="en-US" sz="1200" b="0" i="0" u="none" strike="noStrike" baseline="0" dirty="0">
                <a:latin typeface="+mn-ea"/>
                <a:ea typeface="+mn-ea"/>
              </a:rPr>
              <a:t>　あなたは、主にどのような場所で運動やスポーツをしていますか。</a:t>
            </a:r>
            <a:r>
              <a:rPr lang="en-US" altLang="ja-JP" sz="1200" b="0" i="0" u="none" strike="noStrike" baseline="0" dirty="0">
                <a:latin typeface="+mn-ea"/>
                <a:ea typeface="+mn-ea"/>
              </a:rPr>
              <a:t> …………………	28</a:t>
            </a:r>
            <a:r>
              <a:rPr lang="ja-JP" altLang="en-US" sz="1200" b="0" i="0" u="none" strike="noStrike" baseline="0" dirty="0">
                <a:latin typeface="+mn-ea"/>
                <a:ea typeface="+mn-ea"/>
              </a:rPr>
              <a:t>～</a:t>
            </a:r>
            <a:r>
              <a:rPr lang="en-US" altLang="ja-JP" sz="1200" b="0" i="0" u="none" strike="noStrike" baseline="0" dirty="0">
                <a:latin typeface="+mn-ea"/>
                <a:ea typeface="+mn-ea"/>
              </a:rPr>
              <a:t>30</a:t>
            </a:r>
            <a:r>
              <a:rPr lang="en-US" altLang="ja-JP" sz="1200" dirty="0">
                <a:latin typeface="+mn-ea"/>
                <a:ea typeface="+mn-ea"/>
              </a:rPr>
              <a:t>P</a:t>
            </a:r>
            <a:endParaRPr lang="en-US" altLang="ja-JP" sz="1200" b="0" i="0" u="none" strike="noStrike" baseline="0" dirty="0">
              <a:latin typeface="+mn-ea"/>
              <a:ea typeface="+mn-ea"/>
            </a:endParaRPr>
          </a:p>
          <a:p>
            <a:pPr marL="449263" indent="-266700">
              <a:tabLst>
                <a:tab pos="5653088" algn="l"/>
              </a:tabLst>
            </a:pPr>
            <a:r>
              <a:rPr lang="en-US" altLang="ja-JP" sz="1200" b="0" i="0" u="none" strike="noStrike" baseline="0" dirty="0">
                <a:latin typeface="+mn-ea"/>
                <a:ea typeface="+mn-ea"/>
              </a:rPr>
              <a:t>Q12</a:t>
            </a:r>
            <a:r>
              <a:rPr lang="ja-JP" altLang="en-US" sz="1200" b="0" i="0" u="none" strike="noStrike" baseline="0" dirty="0">
                <a:latin typeface="+mn-ea"/>
                <a:ea typeface="+mn-ea"/>
              </a:rPr>
              <a:t>　あなたは、主にどのような形で運動やスポーツをしていますか。</a:t>
            </a:r>
            <a:r>
              <a:rPr lang="en-US" altLang="ja-JP" sz="1200" b="0" i="0" u="none" strike="noStrike" baseline="0" dirty="0">
                <a:latin typeface="+mn-ea"/>
                <a:ea typeface="+mn-ea"/>
              </a:rPr>
              <a:t> ……………………	31</a:t>
            </a:r>
            <a:r>
              <a:rPr lang="ja-JP" altLang="en-US" sz="1200" b="0" i="0" u="none" strike="noStrike" baseline="0" dirty="0">
                <a:latin typeface="+mn-ea"/>
                <a:ea typeface="+mn-ea"/>
              </a:rPr>
              <a:t>～</a:t>
            </a:r>
            <a:r>
              <a:rPr lang="en-US" altLang="ja-JP" sz="1200" dirty="0">
                <a:latin typeface="+mn-ea"/>
                <a:ea typeface="+mn-ea"/>
              </a:rPr>
              <a:t>33P</a:t>
            </a:r>
            <a:endParaRPr lang="en-US" altLang="ja-JP" sz="1200" b="0" i="0" u="none" strike="noStrike" baseline="0" dirty="0">
              <a:latin typeface="+mn-ea"/>
              <a:ea typeface="+mn-ea"/>
            </a:endParaRPr>
          </a:p>
          <a:p>
            <a:pPr marL="449263" indent="-266700">
              <a:tabLst>
                <a:tab pos="5653088" algn="l"/>
              </a:tabLst>
            </a:pPr>
            <a:r>
              <a:rPr lang="en-US" altLang="ja-JP" sz="1200" b="0" i="0" u="none" strike="noStrike" baseline="0" dirty="0">
                <a:latin typeface="+mn-ea"/>
                <a:ea typeface="+mn-ea"/>
              </a:rPr>
              <a:t>Q13</a:t>
            </a:r>
            <a:r>
              <a:rPr lang="ja-JP" altLang="en-US" sz="1200" b="0" i="0" u="none" strike="noStrike" baseline="0" dirty="0">
                <a:latin typeface="+mn-ea"/>
                <a:ea typeface="+mn-ea"/>
              </a:rPr>
              <a:t>　あなたは、この１年間に現地でスポーツを観戦、応援したことはありますか。</a:t>
            </a:r>
            <a:br>
              <a:rPr lang="en-US" altLang="ja-JP" sz="1200" dirty="0">
                <a:latin typeface="+mn-ea"/>
                <a:ea typeface="+mn-ea"/>
              </a:rPr>
            </a:br>
            <a:r>
              <a:rPr lang="ja-JP" altLang="en-US" sz="1200" b="0" i="0" u="none" strike="noStrike" baseline="0" dirty="0">
                <a:latin typeface="+mn-ea"/>
                <a:ea typeface="+mn-ea"/>
              </a:rPr>
              <a:t>（テレビやインターネットによる観戦は除く）</a:t>
            </a:r>
            <a:r>
              <a:rPr lang="en-US" altLang="ja-JP" sz="1200" b="0" i="0" u="none" strike="noStrike" baseline="0" dirty="0">
                <a:latin typeface="+mn-ea"/>
                <a:ea typeface="+mn-ea"/>
              </a:rPr>
              <a:t> …………………………………………</a:t>
            </a:r>
            <a:r>
              <a:rPr lang="en-US" altLang="ja-JP" sz="1200" dirty="0">
                <a:latin typeface="+mn-ea"/>
                <a:ea typeface="+mn-ea"/>
              </a:rPr>
              <a:t>	</a:t>
            </a:r>
            <a:r>
              <a:rPr lang="en-US" altLang="ja-JP" sz="1200" b="0" i="0" u="none" strike="noStrike" baseline="0" dirty="0">
                <a:latin typeface="+mn-ea"/>
                <a:ea typeface="+mn-ea"/>
              </a:rPr>
              <a:t>34</a:t>
            </a:r>
            <a:r>
              <a:rPr lang="ja-JP" altLang="en-US" sz="1200" b="0" i="0" u="none" strike="noStrike" baseline="0" dirty="0">
                <a:latin typeface="+mn-ea"/>
                <a:ea typeface="+mn-ea"/>
              </a:rPr>
              <a:t>～</a:t>
            </a:r>
            <a:r>
              <a:rPr lang="en-US" altLang="ja-JP" sz="1200" dirty="0">
                <a:latin typeface="+mn-ea"/>
                <a:ea typeface="+mn-ea"/>
              </a:rPr>
              <a:t>36P</a:t>
            </a:r>
            <a:endParaRPr lang="en-US" altLang="ja-JP" sz="1200" b="0" i="0" u="none" strike="noStrike" baseline="0" dirty="0">
              <a:latin typeface="+mn-ea"/>
              <a:ea typeface="+mn-ea"/>
            </a:endParaRPr>
          </a:p>
          <a:p>
            <a:pPr marL="449263" indent="-266700">
              <a:tabLst>
                <a:tab pos="5653088" algn="l"/>
              </a:tabLst>
            </a:pPr>
            <a:r>
              <a:rPr lang="en-US" altLang="ja-JP" sz="1200" b="0" i="0" u="none" strike="noStrike" baseline="0" dirty="0">
                <a:latin typeface="+mn-ea"/>
                <a:ea typeface="+mn-ea"/>
              </a:rPr>
              <a:t>Q13a</a:t>
            </a:r>
            <a:r>
              <a:rPr lang="ja-JP" altLang="en-US" sz="1200" b="0" i="0" u="none" strike="noStrike" baseline="0" dirty="0">
                <a:latin typeface="+mn-ea"/>
                <a:ea typeface="+mn-ea"/>
              </a:rPr>
              <a:t>なたがスポーツを観戦した回数を全部合わせると、</a:t>
            </a:r>
            <a:r>
              <a:rPr lang="en-US" altLang="ja-JP" sz="1200" b="0" i="0" u="none" strike="noStrike" baseline="0" dirty="0">
                <a:latin typeface="+mn-ea"/>
                <a:ea typeface="+mn-ea"/>
              </a:rPr>
              <a:t>1</a:t>
            </a:r>
            <a:r>
              <a:rPr lang="ja-JP" altLang="en-US" sz="1200" b="0" i="0" u="none" strike="noStrike" baseline="0" dirty="0">
                <a:latin typeface="+mn-ea"/>
                <a:ea typeface="+mn-ea"/>
              </a:rPr>
              <a:t>年間に何回くらいになりますか。</a:t>
            </a:r>
            <a:r>
              <a:rPr lang="en-US" altLang="ja-JP" sz="1200" b="0" i="0" u="none" strike="noStrike" baseline="0" dirty="0">
                <a:latin typeface="+mn-ea"/>
                <a:ea typeface="+mn-ea"/>
              </a:rPr>
              <a:t>… 37</a:t>
            </a:r>
            <a:r>
              <a:rPr lang="ja-JP" altLang="en-US" sz="1200" b="0" i="0" u="none" strike="noStrike" baseline="0" dirty="0">
                <a:latin typeface="+mn-ea"/>
                <a:ea typeface="+mn-ea"/>
              </a:rPr>
              <a:t>～</a:t>
            </a:r>
            <a:r>
              <a:rPr lang="en-US" altLang="ja-JP" sz="1200" dirty="0">
                <a:latin typeface="+mn-ea"/>
                <a:ea typeface="+mn-ea"/>
              </a:rPr>
              <a:t>38P</a:t>
            </a:r>
            <a:endParaRPr lang="en-US" altLang="ja-JP" sz="1200" b="0" i="0" u="none" strike="noStrike" baseline="0" dirty="0">
              <a:latin typeface="+mn-ea"/>
              <a:ea typeface="+mn-ea"/>
            </a:endParaRPr>
          </a:p>
          <a:p>
            <a:pPr marL="449263" indent="-266700">
              <a:tabLst>
                <a:tab pos="5653088" algn="l"/>
              </a:tabLst>
            </a:pPr>
            <a:r>
              <a:rPr lang="en-US" altLang="ja-JP" sz="1200" b="0" i="0" u="none" strike="noStrike" baseline="0" dirty="0">
                <a:latin typeface="+mn-ea"/>
                <a:ea typeface="+mn-ea"/>
              </a:rPr>
              <a:t>Q14</a:t>
            </a:r>
            <a:r>
              <a:rPr lang="ja-JP" altLang="en-US" sz="1200" b="0" i="0" u="none" strike="noStrike" baseline="0" dirty="0">
                <a:latin typeface="+mn-ea"/>
                <a:ea typeface="+mn-ea"/>
              </a:rPr>
              <a:t>あなたは、この１年間に「自身が運動やスポーツをする」以外に運動やスポーツに関わった</a:t>
            </a:r>
            <a:br>
              <a:rPr lang="en-US" altLang="ja-JP" sz="1200" b="0" i="0" u="none" strike="noStrike" baseline="0" dirty="0">
                <a:latin typeface="+mn-ea"/>
                <a:ea typeface="+mn-ea"/>
              </a:rPr>
            </a:br>
            <a:r>
              <a:rPr lang="ja-JP" altLang="en-US" sz="1200" b="0" i="0" u="none" strike="noStrike" baseline="0" dirty="0">
                <a:latin typeface="+mn-ea"/>
                <a:ea typeface="+mn-ea"/>
              </a:rPr>
              <a:t>ことはありましたか。</a:t>
            </a:r>
            <a:r>
              <a:rPr lang="en-US" altLang="ja-JP" sz="1200" b="0" i="0" u="none" strike="noStrike" baseline="0" dirty="0">
                <a:latin typeface="+mn-ea"/>
                <a:ea typeface="+mn-ea"/>
              </a:rPr>
              <a:t> …………………………………………………………………	39</a:t>
            </a:r>
            <a:r>
              <a:rPr lang="ja-JP" altLang="en-US" sz="1200" b="0" i="0" u="none" strike="noStrike" baseline="0" dirty="0">
                <a:latin typeface="+mn-ea"/>
                <a:ea typeface="+mn-ea"/>
              </a:rPr>
              <a:t>～</a:t>
            </a:r>
            <a:r>
              <a:rPr lang="en-US" altLang="ja-JP" sz="1200" b="0" i="0" u="none" strike="noStrike" baseline="0" dirty="0">
                <a:latin typeface="+mn-ea"/>
                <a:ea typeface="+mn-ea"/>
              </a:rPr>
              <a:t>40</a:t>
            </a:r>
            <a:r>
              <a:rPr lang="en-US" altLang="ja-JP" sz="1200" dirty="0">
                <a:latin typeface="+mn-ea"/>
                <a:ea typeface="+mn-ea"/>
              </a:rPr>
              <a:t>P</a:t>
            </a:r>
          </a:p>
          <a:p>
            <a:pPr marL="449263" indent="-266700">
              <a:tabLst>
                <a:tab pos="5653088" algn="l"/>
              </a:tabLst>
            </a:pPr>
            <a:r>
              <a:rPr lang="en-US" altLang="ja-JP" sz="1200" b="0" i="0" u="none" strike="noStrike" baseline="0" dirty="0">
                <a:latin typeface="+mn-ea"/>
                <a:ea typeface="+mn-ea"/>
              </a:rPr>
              <a:t>Q14</a:t>
            </a:r>
            <a:r>
              <a:rPr lang="en-US" altLang="ja-JP" sz="1200" dirty="0">
                <a:latin typeface="+mn-ea"/>
                <a:ea typeface="+mn-ea"/>
              </a:rPr>
              <a:t>a</a:t>
            </a:r>
            <a:r>
              <a:rPr lang="ja-JP" altLang="en-US" sz="1200" dirty="0">
                <a:latin typeface="+mn-ea"/>
                <a:ea typeface="+mn-ea"/>
              </a:rPr>
              <a:t>あなたがスポーツイベントの運営やボランティア活動等に関わった回数を全部合わせる</a:t>
            </a:r>
            <a:endParaRPr lang="en-US" altLang="ja-JP" sz="1200" dirty="0">
              <a:latin typeface="+mn-ea"/>
              <a:ea typeface="+mn-ea"/>
            </a:endParaRPr>
          </a:p>
          <a:p>
            <a:pPr marL="449263" indent="-266700">
              <a:tabLst>
                <a:tab pos="5653088" algn="l"/>
              </a:tabLst>
            </a:pPr>
            <a:r>
              <a:rPr lang="ja-JP" altLang="en-US" sz="1200" dirty="0">
                <a:latin typeface="+mn-ea"/>
                <a:ea typeface="+mn-ea"/>
              </a:rPr>
              <a:t>　　　と、</a:t>
            </a:r>
            <a:r>
              <a:rPr lang="en-US" altLang="ja-JP" sz="1200" dirty="0">
                <a:latin typeface="+mn-ea"/>
                <a:ea typeface="+mn-ea"/>
              </a:rPr>
              <a:t>1</a:t>
            </a:r>
            <a:r>
              <a:rPr lang="ja-JP" altLang="en-US" sz="1200" dirty="0">
                <a:latin typeface="+mn-ea"/>
                <a:ea typeface="+mn-ea"/>
              </a:rPr>
              <a:t>年間に何回くらいになりますか。</a:t>
            </a:r>
            <a:r>
              <a:rPr lang="en-US" altLang="ja-JP" sz="1200" dirty="0">
                <a:latin typeface="+mn-ea"/>
              </a:rPr>
              <a:t>…………………………………………………</a:t>
            </a:r>
            <a:r>
              <a:rPr lang="ja-JP" altLang="en-US" sz="1200" dirty="0">
                <a:latin typeface="+mn-ea"/>
              </a:rPr>
              <a:t>　</a:t>
            </a:r>
            <a:r>
              <a:rPr lang="en-US" altLang="ja-JP" sz="1200" dirty="0">
                <a:latin typeface="+mn-ea"/>
              </a:rPr>
              <a:t>P41</a:t>
            </a:r>
            <a:endParaRPr lang="en-US" altLang="ja-JP" sz="1200" b="0" i="0" u="none" strike="noStrike" baseline="0" dirty="0">
              <a:latin typeface="+mn-ea"/>
              <a:ea typeface="+mn-ea"/>
            </a:endParaRPr>
          </a:p>
        </p:txBody>
      </p:sp>
      <p:sp>
        <p:nvSpPr>
          <p:cNvPr id="6" name="テキスト ボックス 5"/>
          <p:cNvSpPr txBox="1"/>
          <p:nvPr/>
        </p:nvSpPr>
        <p:spPr>
          <a:xfrm>
            <a:off x="3113328" y="8913168"/>
            <a:ext cx="631344" cy="230832"/>
          </a:xfrm>
          <a:prstGeom prst="rect">
            <a:avLst/>
          </a:prstGeom>
          <a:solidFill>
            <a:schemeClr val="bg1"/>
          </a:solidFill>
        </p:spPr>
        <p:txBody>
          <a:bodyPr wrap="square" rtlCol="0">
            <a:spAutoFit/>
          </a:bodyPr>
          <a:lstStyle/>
          <a:p>
            <a:pPr algn="ctr"/>
            <a:r>
              <a:rPr kumimoji="1" lang="ja-JP" altLang="en-US" sz="900" dirty="0"/>
              <a:t>目次１</a:t>
            </a:r>
          </a:p>
        </p:txBody>
      </p:sp>
      <p:sp>
        <p:nvSpPr>
          <p:cNvPr id="29" name="タイトル 1"/>
          <p:cNvSpPr txBox="1">
            <a:spLocks/>
          </p:cNvSpPr>
          <p:nvPr/>
        </p:nvSpPr>
        <p:spPr>
          <a:xfrm>
            <a:off x="683390" y="418466"/>
            <a:ext cx="5491220" cy="113875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ja-JP" sz="2000" b="1" i="0" u="none" strike="noStrike" kern="1200" cap="none" spc="0" normalizeH="0" baseline="0" noProof="0" dirty="0">
                <a:ln>
                  <a:noFill/>
                </a:ln>
                <a:solidFill>
                  <a:schemeClr val="tx1"/>
                </a:solidFill>
                <a:effectLst/>
                <a:uLnTx/>
                <a:uFillTx/>
                <a:latin typeface="+mj-lt"/>
                <a:ea typeface="+mj-ea"/>
                <a:cs typeface="+mj-cs"/>
              </a:rPr>
              <a:t>「</a:t>
            </a:r>
            <a:r>
              <a:rPr kumimoji="1" lang="ja-JP" altLang="en-US" sz="2000" b="1" i="0" u="none" strike="noStrike" kern="1200" cap="none" spc="0" normalizeH="0" baseline="0" noProof="0" dirty="0">
                <a:ln>
                  <a:noFill/>
                </a:ln>
                <a:solidFill>
                  <a:schemeClr val="tx1"/>
                </a:solidFill>
                <a:effectLst/>
                <a:uLnTx/>
                <a:uFillTx/>
                <a:latin typeface="+mj-lt"/>
                <a:ea typeface="+mj-ea"/>
                <a:cs typeface="+mj-cs"/>
              </a:rPr>
              <a:t>令和</a:t>
            </a:r>
            <a:r>
              <a:rPr kumimoji="1" lang="en-US" altLang="ja-JP" sz="2000" b="1" i="0" u="none" strike="noStrike" kern="1200" cap="none" spc="0" normalizeH="0" baseline="0" noProof="0" dirty="0">
                <a:ln>
                  <a:noFill/>
                </a:ln>
                <a:solidFill>
                  <a:schemeClr val="tx1"/>
                </a:solidFill>
                <a:effectLst/>
                <a:uLnTx/>
                <a:uFillTx/>
                <a:latin typeface="+mj-lt"/>
                <a:ea typeface="+mj-ea"/>
                <a:cs typeface="+mj-cs"/>
              </a:rPr>
              <a:t>7</a:t>
            </a:r>
            <a:r>
              <a:rPr kumimoji="1" lang="ja-JP" altLang="en-US" sz="2000" b="1" i="0" u="none" strike="noStrike" kern="1200" cap="none" spc="0" normalizeH="0" baseline="0" noProof="0" dirty="0">
                <a:ln>
                  <a:noFill/>
                </a:ln>
                <a:solidFill>
                  <a:schemeClr val="tx1"/>
                </a:solidFill>
                <a:effectLst/>
                <a:uLnTx/>
                <a:uFillTx/>
                <a:latin typeface="+mj-lt"/>
                <a:ea typeface="+mj-ea"/>
                <a:cs typeface="+mj-cs"/>
              </a:rPr>
              <a:t>年度　</a:t>
            </a:r>
            <a:r>
              <a:rPr kumimoji="1" lang="ja-JP" altLang="ja-JP" sz="2000" b="1" i="0" u="none" strike="noStrike" kern="1200" cap="none" spc="0" normalizeH="0" baseline="0" noProof="0" dirty="0">
                <a:ln>
                  <a:noFill/>
                </a:ln>
                <a:solidFill>
                  <a:schemeClr val="tx1"/>
                </a:solidFill>
                <a:effectLst/>
                <a:uLnTx/>
                <a:uFillTx/>
                <a:latin typeface="+mj-lt"/>
                <a:ea typeface="+mj-ea"/>
                <a:cs typeface="+mj-cs"/>
              </a:rPr>
              <a:t>スポーツ実施状況調査」</a:t>
            </a:r>
            <a:br>
              <a:rPr kumimoji="1" lang="ja-JP" altLang="ja-JP" sz="2000" b="1" i="0" u="none" strike="noStrike" kern="1200" cap="none" spc="0" normalizeH="0" baseline="0" noProof="0" dirty="0">
                <a:ln>
                  <a:noFill/>
                </a:ln>
                <a:solidFill>
                  <a:schemeClr val="tx1"/>
                </a:solidFill>
                <a:effectLst/>
                <a:uLnTx/>
                <a:uFillTx/>
                <a:latin typeface="+mj-lt"/>
                <a:ea typeface="+mj-ea"/>
                <a:cs typeface="+mj-cs"/>
              </a:rPr>
            </a:br>
            <a:r>
              <a:rPr kumimoji="1" lang="ja-JP" altLang="ja-JP" sz="1600" b="1" i="0" u="none" strike="noStrike" kern="1200" cap="none" spc="0" normalizeH="0" baseline="0" noProof="0" dirty="0">
                <a:ln>
                  <a:noFill/>
                </a:ln>
                <a:solidFill>
                  <a:schemeClr val="tx1"/>
                </a:solidFill>
                <a:effectLst/>
                <a:uLnTx/>
                <a:uFillTx/>
                <a:latin typeface="+mj-lt"/>
                <a:ea typeface="+mj-ea"/>
                <a:cs typeface="+mj-cs"/>
              </a:rPr>
              <a:t>目　次</a:t>
            </a:r>
            <a:endParaRPr kumimoji="1" lang="ja-JP" altLang="en-US" sz="105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41000" y="352366"/>
            <a:ext cx="5976000" cy="969496"/>
          </a:xfrm>
          <a:prstGeom prst="rect">
            <a:avLst/>
          </a:prstGeom>
        </p:spPr>
        <p:txBody>
          <a:bodyPr wrap="square">
            <a:spAutoFit/>
          </a:bodyPr>
          <a:lstStyle/>
          <a:p>
            <a:pPr marL="442913" indent="-442913"/>
            <a:r>
              <a:rPr lang="en-US" altLang="ja-JP" sz="1200" b="1" dirty="0"/>
              <a:t>Q</a:t>
            </a:r>
            <a:r>
              <a:rPr lang="ja-JP" altLang="en-US" sz="1200" b="1" dirty="0"/>
              <a:t>７．あなたは、</a:t>
            </a:r>
            <a:r>
              <a:rPr lang="en-US" altLang="ja-JP" sz="1200" b="1" dirty="0"/>
              <a:t>1</a:t>
            </a:r>
            <a:r>
              <a:rPr lang="ja-JP" altLang="en-US" sz="1200" b="1" dirty="0"/>
              <a:t>年前と比べて運動・スポーツをする頻度は増えましたか、減りましたか。</a:t>
            </a:r>
            <a:br>
              <a:rPr lang="en-US" altLang="ja-JP" sz="1200" b="1" dirty="0"/>
            </a:br>
            <a:r>
              <a:rPr lang="ja-JP" altLang="ja-JP" sz="1200" b="1" dirty="0">
                <a:solidFill>
                  <a:srgbClr val="000000"/>
                </a:solidFill>
                <a:ea typeface="Meiryo UI" pitchFamily="50" charset="-128"/>
                <a:cs typeface="Meiryo UI" pitchFamily="50" charset="-128"/>
              </a:rPr>
              <a:t>（○は１つだけ）</a:t>
            </a:r>
            <a:r>
              <a:rPr lang="ja-JP" altLang="en-US" sz="1200" b="1" dirty="0">
                <a:solidFill>
                  <a:srgbClr val="000000"/>
                </a:solidFill>
                <a:ea typeface="Meiryo UI" pitchFamily="50" charset="-128"/>
                <a:cs typeface="Meiryo UI" pitchFamily="50" charset="-128"/>
              </a:rPr>
              <a:t>（</a:t>
            </a:r>
            <a:r>
              <a:rPr lang="en-US" altLang="ja-JP" sz="1200" b="1" dirty="0">
                <a:solidFill>
                  <a:srgbClr val="000000"/>
                </a:solidFill>
                <a:ea typeface="Meiryo UI" pitchFamily="50" charset="-128"/>
                <a:cs typeface="Meiryo UI" pitchFamily="50" charset="-128"/>
              </a:rPr>
              <a:t>n=1,250</a:t>
            </a:r>
            <a:r>
              <a:rPr lang="ja-JP" altLang="en-US" sz="1200" b="1" dirty="0">
                <a:solidFill>
                  <a:srgbClr val="000000"/>
                </a:solidFill>
                <a:ea typeface="Meiryo UI" pitchFamily="50" charset="-128"/>
                <a:cs typeface="Meiryo UI" pitchFamily="50" charset="-128"/>
              </a:rPr>
              <a:t>）</a:t>
            </a:r>
            <a:endParaRPr lang="en-US" altLang="ja-JP" sz="1200" b="1" dirty="0">
              <a:solidFill>
                <a:srgbClr val="000000"/>
              </a:solidFill>
              <a:ea typeface="Meiryo UI" pitchFamily="50" charset="-128"/>
              <a:cs typeface="Meiryo UI" pitchFamily="50" charset="-128"/>
            </a:endParaRPr>
          </a:p>
          <a:p>
            <a:endParaRPr lang="en-US" altLang="ja-JP" sz="1200" b="1" dirty="0">
              <a:solidFill>
                <a:srgbClr val="000000"/>
              </a:solidFill>
              <a:ea typeface="Meiryo UI" pitchFamily="50" charset="-128"/>
              <a:cs typeface="Meiryo UI" pitchFamily="50" charset="-128"/>
            </a:endParaRPr>
          </a:p>
          <a:p>
            <a:pPr marL="363538"/>
            <a:r>
              <a:rPr lang="en-US" altLang="ja-JP" sz="1050" dirty="0"/>
              <a:t>60%</a:t>
            </a:r>
            <a:r>
              <a:rPr lang="ja-JP" altLang="en-US" sz="1050" dirty="0"/>
              <a:t>以上が「あまり変わらない・変わらない」と答えている。「減った」と回答した人は</a:t>
            </a:r>
            <a:r>
              <a:rPr lang="en-US" altLang="ja-JP" sz="1050" dirty="0"/>
              <a:t>23.8</a:t>
            </a:r>
            <a:r>
              <a:rPr lang="ja-JP" altLang="en-US" sz="1050" dirty="0"/>
              <a:t>％で「増えた」と回答した人よりも</a:t>
            </a:r>
            <a:r>
              <a:rPr lang="en-US" altLang="ja-JP" sz="1050" dirty="0"/>
              <a:t>11.6</a:t>
            </a:r>
            <a:r>
              <a:rPr lang="ja-JP" altLang="en-US" sz="1050" dirty="0"/>
              <a:t>％多い。</a:t>
            </a:r>
            <a:endParaRPr lang="ja-JP" altLang="ja-JP" sz="1050" dirty="0"/>
          </a:p>
        </p:txBody>
      </p:sp>
      <p:sp>
        <p:nvSpPr>
          <p:cNvPr id="7" name="テキスト ボックス 6"/>
          <p:cNvSpPr txBox="1"/>
          <p:nvPr/>
        </p:nvSpPr>
        <p:spPr>
          <a:xfrm>
            <a:off x="422600" y="8042296"/>
            <a:ext cx="6193183" cy="900246"/>
          </a:xfrm>
          <a:prstGeom prst="rect">
            <a:avLst/>
          </a:prstGeom>
          <a:noFill/>
        </p:spPr>
        <p:txBody>
          <a:bodyPr wrap="square" rtlCol="0">
            <a:spAutoFit/>
          </a:bodyPr>
          <a:lstStyle/>
          <a:p>
            <a:r>
              <a:rPr kumimoji="1" lang="ja-JP" altLang="en-US" sz="1050" dirty="0"/>
              <a:t>性別でみると、運動・スポーツをする頻度が減ったと答えた人は</a:t>
            </a:r>
            <a:r>
              <a:rPr lang="ja-JP" altLang="en-US" sz="1050" dirty="0"/>
              <a:t>男性</a:t>
            </a:r>
            <a:r>
              <a:rPr kumimoji="1" lang="ja-JP" altLang="en-US" sz="1050" dirty="0"/>
              <a:t>の方が</a:t>
            </a:r>
            <a:r>
              <a:rPr lang="ja-JP" altLang="en-US" sz="1050" dirty="0"/>
              <a:t>女性より</a:t>
            </a:r>
            <a:r>
              <a:rPr lang="en-US" altLang="ja-JP" sz="1050" dirty="0"/>
              <a:t>1</a:t>
            </a:r>
            <a:r>
              <a:rPr kumimoji="1" lang="en-US" altLang="ja-JP" sz="1050" dirty="0"/>
              <a:t>%</a:t>
            </a:r>
            <a:r>
              <a:rPr kumimoji="1" lang="ja-JP" altLang="en-US" sz="1050" dirty="0"/>
              <a:t>多く、増えたと答えた人</a:t>
            </a:r>
            <a:r>
              <a:rPr lang="ja-JP" altLang="en-US" sz="1050" dirty="0"/>
              <a:t>は男性も女性も</a:t>
            </a:r>
            <a:r>
              <a:rPr lang="en-US" altLang="ja-JP" sz="1050" dirty="0"/>
              <a:t>12.1</a:t>
            </a:r>
            <a:r>
              <a:rPr lang="ja-JP" altLang="en-US" sz="1050" dirty="0"/>
              <a:t>％と同じで男女の差はそこまで見られない。</a:t>
            </a:r>
            <a:endParaRPr kumimoji="1" lang="en-US" altLang="ja-JP" sz="1050" dirty="0"/>
          </a:p>
          <a:p>
            <a:r>
              <a:rPr lang="ja-JP" altLang="en-US" sz="1050" dirty="0"/>
              <a:t>年齢別にみると増えたと答えた人は年齢が若くなるにつれ増える傾向にあり、</a:t>
            </a:r>
            <a:r>
              <a:rPr lang="en-US" altLang="ja-JP" sz="1050" dirty="0"/>
              <a:t>18</a:t>
            </a:r>
            <a:r>
              <a:rPr lang="ja-JP" altLang="en-US" sz="1050" dirty="0"/>
              <a:t>歳</a:t>
            </a:r>
            <a:r>
              <a:rPr lang="en-US" altLang="ja-JP" sz="1050" dirty="0"/>
              <a:t>‐20</a:t>
            </a:r>
            <a:r>
              <a:rPr lang="ja-JP" altLang="en-US" sz="1050" dirty="0"/>
              <a:t>歳代が一番多く</a:t>
            </a:r>
            <a:r>
              <a:rPr lang="en-US" altLang="ja-JP" sz="1050" dirty="0"/>
              <a:t>24.2%</a:t>
            </a:r>
            <a:r>
              <a:rPr lang="ja-JP" altLang="en-US" sz="1050" dirty="0"/>
              <a:t>である。</a:t>
            </a:r>
            <a:endParaRPr lang="en-US" altLang="ja-JP" sz="1050" dirty="0"/>
          </a:p>
          <a:p>
            <a:r>
              <a:rPr lang="ja-JP" altLang="en-US" sz="1050" dirty="0"/>
              <a:t>反対に減ったと答えた割合が一番多いのは</a:t>
            </a:r>
            <a:r>
              <a:rPr lang="en-US" altLang="ja-JP" sz="1050" dirty="0"/>
              <a:t>26.9</a:t>
            </a:r>
            <a:r>
              <a:rPr lang="ja-JP" altLang="en-US" sz="1050" dirty="0"/>
              <a:t>％で</a:t>
            </a:r>
            <a:r>
              <a:rPr lang="en-US" altLang="ja-JP" sz="1050" dirty="0"/>
              <a:t>60</a:t>
            </a:r>
            <a:r>
              <a:rPr lang="ja-JP" altLang="en-US" sz="1050" dirty="0"/>
              <a:t>歳代が一番高い。</a:t>
            </a:r>
            <a:endParaRPr lang="en-US" altLang="ja-JP" sz="1050" dirty="0"/>
          </a:p>
        </p:txBody>
      </p:sp>
      <p:sp>
        <p:nvSpPr>
          <p:cNvPr id="11" name="正方形/長方形 10"/>
          <p:cNvSpPr/>
          <p:nvPr/>
        </p:nvSpPr>
        <p:spPr>
          <a:xfrm>
            <a:off x="422600" y="4211232"/>
            <a:ext cx="5976000" cy="415498"/>
          </a:xfrm>
          <a:prstGeom prst="rect">
            <a:avLst/>
          </a:prstGeom>
        </p:spPr>
        <p:txBody>
          <a:bodyPr wrap="square">
            <a:spAutoFit/>
          </a:bodyPr>
          <a:lstStyle/>
          <a:p>
            <a:pPr marL="990600" indent="-990600"/>
            <a:r>
              <a:rPr lang="ja-JP" altLang="en-US" sz="1050" b="1" dirty="0"/>
              <a:t>図　基本属性別　</a:t>
            </a:r>
            <a:r>
              <a:rPr lang="en-US" altLang="ja-JP" sz="1050" b="1" dirty="0"/>
              <a:t> Q</a:t>
            </a:r>
            <a:r>
              <a:rPr lang="ja-JP" altLang="en-US" sz="1050" b="1" dirty="0"/>
              <a:t>７．あなたは、</a:t>
            </a:r>
            <a:r>
              <a:rPr lang="en-US" altLang="ja-JP" sz="1050" b="1" dirty="0"/>
              <a:t>1</a:t>
            </a:r>
            <a:r>
              <a:rPr lang="ja-JP" altLang="en-US" sz="1050" b="1" dirty="0"/>
              <a:t>年前と比べて運動・スポーツをする頻度は増えましたか、減りましたか。</a:t>
            </a:r>
            <a:r>
              <a:rPr lang="en-US" altLang="ja-JP" sz="1050" b="1" dirty="0"/>
              <a:t>(n=1,250)</a:t>
            </a:r>
            <a:r>
              <a:rPr lang="ja-JP" altLang="ja-JP" sz="1050" b="1" dirty="0">
                <a:solidFill>
                  <a:srgbClr val="000000"/>
                </a:solidFill>
                <a:ea typeface="Meiryo UI" pitchFamily="50" charset="-128"/>
                <a:cs typeface="Meiryo UI" pitchFamily="50" charset="-128"/>
              </a:rPr>
              <a:t> </a:t>
            </a:r>
            <a:endParaRPr lang="en-US" altLang="ja-JP" sz="1050" b="1" dirty="0"/>
          </a:p>
        </p:txBody>
      </p:sp>
      <p:sp>
        <p:nvSpPr>
          <p:cNvPr id="9" name="正方形/長方形 8"/>
          <p:cNvSpPr/>
          <p:nvPr/>
        </p:nvSpPr>
        <p:spPr>
          <a:xfrm>
            <a:off x="575000" y="1318212"/>
            <a:ext cx="5976000" cy="253916"/>
          </a:xfrm>
          <a:prstGeom prst="rect">
            <a:avLst/>
          </a:prstGeom>
        </p:spPr>
        <p:txBody>
          <a:bodyPr wrap="square">
            <a:spAutoFit/>
          </a:bodyPr>
          <a:lstStyle/>
          <a:p>
            <a:r>
              <a:rPr lang="ja-JP" altLang="en-US" sz="1050" b="1" dirty="0"/>
              <a:t>図　</a:t>
            </a:r>
            <a:r>
              <a:rPr lang="en-US" altLang="ja-JP" sz="1050" b="1" dirty="0"/>
              <a:t>Q</a:t>
            </a:r>
            <a:r>
              <a:rPr lang="ja-JP" altLang="en-US" sz="1050" b="1" dirty="0"/>
              <a:t>７．あなたは、</a:t>
            </a:r>
            <a:r>
              <a:rPr lang="en-US" altLang="ja-JP" sz="1050" b="1" dirty="0"/>
              <a:t>1</a:t>
            </a:r>
            <a:r>
              <a:rPr lang="ja-JP" altLang="en-US" sz="1050" b="1" dirty="0"/>
              <a:t>年前と比べて運動・スポーツをする頻度は増えましたか、減りましたか。</a:t>
            </a:r>
            <a:r>
              <a:rPr lang="en-US" altLang="ja-JP" sz="1050" b="1" dirty="0"/>
              <a:t>(n=1,250)</a:t>
            </a:r>
            <a:r>
              <a:rPr lang="ja-JP" altLang="ja-JP" sz="1050" b="1" dirty="0">
                <a:solidFill>
                  <a:srgbClr val="000000"/>
                </a:solidFill>
                <a:ea typeface="Meiryo UI" pitchFamily="50" charset="-128"/>
                <a:cs typeface="Meiryo UI" pitchFamily="50" charset="-128"/>
              </a:rPr>
              <a:t> </a:t>
            </a:r>
            <a:endParaRPr lang="en-US" altLang="ja-JP" sz="1050" b="1" dirty="0"/>
          </a:p>
        </p:txBody>
      </p:sp>
      <p:graphicFrame>
        <p:nvGraphicFramePr>
          <p:cNvPr id="5" name="表 4">
            <a:extLst>
              <a:ext uri="{FF2B5EF4-FFF2-40B4-BE49-F238E27FC236}">
                <a16:creationId xmlns:a16="http://schemas.microsoft.com/office/drawing/2014/main" id="{725AB289-4459-30C6-5987-3EEBDB498A73}"/>
              </a:ext>
            </a:extLst>
          </p:cNvPr>
          <p:cNvGraphicFramePr>
            <a:graphicFrameLocks noGrp="1"/>
          </p:cNvGraphicFramePr>
          <p:nvPr>
            <p:extLst>
              <p:ext uri="{D42A27DB-BD31-4B8C-83A1-F6EECF244321}">
                <p14:modId xmlns:p14="http://schemas.microsoft.com/office/powerpoint/2010/main" val="3856213628"/>
              </p:ext>
            </p:extLst>
          </p:nvPr>
        </p:nvGraphicFramePr>
        <p:xfrm>
          <a:off x="32335" y="5293536"/>
          <a:ext cx="6656741" cy="2600000"/>
        </p:xfrm>
        <a:graphic>
          <a:graphicData uri="http://schemas.openxmlformats.org/drawingml/2006/table">
            <a:tbl>
              <a:tblPr>
                <a:tableStyleId>{5C22544A-7EE6-4342-B048-85BDC9FD1C3A}</a:tableStyleId>
              </a:tblPr>
              <a:tblGrid>
                <a:gridCol w="158086">
                  <a:extLst>
                    <a:ext uri="{9D8B030D-6E8A-4147-A177-3AD203B41FA5}">
                      <a16:colId xmlns:a16="http://schemas.microsoft.com/office/drawing/2014/main" val="20000"/>
                    </a:ext>
                  </a:extLst>
                </a:gridCol>
                <a:gridCol w="901131">
                  <a:extLst>
                    <a:ext uri="{9D8B030D-6E8A-4147-A177-3AD203B41FA5}">
                      <a16:colId xmlns:a16="http://schemas.microsoft.com/office/drawing/2014/main" val="20001"/>
                    </a:ext>
                  </a:extLst>
                </a:gridCol>
                <a:gridCol w="179973">
                  <a:extLst>
                    <a:ext uri="{9D8B030D-6E8A-4147-A177-3AD203B41FA5}">
                      <a16:colId xmlns:a16="http://schemas.microsoft.com/office/drawing/2014/main" val="20002"/>
                    </a:ext>
                  </a:extLst>
                </a:gridCol>
                <a:gridCol w="5417551">
                  <a:extLst>
                    <a:ext uri="{9D8B030D-6E8A-4147-A177-3AD203B41FA5}">
                      <a16:colId xmlns:a16="http://schemas.microsoft.com/office/drawing/2014/main" val="20003"/>
                    </a:ext>
                  </a:extLst>
                </a:gridCol>
              </a:tblGrid>
              <a:tr h="260000">
                <a:tc gridSpan="2">
                  <a:txBody>
                    <a:bodyPr/>
                    <a:lstStyle/>
                    <a:p>
                      <a:pPr algn="l" fontAlgn="ctr"/>
                      <a:r>
                        <a:rPr lang="ja-JP" altLang="en-US" sz="700" u="none" strike="noStrike" dirty="0">
                          <a:effectLst/>
                          <a:latin typeface="+mj-lt"/>
                        </a:rPr>
                        <a:t>全体</a:t>
                      </a:r>
                      <a:r>
                        <a:rPr lang="en-US" altLang="ja-JP" sz="700" u="none" strike="noStrike" dirty="0">
                          <a:effectLst/>
                          <a:latin typeface="+mj-lt"/>
                        </a:rPr>
                        <a:t>(n=1250)</a:t>
                      </a:r>
                      <a:endParaRPr lang="en-US" sz="700" b="0" i="0" u="none" strike="noStrike" dirty="0">
                        <a:solidFill>
                          <a:srgbClr val="000000"/>
                        </a:solidFill>
                        <a:effectLst/>
                        <a:latin typeface="+mj-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60000">
                <a:tc rowSpan="3">
                  <a:txBody>
                    <a:bodyPr/>
                    <a:lstStyle/>
                    <a:p>
                      <a:pPr algn="ctr" fontAlgn="ctr"/>
                      <a:r>
                        <a:rPr lang="ja-JP" altLang="en-US" sz="700" u="none" strike="noStrike" dirty="0">
                          <a:effectLst/>
                          <a:latin typeface="+mj-lt"/>
                        </a:rPr>
                        <a:t>性別</a:t>
                      </a:r>
                      <a:endParaRPr lang="ja-JP" altLang="en-US" sz="700" b="0" i="0" u="none" strike="noStrike" dirty="0">
                        <a:solidFill>
                          <a:srgbClr val="000000"/>
                        </a:solidFill>
                        <a:effectLst/>
                        <a:latin typeface="+mj-lt"/>
                      </a:endParaRPr>
                    </a:p>
                  </a:txBody>
                  <a:tcPr marL="7620" marR="7620" marT="762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buNone/>
                      </a:pPr>
                      <a:r>
                        <a:rPr lang="ja-JP" altLang="en-US" sz="700" b="0" i="0" u="none" strike="noStrike" dirty="0">
                          <a:effectLst/>
                          <a:latin typeface="+mj-lt"/>
                          <a:ea typeface="ＭＳ ゴシック" panose="020B0609070205080204" pitchFamily="49" charset="-128"/>
                        </a:rPr>
                        <a:t>男性</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n=611)</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0000">
                <a:tc vMerge="1">
                  <a:txBody>
                    <a:bodyPr/>
                    <a:lstStyle/>
                    <a:p>
                      <a:endParaRPr kumimoji="1" lang="ja-JP" altLang="en-US"/>
                    </a:p>
                  </a:txBody>
                  <a:tcPr/>
                </a:tc>
                <a:tc>
                  <a:txBody>
                    <a:bodyPr/>
                    <a:lstStyle/>
                    <a:p>
                      <a:pPr algn="l" fontAlgn="ctr">
                        <a:buNone/>
                      </a:pPr>
                      <a:r>
                        <a:rPr lang="ja-JP" altLang="en-US" sz="700" b="0" i="0" u="none" strike="noStrike" dirty="0">
                          <a:effectLst/>
                          <a:latin typeface="+mj-lt"/>
                          <a:ea typeface="ＭＳ ゴシック" panose="020B0609070205080204" pitchFamily="49" charset="-128"/>
                        </a:rPr>
                        <a:t>女性</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n=618)</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60000">
                <a:tc vMerge="1">
                  <a:txBody>
                    <a:bodyPr/>
                    <a:lstStyle/>
                    <a:p>
                      <a:pPr algn="ctr" fontAlgn="ctr"/>
                      <a:endParaRPr lang="ja-JP" altLang="en-US" sz="700" b="0" i="0" u="none" strike="noStrike" dirty="0">
                        <a:solidFill>
                          <a:srgbClr val="000000"/>
                        </a:solidFill>
                        <a:effectLst/>
                        <a:latin typeface="ＭＳ Ｐゴシック"/>
                      </a:endParaRPr>
                    </a:p>
                  </a:txBody>
                  <a:tcPr marL="7620" marR="7620" marT="762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buNone/>
                      </a:pPr>
                      <a:r>
                        <a:rPr lang="ja-JP" altLang="en-US" sz="700" b="0" i="0" u="none" strike="noStrike" dirty="0">
                          <a:effectLst/>
                          <a:latin typeface="+mj-lt"/>
                          <a:ea typeface="ＭＳ ゴシック" panose="020B0609070205080204" pitchFamily="49" charset="-128"/>
                        </a:rPr>
                        <a:t>回答しない</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n=21)</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6820600"/>
                  </a:ext>
                </a:extLst>
              </a:tr>
              <a:tr h="260000">
                <a:tc rowSpan="6">
                  <a:txBody>
                    <a:bodyPr/>
                    <a:lstStyle/>
                    <a:p>
                      <a:pPr algn="ctr" fontAlgn="ctr"/>
                      <a:r>
                        <a:rPr lang="ja-JP" altLang="en-US" sz="700" u="none" strike="noStrike">
                          <a:effectLst/>
                          <a:latin typeface="+mj-lt"/>
                        </a:rPr>
                        <a:t>年齢別</a:t>
                      </a:r>
                      <a:endParaRPr lang="ja-JP" altLang="en-US" sz="700" b="0" i="0" u="none" strike="noStrike">
                        <a:solidFill>
                          <a:srgbClr val="000000"/>
                        </a:solidFill>
                        <a:effectLst/>
                        <a:latin typeface="+mj-lt"/>
                      </a:endParaRPr>
                    </a:p>
                  </a:txBody>
                  <a:tcPr marL="7620" marR="7620" marT="762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buNone/>
                      </a:pPr>
                      <a:r>
                        <a:rPr lang="pt-BR" sz="700" b="0" i="0" u="none" strike="noStrike" dirty="0">
                          <a:effectLst/>
                          <a:latin typeface="+mj-lt"/>
                          <a:ea typeface="ＭＳ ゴシック" panose="020B0609070205080204" pitchFamily="49" charset="-128"/>
                        </a:rPr>
                        <a:t>18歳 - 20代(n=161)</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pt-BR"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0000">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30</a:t>
                      </a:r>
                      <a:r>
                        <a:rPr lang="ja-JP" altLang="en-US" sz="700" b="0" i="0" u="none" strike="noStrike" dirty="0">
                          <a:effectLst/>
                          <a:latin typeface="+mj-lt"/>
                          <a:ea typeface="ＭＳ ゴシック" panose="020B0609070205080204" pitchFamily="49" charset="-128"/>
                        </a:rPr>
                        <a:t>代</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n=206)</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60000">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40</a:t>
                      </a:r>
                      <a:r>
                        <a:rPr lang="ja-JP" altLang="en-US" sz="700" b="0" i="0" u="none" strike="noStrike" dirty="0">
                          <a:effectLst/>
                          <a:latin typeface="+mj-lt"/>
                          <a:ea typeface="ＭＳ ゴシック" panose="020B0609070205080204" pitchFamily="49" charset="-128"/>
                        </a:rPr>
                        <a:t>代</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n=204)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60000">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50</a:t>
                      </a:r>
                      <a:r>
                        <a:rPr lang="ja-JP" altLang="en-US" sz="700" b="0" i="0" u="none" strike="noStrike" dirty="0">
                          <a:effectLst/>
                          <a:latin typeface="+mj-lt"/>
                          <a:ea typeface="ＭＳ ゴシック" panose="020B0609070205080204" pitchFamily="49" charset="-128"/>
                        </a:rPr>
                        <a:t>代</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n=207)</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60000">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60</a:t>
                      </a:r>
                      <a:r>
                        <a:rPr lang="ja-JP" altLang="en-US" sz="700" b="0" i="0" u="none" strike="noStrike" dirty="0">
                          <a:effectLst/>
                          <a:latin typeface="+mj-lt"/>
                          <a:ea typeface="ＭＳ ゴシック" panose="020B0609070205080204" pitchFamily="49" charset="-128"/>
                        </a:rPr>
                        <a:t>代</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n=227)</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60000">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70</a:t>
                      </a:r>
                      <a:r>
                        <a:rPr lang="ja-JP" altLang="en-US" sz="700" b="0" i="0" u="none" strike="noStrike" dirty="0">
                          <a:effectLst/>
                          <a:latin typeface="+mj-lt"/>
                          <a:ea typeface="ＭＳ ゴシック" panose="020B0609070205080204" pitchFamily="49" charset="-128"/>
                        </a:rPr>
                        <a:t>代以上</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n=245)</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10" name="Chart 13">
            <a:extLst>
              <a:ext uri="{FF2B5EF4-FFF2-40B4-BE49-F238E27FC236}">
                <a16:creationId xmlns:a16="http://schemas.microsoft.com/office/drawing/2014/main" id="{00000000-0008-0000-0500-00000E000000}"/>
              </a:ext>
            </a:extLst>
          </p:cNvPr>
          <p:cNvGraphicFramePr>
            <a:graphicFrameLocks/>
          </p:cNvGraphicFramePr>
          <p:nvPr>
            <p:extLst>
              <p:ext uri="{D42A27DB-BD31-4B8C-83A1-F6EECF244321}">
                <p14:modId xmlns:p14="http://schemas.microsoft.com/office/powerpoint/2010/main" val="2271300389"/>
              </p:ext>
            </p:extLst>
          </p:nvPr>
        </p:nvGraphicFramePr>
        <p:xfrm>
          <a:off x="729000" y="1030976"/>
          <a:ext cx="5400000" cy="30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8">
            <a:extLst>
              <a:ext uri="{FF2B5EF4-FFF2-40B4-BE49-F238E27FC236}">
                <a16:creationId xmlns:a16="http://schemas.microsoft.com/office/drawing/2014/main" id="{00000000-0008-0000-0500-000009000000}"/>
              </a:ext>
            </a:extLst>
          </p:cNvPr>
          <p:cNvGraphicFramePr>
            <a:graphicFrameLocks/>
          </p:cNvGraphicFramePr>
          <p:nvPr>
            <p:extLst>
              <p:ext uri="{D42A27DB-BD31-4B8C-83A1-F6EECF244321}">
                <p14:modId xmlns:p14="http://schemas.microsoft.com/office/powerpoint/2010/main" val="1015330705"/>
              </p:ext>
            </p:extLst>
          </p:nvPr>
        </p:nvGraphicFramePr>
        <p:xfrm>
          <a:off x="1026609" y="4692256"/>
          <a:ext cx="5889780" cy="3430664"/>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a:extLst>
              <a:ext uri="{FF2B5EF4-FFF2-40B4-BE49-F238E27FC236}">
                <a16:creationId xmlns:a16="http://schemas.microsoft.com/office/drawing/2014/main" id="{279E0F94-C03A-8260-ADF8-AAFE038683A8}"/>
              </a:ext>
            </a:extLst>
          </p:cNvPr>
          <p:cNvSpPr txBox="1"/>
          <p:nvPr/>
        </p:nvSpPr>
        <p:spPr>
          <a:xfrm>
            <a:off x="3272547" y="8928556"/>
            <a:ext cx="312907" cy="215444"/>
          </a:xfrm>
          <a:prstGeom prst="rect">
            <a:avLst/>
          </a:prstGeom>
          <a:noFill/>
        </p:spPr>
        <p:txBody>
          <a:bodyPr wrap="none" rtlCol="0">
            <a:spAutoFit/>
          </a:bodyPr>
          <a:lstStyle/>
          <a:p>
            <a:pPr algn="ctr"/>
            <a:r>
              <a:rPr kumimoji="1" lang="en-US" altLang="ja-JP" sz="800" dirty="0"/>
              <a:t>17</a:t>
            </a:r>
            <a:endParaRPr kumimoji="1" lang="ja-JP" altLang="en-US" sz="800" dirty="0"/>
          </a:p>
        </p:txBody>
      </p:sp>
    </p:spTree>
    <p:extLst>
      <p:ext uri="{BB962C8B-B14F-4D97-AF65-F5344CB8AC3E}">
        <p14:creationId xmlns:p14="http://schemas.microsoft.com/office/powerpoint/2010/main" val="68392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BB96C06-21FB-A8FC-21DA-A8BC4E4247D9}"/>
              </a:ext>
            </a:extLst>
          </p:cNvPr>
          <p:cNvSpPr/>
          <p:nvPr/>
        </p:nvSpPr>
        <p:spPr>
          <a:xfrm>
            <a:off x="273755" y="302912"/>
            <a:ext cx="6186707" cy="415498"/>
          </a:xfrm>
          <a:prstGeom prst="rect">
            <a:avLst/>
          </a:prstGeom>
        </p:spPr>
        <p:txBody>
          <a:bodyPr wrap="square">
            <a:spAutoFit/>
          </a:bodyPr>
          <a:lstStyle/>
          <a:p>
            <a:pPr marL="990600" indent="-990600"/>
            <a:r>
              <a:rPr lang="ja-JP" altLang="en-US" sz="1050" b="1" dirty="0"/>
              <a:t>図　家族構成別　</a:t>
            </a:r>
            <a:r>
              <a:rPr lang="en-US" altLang="ja-JP" sz="1050" b="1" dirty="0"/>
              <a:t>Q</a:t>
            </a:r>
            <a:r>
              <a:rPr lang="ja-JP" altLang="en-US" sz="1050" b="1" dirty="0"/>
              <a:t>７．あなたは、</a:t>
            </a:r>
            <a:r>
              <a:rPr lang="en-US" altLang="ja-JP" sz="1050" b="1" dirty="0"/>
              <a:t>1</a:t>
            </a:r>
            <a:r>
              <a:rPr lang="ja-JP" altLang="en-US" sz="1050" b="1" dirty="0"/>
              <a:t>年前と比べて運動・スポーツをする頻度は増えましたか、減りましたか。</a:t>
            </a:r>
            <a:r>
              <a:rPr lang="en-US" altLang="ja-JP" sz="1050" b="1" dirty="0"/>
              <a:t>(n=1,250)</a:t>
            </a:r>
            <a:r>
              <a:rPr lang="ja-JP" altLang="ja-JP" sz="1050" b="1" dirty="0">
                <a:solidFill>
                  <a:srgbClr val="000000"/>
                </a:solidFill>
                <a:ea typeface="Meiryo UI" pitchFamily="50" charset="-128"/>
                <a:cs typeface="Meiryo UI" pitchFamily="50" charset="-128"/>
              </a:rPr>
              <a:t> </a:t>
            </a:r>
            <a:endParaRPr lang="en-US" altLang="ja-JP" sz="1050" b="1" dirty="0"/>
          </a:p>
        </p:txBody>
      </p:sp>
      <p:graphicFrame>
        <p:nvGraphicFramePr>
          <p:cNvPr id="6" name="表 5">
            <a:extLst>
              <a:ext uri="{FF2B5EF4-FFF2-40B4-BE49-F238E27FC236}">
                <a16:creationId xmlns:a16="http://schemas.microsoft.com/office/drawing/2014/main" id="{A33A3649-93CD-BF20-0EDA-031BA5C85B83}"/>
              </a:ext>
            </a:extLst>
          </p:cNvPr>
          <p:cNvGraphicFramePr>
            <a:graphicFrameLocks noGrp="1"/>
          </p:cNvGraphicFramePr>
          <p:nvPr>
            <p:extLst>
              <p:ext uri="{D42A27DB-BD31-4B8C-83A1-F6EECF244321}">
                <p14:modId xmlns:p14="http://schemas.microsoft.com/office/powerpoint/2010/main" val="189019136"/>
              </p:ext>
            </p:extLst>
          </p:nvPr>
        </p:nvGraphicFramePr>
        <p:xfrm>
          <a:off x="61832" y="1364838"/>
          <a:ext cx="6610555" cy="2545752"/>
        </p:xfrm>
        <a:graphic>
          <a:graphicData uri="http://schemas.openxmlformats.org/drawingml/2006/table">
            <a:tbl>
              <a:tblPr>
                <a:tableStyleId>{5C22544A-7EE6-4342-B048-85BDC9FD1C3A}</a:tableStyleId>
              </a:tblPr>
              <a:tblGrid>
                <a:gridCol w="1142432">
                  <a:extLst>
                    <a:ext uri="{9D8B030D-6E8A-4147-A177-3AD203B41FA5}">
                      <a16:colId xmlns:a16="http://schemas.microsoft.com/office/drawing/2014/main" val="20001"/>
                    </a:ext>
                  </a:extLst>
                </a:gridCol>
                <a:gridCol w="180384">
                  <a:extLst>
                    <a:ext uri="{9D8B030D-6E8A-4147-A177-3AD203B41FA5}">
                      <a16:colId xmlns:a16="http://schemas.microsoft.com/office/drawing/2014/main" val="20002"/>
                    </a:ext>
                  </a:extLst>
                </a:gridCol>
                <a:gridCol w="5287739">
                  <a:extLst>
                    <a:ext uri="{9D8B030D-6E8A-4147-A177-3AD203B41FA5}">
                      <a16:colId xmlns:a16="http://schemas.microsoft.com/office/drawing/2014/main" val="20003"/>
                    </a:ext>
                  </a:extLst>
                </a:gridCol>
              </a:tblGrid>
              <a:tr h="318219">
                <a:tc>
                  <a:txBody>
                    <a:bodyPr/>
                    <a:lstStyle/>
                    <a:p>
                      <a:pPr algn="l" fontAlgn="ctr">
                        <a:buNone/>
                      </a:pPr>
                      <a:r>
                        <a:rPr lang="ja-JP" altLang="en-US" sz="700" b="0" i="0" u="none" strike="noStrike" dirty="0">
                          <a:effectLst/>
                          <a:latin typeface="+mj-lt"/>
                          <a:ea typeface="ＭＳ ゴシック" panose="020B0609070205080204" pitchFamily="49" charset="-128"/>
                        </a:rPr>
                        <a:t>全体</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n=1250)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18219">
                <a:tc>
                  <a:txBody>
                    <a:bodyPr/>
                    <a:lstStyle/>
                    <a:p>
                      <a:pPr algn="l" fontAlgn="ctr">
                        <a:buNone/>
                      </a:pPr>
                      <a:r>
                        <a:rPr lang="ja-JP" altLang="en-US" sz="700" b="0" i="0" u="none" strike="noStrike">
                          <a:effectLst/>
                          <a:latin typeface="+mj-lt"/>
                          <a:ea typeface="ＭＳ ゴシック" panose="020B0609070205080204" pitchFamily="49" charset="-128"/>
                        </a:rPr>
                        <a:t>一人暮らし</a:t>
                      </a:r>
                      <a:r>
                        <a:rPr lang="en-US" altLang="ja-JP" sz="700" b="0" i="0" u="none" strike="noStrike">
                          <a:effectLst/>
                          <a:latin typeface="+mj-lt"/>
                          <a:ea typeface="ＭＳ ゴシック" panose="020B0609070205080204" pitchFamily="49" charset="-128"/>
                        </a:rPr>
                        <a:t>(</a:t>
                      </a:r>
                      <a:r>
                        <a:rPr lang="en-US" sz="700" b="0" i="0" u="none" strike="noStrike">
                          <a:effectLst/>
                          <a:latin typeface="+mj-lt"/>
                          <a:ea typeface="ＭＳ ゴシック" panose="020B0609070205080204" pitchFamily="49" charset="-128"/>
                        </a:rPr>
                        <a:t>n=168)</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8219">
                <a:tc>
                  <a:txBody>
                    <a:bodyPr/>
                    <a:lstStyle/>
                    <a:p>
                      <a:pPr algn="l" fontAlgn="ctr">
                        <a:buNone/>
                      </a:pPr>
                      <a:r>
                        <a:rPr lang="ja-JP" altLang="en-US" sz="700" b="0" i="0" u="none" strike="noStrike" dirty="0">
                          <a:effectLst/>
                          <a:latin typeface="+mj-lt"/>
                          <a:ea typeface="ＭＳ ゴシック" panose="020B0609070205080204" pitchFamily="49" charset="-128"/>
                        </a:rPr>
                        <a:t>親と同居（未婚）</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n=217)</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18219">
                <a:tc>
                  <a:txBody>
                    <a:bodyPr/>
                    <a:lstStyle/>
                    <a:p>
                      <a:pPr algn="l" fontAlgn="ctr">
                        <a:buNone/>
                      </a:pPr>
                      <a:r>
                        <a:rPr lang="ja-JP" altLang="en-US" sz="700" b="0" i="0" u="none" strike="noStrike">
                          <a:effectLst/>
                          <a:latin typeface="+mj-lt"/>
                          <a:ea typeface="ＭＳ ゴシック" panose="020B0609070205080204" pitchFamily="49" charset="-128"/>
                        </a:rPr>
                        <a:t>夫婦のみ</a:t>
                      </a:r>
                      <a:r>
                        <a:rPr lang="en-US" altLang="ja-JP" sz="700" b="0" i="0" u="none" strike="noStrike">
                          <a:effectLst/>
                          <a:latin typeface="+mj-lt"/>
                          <a:ea typeface="ＭＳ ゴシック" panose="020B0609070205080204" pitchFamily="49" charset="-128"/>
                        </a:rPr>
                        <a:t>(</a:t>
                      </a:r>
                      <a:r>
                        <a:rPr lang="en-US" sz="700" b="0" i="0" u="none" strike="noStrike">
                          <a:effectLst/>
                          <a:latin typeface="+mj-lt"/>
                          <a:ea typeface="ＭＳ ゴシック" panose="020B0609070205080204" pitchFamily="49" charset="-128"/>
                        </a:rPr>
                        <a:t>n=382)</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6820600"/>
                  </a:ext>
                </a:extLst>
              </a:tr>
              <a:tr h="318219">
                <a:tc>
                  <a:txBody>
                    <a:bodyPr/>
                    <a:lstStyle/>
                    <a:p>
                      <a:pPr algn="l" fontAlgn="ctr">
                        <a:buNone/>
                      </a:pPr>
                      <a:r>
                        <a:rPr lang="ja-JP" altLang="en-US" sz="700" b="0" i="0" u="none" strike="noStrike" dirty="0">
                          <a:effectLst/>
                          <a:latin typeface="+mj-lt"/>
                          <a:ea typeface="ＭＳ ゴシック" panose="020B0609070205080204" pitchFamily="49" charset="-128"/>
                        </a:rPr>
                        <a:t>夫婦と子供</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n=326)</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pt-BR"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18219">
                <a:tc>
                  <a:txBody>
                    <a:bodyPr/>
                    <a:lstStyle/>
                    <a:p>
                      <a:pPr algn="l" fontAlgn="ctr">
                        <a:buNone/>
                      </a:pPr>
                      <a:r>
                        <a:rPr lang="ja-JP" altLang="en-US" sz="700" b="0" i="0" u="none" strike="noStrike" dirty="0">
                          <a:effectLst/>
                          <a:latin typeface="+mj-lt"/>
                          <a:ea typeface="ＭＳ ゴシック" panose="020B0609070205080204" pitchFamily="49" charset="-128"/>
                        </a:rPr>
                        <a:t>２世帯以上同居</a:t>
                      </a:r>
                      <a:r>
                        <a:rPr lang="ja-JP" altLang="en-US" sz="600" b="0" i="0" u="none" strike="noStrike" dirty="0">
                          <a:effectLst/>
                          <a:latin typeface="+mj-lt"/>
                          <a:ea typeface="ＭＳ ゴシック" panose="020B0609070205080204" pitchFamily="49" charset="-128"/>
                        </a:rPr>
                        <a:t>（例：夫婦世帯と親世帯の同居等）</a:t>
                      </a:r>
                      <a:r>
                        <a:rPr lang="en-US" altLang="ja-JP" sz="600" b="0" i="0" u="none" strike="noStrike" dirty="0">
                          <a:effectLst/>
                          <a:latin typeface="+mj-lt"/>
                          <a:ea typeface="ＭＳ ゴシック" panose="020B0609070205080204" pitchFamily="49" charset="-128"/>
                        </a:rPr>
                        <a:t>(</a:t>
                      </a:r>
                      <a:r>
                        <a:rPr lang="en-US" sz="600" b="0" i="0" u="none" strike="noStrike" dirty="0">
                          <a:effectLst/>
                          <a:latin typeface="+mj-lt"/>
                          <a:ea typeface="ＭＳ ゴシック" panose="020B0609070205080204" pitchFamily="49" charset="-128"/>
                        </a:rPr>
                        <a:t>n=89)</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18219">
                <a:tc>
                  <a:txBody>
                    <a:bodyPr/>
                    <a:lstStyle/>
                    <a:p>
                      <a:pPr algn="l" fontAlgn="ctr">
                        <a:buNone/>
                      </a:pPr>
                      <a:r>
                        <a:rPr lang="ja-JP" altLang="en-US" sz="700" b="0" i="0" u="none" strike="noStrike" dirty="0">
                          <a:effectLst/>
                          <a:latin typeface="+mj-lt"/>
                          <a:ea typeface="ＭＳ ゴシック" panose="020B0609070205080204" pitchFamily="49" charset="-128"/>
                        </a:rPr>
                        <a:t>答えたくない</a:t>
                      </a:r>
                      <a:r>
                        <a:rPr lang="en-US" altLang="ja-JP" sz="700" b="0" i="0" u="none" strike="noStrike" dirty="0">
                          <a:effectLst/>
                          <a:latin typeface="+mj-lt"/>
                          <a:ea typeface="ＭＳ ゴシック" panose="020B0609070205080204" pitchFamily="49" charset="-128"/>
                        </a:rPr>
                        <a:t>(n=37)</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18219">
                <a:tc>
                  <a:txBody>
                    <a:bodyPr/>
                    <a:lstStyle/>
                    <a:p>
                      <a:pPr algn="l" fontAlgn="ctr">
                        <a:buNone/>
                      </a:pPr>
                      <a:r>
                        <a:rPr lang="ja-JP" altLang="en-US" sz="700" b="0" i="0" u="none" strike="noStrike" dirty="0">
                          <a:effectLst/>
                          <a:latin typeface="+mj-lt"/>
                          <a:ea typeface="ＭＳ ゴシック" panose="020B0609070205080204" pitchFamily="49" charset="-128"/>
                        </a:rPr>
                        <a:t>その他</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n=31)</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5" name="正方形/長方形 4">
            <a:extLst>
              <a:ext uri="{FF2B5EF4-FFF2-40B4-BE49-F238E27FC236}">
                <a16:creationId xmlns:a16="http://schemas.microsoft.com/office/drawing/2014/main" id="{335F07B7-B4E2-2EBC-4184-C75C8D6CC6EE}"/>
              </a:ext>
            </a:extLst>
          </p:cNvPr>
          <p:cNvSpPr/>
          <p:nvPr/>
        </p:nvSpPr>
        <p:spPr>
          <a:xfrm>
            <a:off x="350946" y="4374488"/>
            <a:ext cx="6396524" cy="738664"/>
          </a:xfrm>
          <a:prstGeom prst="rect">
            <a:avLst/>
          </a:prstGeom>
        </p:spPr>
        <p:txBody>
          <a:bodyPr wrap="square">
            <a:spAutoFit/>
          </a:bodyPr>
          <a:lstStyle/>
          <a:p>
            <a:r>
              <a:rPr lang="ja-JP" altLang="en-US" sz="1050" dirty="0"/>
              <a:t>「その他」および「答えたくない」と回答した人を除き、家族構成別に比較すると、「増えた」と回答した割合が最も高いのは親と同居世帯で</a:t>
            </a:r>
            <a:r>
              <a:rPr lang="en-US" altLang="ja-JP" sz="1050" dirty="0"/>
              <a:t>21.2</a:t>
            </a:r>
            <a:r>
              <a:rPr lang="ja-JP" altLang="en-US" sz="1050" dirty="0"/>
              <a:t>％、次いで夫婦と子ども世帯で</a:t>
            </a:r>
            <a:r>
              <a:rPr lang="en-US" altLang="ja-JP" sz="1050" dirty="0"/>
              <a:t>12.0</a:t>
            </a:r>
            <a:r>
              <a:rPr lang="ja-JP" altLang="en-US" sz="1050" dirty="0"/>
              <a:t>％となっている。</a:t>
            </a:r>
            <a:endParaRPr lang="en-US" altLang="ja-JP" sz="1050" dirty="0"/>
          </a:p>
          <a:p>
            <a:r>
              <a:rPr lang="ja-JP" altLang="en-US" sz="1050" dirty="0"/>
              <a:t>一方、「減った」と回答した割合が最も高いのは夫婦と子ども世帯で</a:t>
            </a:r>
            <a:r>
              <a:rPr lang="en-US" altLang="ja-JP" sz="1050" dirty="0"/>
              <a:t>25.8</a:t>
            </a:r>
            <a:r>
              <a:rPr lang="ja-JP" altLang="en-US" sz="1050" dirty="0"/>
              <a:t>％であり、次いで一人暮らし世帯が</a:t>
            </a:r>
            <a:r>
              <a:rPr lang="en-US" altLang="ja-JP" sz="1050" dirty="0"/>
              <a:t>25.0</a:t>
            </a:r>
            <a:r>
              <a:rPr lang="ja-JP" altLang="en-US" sz="1050" dirty="0"/>
              <a:t>％となっている。</a:t>
            </a:r>
            <a:endParaRPr lang="en-US" altLang="ja-JP" sz="1050" dirty="0"/>
          </a:p>
        </p:txBody>
      </p:sp>
      <p:graphicFrame>
        <p:nvGraphicFramePr>
          <p:cNvPr id="4" name="Chart 3">
            <a:extLst>
              <a:ext uri="{FF2B5EF4-FFF2-40B4-BE49-F238E27FC236}">
                <a16:creationId xmlns:a16="http://schemas.microsoft.com/office/drawing/2014/main" id="{00000000-0008-0000-0500-000004000000}"/>
              </a:ext>
            </a:extLst>
          </p:cNvPr>
          <p:cNvGraphicFramePr>
            <a:graphicFrameLocks/>
          </p:cNvGraphicFramePr>
          <p:nvPr>
            <p:extLst>
              <p:ext uri="{D42A27DB-BD31-4B8C-83A1-F6EECF244321}">
                <p14:modId xmlns:p14="http://schemas.microsoft.com/office/powerpoint/2010/main" val="3789165542"/>
              </p:ext>
            </p:extLst>
          </p:nvPr>
        </p:nvGraphicFramePr>
        <p:xfrm>
          <a:off x="1239828" y="783937"/>
          <a:ext cx="5653736" cy="3367168"/>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a:extLst>
              <a:ext uri="{FF2B5EF4-FFF2-40B4-BE49-F238E27FC236}">
                <a16:creationId xmlns:a16="http://schemas.microsoft.com/office/drawing/2014/main" id="{B56F020F-A903-C473-380C-E1DF7D19B50E}"/>
              </a:ext>
            </a:extLst>
          </p:cNvPr>
          <p:cNvSpPr txBox="1"/>
          <p:nvPr/>
        </p:nvSpPr>
        <p:spPr>
          <a:xfrm>
            <a:off x="3272547" y="8928556"/>
            <a:ext cx="312907" cy="215444"/>
          </a:xfrm>
          <a:prstGeom prst="rect">
            <a:avLst/>
          </a:prstGeom>
          <a:noFill/>
        </p:spPr>
        <p:txBody>
          <a:bodyPr wrap="none" rtlCol="0">
            <a:spAutoFit/>
          </a:bodyPr>
          <a:lstStyle/>
          <a:p>
            <a:pPr algn="ctr"/>
            <a:r>
              <a:rPr kumimoji="1" lang="en-US" altLang="ja-JP" sz="800" dirty="0"/>
              <a:t>18</a:t>
            </a:r>
            <a:endParaRPr kumimoji="1" lang="ja-JP" altLang="en-US" sz="800" dirty="0"/>
          </a:p>
        </p:txBody>
      </p:sp>
    </p:spTree>
    <p:extLst>
      <p:ext uri="{BB962C8B-B14F-4D97-AF65-F5344CB8AC3E}">
        <p14:creationId xmlns:p14="http://schemas.microsoft.com/office/powerpoint/2010/main" val="2737965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440999" y="316874"/>
            <a:ext cx="6355169"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36575" marR="0" lvl="0" indent="-396875" algn="l" defTabSz="914400" rtl="0" eaLnBrk="1" fontAlgn="base" latinLnBrk="0" hangingPunct="1">
              <a:lnSpc>
                <a:spcPct val="100000"/>
              </a:lnSpc>
              <a:spcBef>
                <a:spcPct val="0"/>
              </a:spcBef>
              <a:spcAft>
                <a:spcPct val="0"/>
              </a:spcAft>
              <a:buClrTx/>
              <a:buSzTx/>
              <a:tabLst/>
            </a:pPr>
            <a:r>
              <a:rPr lang="en-US" altLang="ja-JP" sz="1200" b="1" dirty="0"/>
              <a:t>Q</a:t>
            </a:r>
            <a:r>
              <a:rPr lang="ja-JP" altLang="en-US" sz="1200" b="1" dirty="0"/>
              <a:t>７</a:t>
            </a:r>
            <a:r>
              <a:rPr lang="en-US" altLang="ja-JP" sz="1200" b="1" dirty="0"/>
              <a:t>a</a:t>
            </a:r>
            <a:r>
              <a:rPr lang="ja-JP" altLang="en-US" sz="1200" b="1" dirty="0"/>
              <a:t>．</a:t>
            </a:r>
            <a:r>
              <a:rPr lang="ja-JP" altLang="en-US" sz="1200" b="1" dirty="0">
                <a:solidFill>
                  <a:srgbClr val="000000"/>
                </a:solidFill>
                <a:latin typeface="Meiryo UI" pitchFamily="50" charset="-128"/>
                <a:ea typeface="Meiryo UI" pitchFamily="50" charset="-128"/>
                <a:cs typeface="Meiryo UI" pitchFamily="50" charset="-128"/>
              </a:rPr>
              <a:t>１年前と比べて運動・スポーツをする頻度が増えた理由は何ですか</a:t>
            </a:r>
            <a:r>
              <a:rPr kumimoji="1" lang="ja-JP" altLang="en-US" sz="12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a:t>
            </a:r>
            <a:r>
              <a:rPr lang="ja-JP" altLang="en-US" sz="1200" b="1" dirty="0">
                <a:solidFill>
                  <a:srgbClr val="000000"/>
                </a:solidFill>
                <a:latin typeface="Meiryo UI" pitchFamily="50" charset="-128"/>
                <a:ea typeface="Meiryo UI" pitchFamily="50" charset="-128"/>
                <a:cs typeface="Meiryo UI" pitchFamily="50" charset="-128"/>
              </a:rPr>
              <a:t>複数回答可</a:t>
            </a:r>
            <a:r>
              <a:rPr kumimoji="1" lang="ja-JP" altLang="en-US" sz="12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a:t>
            </a:r>
            <a:endParaRPr kumimoji="1" lang="en-US" altLang="ja-JP" sz="12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marL="536575" marR="0" lvl="0" indent="-396875" algn="l" defTabSz="914400" rtl="0" eaLnBrk="1" fontAlgn="base" latinLnBrk="0" hangingPunct="1">
              <a:lnSpc>
                <a:spcPct val="100000"/>
              </a:lnSpc>
              <a:spcBef>
                <a:spcPct val="0"/>
              </a:spcBef>
              <a:spcAft>
                <a:spcPct val="0"/>
              </a:spcAft>
              <a:buClrTx/>
              <a:buSzTx/>
              <a:tabLst/>
            </a:pPr>
            <a:endParaRPr lang="en-US" altLang="ja-JP" sz="600" dirty="0">
              <a:latin typeface="Arial" pitchFamily="34" charset="0"/>
              <a:ea typeface="ＭＳ Ｐゴシック" pitchFamily="50" charset="-128"/>
              <a:cs typeface="Meiryo UI" pitchFamily="50" charset="-128"/>
            </a:endParaRPr>
          </a:p>
          <a:p>
            <a:pPr marL="536575" lvl="0" fontAlgn="base">
              <a:spcBef>
                <a:spcPct val="0"/>
              </a:spcBef>
              <a:spcAft>
                <a:spcPct val="0"/>
              </a:spcAft>
            </a:pPr>
            <a:r>
              <a:rPr lang="ja-JP" altLang="en-US" sz="1050" dirty="0">
                <a:solidFill>
                  <a:srgbClr val="000000"/>
                </a:solidFill>
                <a:latin typeface="+mn-ea"/>
                <a:cs typeface="Meiryo UI" pitchFamily="50" charset="-128"/>
              </a:rPr>
              <a:t>「運動・スポーツの必要性に対する意識の変化」が</a:t>
            </a:r>
            <a:r>
              <a:rPr lang="en-US" altLang="ja-JP" sz="1050" dirty="0">
                <a:solidFill>
                  <a:srgbClr val="000000"/>
                </a:solidFill>
                <a:latin typeface="+mn-ea"/>
                <a:cs typeface="Meiryo UI" pitchFamily="50" charset="-128"/>
              </a:rPr>
              <a:t>43.8%</a:t>
            </a:r>
            <a:r>
              <a:rPr lang="ja-JP" altLang="en-US" sz="1050" dirty="0">
                <a:solidFill>
                  <a:srgbClr val="000000"/>
                </a:solidFill>
                <a:latin typeface="+mn-ea"/>
                <a:cs typeface="Meiryo UI" pitchFamily="50" charset="-128"/>
              </a:rPr>
              <a:t>と他の理由と比べて圧倒的に多い。</a:t>
            </a:r>
            <a:endParaRPr lang="en-US" altLang="ja-JP" sz="1050" dirty="0">
              <a:solidFill>
                <a:srgbClr val="000000"/>
              </a:solidFill>
              <a:latin typeface="+mn-ea"/>
              <a:cs typeface="Meiryo UI" pitchFamily="50" charset="-128"/>
            </a:endParaRPr>
          </a:p>
          <a:p>
            <a:pPr marL="536575" lvl="0" fontAlgn="base">
              <a:spcBef>
                <a:spcPct val="0"/>
              </a:spcBef>
              <a:spcAft>
                <a:spcPct val="0"/>
              </a:spcAft>
            </a:pPr>
            <a:r>
              <a:rPr kumimoji="1" lang="ja-JP" altLang="en-US" sz="1050" b="0" i="0" u="none" strike="noStrike" cap="none" normalizeH="0" baseline="0" dirty="0">
                <a:ln>
                  <a:noFill/>
                </a:ln>
                <a:solidFill>
                  <a:schemeClr val="tx1"/>
                </a:solidFill>
                <a:effectLst/>
                <a:latin typeface="+mn-ea"/>
                <a:cs typeface="ＭＳ Ｐゴシック" pitchFamily="50" charset="-128"/>
              </a:rPr>
              <a:t>次いで「仕事が忙しくなくなったから」と「健康になったから」が同じ</a:t>
            </a:r>
            <a:r>
              <a:rPr lang="en-US" altLang="ja-JP" sz="1050" dirty="0">
                <a:latin typeface="+mn-ea"/>
                <a:cs typeface="ＭＳ Ｐゴシック" pitchFamily="50" charset="-128"/>
              </a:rPr>
              <a:t>13.1</a:t>
            </a:r>
            <a:r>
              <a:rPr kumimoji="1" lang="ja-JP" altLang="en-US" sz="1050" b="0" i="0" u="none" strike="noStrike" cap="none" normalizeH="0" baseline="0" dirty="0">
                <a:ln>
                  <a:noFill/>
                </a:ln>
                <a:solidFill>
                  <a:schemeClr val="tx1"/>
                </a:solidFill>
                <a:effectLst/>
                <a:latin typeface="+mn-ea"/>
                <a:cs typeface="ＭＳ Ｐゴシック" pitchFamily="50" charset="-128"/>
              </a:rPr>
              <a:t>％と続く。</a:t>
            </a:r>
          </a:p>
        </p:txBody>
      </p:sp>
      <p:sp>
        <p:nvSpPr>
          <p:cNvPr id="4" name="正方形/長方形 3">
            <a:extLst>
              <a:ext uri="{FF2B5EF4-FFF2-40B4-BE49-F238E27FC236}">
                <a16:creationId xmlns:a16="http://schemas.microsoft.com/office/drawing/2014/main" id="{CA013021-BDD5-EDF9-2C8C-ED710B3ABD4F}"/>
              </a:ext>
            </a:extLst>
          </p:cNvPr>
          <p:cNvSpPr/>
          <p:nvPr/>
        </p:nvSpPr>
        <p:spPr>
          <a:xfrm>
            <a:off x="697540" y="1181406"/>
            <a:ext cx="5797988" cy="415498"/>
          </a:xfrm>
          <a:prstGeom prst="rect">
            <a:avLst/>
          </a:prstGeom>
        </p:spPr>
        <p:txBody>
          <a:bodyPr wrap="square">
            <a:spAutoFit/>
          </a:bodyPr>
          <a:lstStyle/>
          <a:p>
            <a:pPr marL="266700" indent="-266700"/>
            <a:r>
              <a:rPr lang="ja-JP" altLang="en-US" sz="1050" b="1" dirty="0">
                <a:latin typeface="Meiryo UI" pitchFamily="50" charset="-128"/>
                <a:ea typeface="Meiryo UI" pitchFamily="50" charset="-128"/>
                <a:cs typeface="Meiryo UI" pitchFamily="50" charset="-128"/>
              </a:rPr>
              <a:t>図　</a:t>
            </a:r>
            <a:r>
              <a:rPr lang="en-US" altLang="ja-JP" sz="1050" b="1" dirty="0">
                <a:solidFill>
                  <a:srgbClr val="000000"/>
                </a:solidFill>
                <a:latin typeface="Meiryo UI" pitchFamily="50" charset="-128"/>
                <a:ea typeface="Meiryo UI" pitchFamily="50" charset="-128"/>
                <a:cs typeface="Meiryo UI" pitchFamily="50" charset="-128"/>
              </a:rPr>
              <a:t> </a:t>
            </a:r>
            <a:r>
              <a:rPr lang="en-US" altLang="ja-JP" sz="1050" b="1" dirty="0"/>
              <a:t>Q</a:t>
            </a:r>
            <a:r>
              <a:rPr lang="ja-JP" altLang="en-US" sz="1050" b="1" dirty="0"/>
              <a:t>７</a:t>
            </a:r>
            <a:r>
              <a:rPr lang="en-US" altLang="ja-JP" sz="1050" b="1" dirty="0"/>
              <a:t>a</a:t>
            </a:r>
            <a:r>
              <a:rPr lang="ja-JP" altLang="en-US" sz="1050" b="1" dirty="0"/>
              <a:t>．</a:t>
            </a:r>
            <a:r>
              <a:rPr lang="ja-JP" altLang="en-US" sz="1050" b="1" dirty="0">
                <a:solidFill>
                  <a:srgbClr val="000000"/>
                </a:solidFill>
                <a:latin typeface="Meiryo UI" pitchFamily="50" charset="-128"/>
                <a:ea typeface="Meiryo UI" pitchFamily="50" charset="-128"/>
                <a:cs typeface="Meiryo UI" pitchFamily="50" charset="-128"/>
              </a:rPr>
              <a:t>１年前と比べて運動・スポーツをする頻度が増えた理由は何ですか</a:t>
            </a:r>
            <a:r>
              <a:rPr kumimoji="1" lang="ja-JP" altLang="en-US" sz="105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複数回答可</a:t>
            </a:r>
            <a:r>
              <a:rPr kumimoji="1" lang="ja-JP" altLang="en-US" sz="105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a:t>
            </a:r>
            <a:r>
              <a:rPr kumimoji="1" lang="en-US" altLang="ja-JP" sz="105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(n=</a:t>
            </a:r>
            <a:r>
              <a:rPr lang="en-US" altLang="ja-JP" sz="1050" b="1" dirty="0">
                <a:solidFill>
                  <a:srgbClr val="000000"/>
                </a:solidFill>
                <a:latin typeface="Meiryo UI" pitchFamily="50" charset="-128"/>
                <a:ea typeface="Meiryo UI" pitchFamily="50" charset="-128"/>
                <a:cs typeface="Meiryo UI" pitchFamily="50" charset="-128"/>
              </a:rPr>
              <a:t>153</a:t>
            </a:r>
            <a:r>
              <a:rPr kumimoji="1" lang="en-US" altLang="ja-JP" sz="105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a:t>
            </a:r>
            <a:endParaRPr lang="en-US" altLang="ja-JP" sz="400" dirty="0">
              <a:latin typeface="Arial" pitchFamily="34" charset="0"/>
              <a:ea typeface="ＭＳ Ｐゴシック" pitchFamily="50" charset="-128"/>
              <a:cs typeface="Meiryo UI" pitchFamily="50" charset="-128"/>
            </a:endParaRPr>
          </a:p>
        </p:txBody>
      </p:sp>
      <p:graphicFrame>
        <p:nvGraphicFramePr>
          <p:cNvPr id="6" name="Chart 14">
            <a:extLst>
              <a:ext uri="{FF2B5EF4-FFF2-40B4-BE49-F238E27FC236}">
                <a16:creationId xmlns:a16="http://schemas.microsoft.com/office/drawing/2014/main" id="{00000000-0008-0000-0500-00000F000000}"/>
              </a:ext>
            </a:extLst>
          </p:cNvPr>
          <p:cNvGraphicFramePr>
            <a:graphicFrameLocks/>
          </p:cNvGraphicFramePr>
          <p:nvPr>
            <p:extLst>
              <p:ext uri="{D42A27DB-BD31-4B8C-83A1-F6EECF244321}">
                <p14:modId xmlns:p14="http://schemas.microsoft.com/office/powerpoint/2010/main" val="1660338528"/>
              </p:ext>
            </p:extLst>
          </p:nvPr>
        </p:nvGraphicFramePr>
        <p:xfrm>
          <a:off x="-1922392" y="1812640"/>
          <a:ext cx="8417921" cy="456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a:extLst>
              <a:ext uri="{FF2B5EF4-FFF2-40B4-BE49-F238E27FC236}">
                <a16:creationId xmlns:a16="http://schemas.microsoft.com/office/drawing/2014/main" id="{951FE7BE-AC15-B050-C769-43E00AF325BC}"/>
              </a:ext>
            </a:extLst>
          </p:cNvPr>
          <p:cNvSpPr txBox="1"/>
          <p:nvPr/>
        </p:nvSpPr>
        <p:spPr>
          <a:xfrm>
            <a:off x="3272547" y="8928556"/>
            <a:ext cx="312907" cy="215444"/>
          </a:xfrm>
          <a:prstGeom prst="rect">
            <a:avLst/>
          </a:prstGeom>
          <a:noFill/>
        </p:spPr>
        <p:txBody>
          <a:bodyPr wrap="none" rtlCol="0">
            <a:spAutoFit/>
          </a:bodyPr>
          <a:lstStyle/>
          <a:p>
            <a:pPr algn="ctr"/>
            <a:r>
              <a:rPr kumimoji="1" lang="en-US" altLang="ja-JP" sz="800" dirty="0"/>
              <a:t>19</a:t>
            </a:r>
            <a:endParaRPr kumimoji="1" lang="ja-JP" altLang="en-US" sz="800" dirty="0"/>
          </a:p>
        </p:txBody>
      </p:sp>
    </p:spTree>
    <p:extLst>
      <p:ext uri="{BB962C8B-B14F-4D97-AF65-F5344CB8AC3E}">
        <p14:creationId xmlns:p14="http://schemas.microsoft.com/office/powerpoint/2010/main" val="784143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9">
            <a:extLst>
              <a:ext uri="{FF2B5EF4-FFF2-40B4-BE49-F238E27FC236}">
                <a16:creationId xmlns:a16="http://schemas.microsoft.com/office/drawing/2014/main" id="{00000000-0008-0000-0500-00000A000000}"/>
              </a:ext>
            </a:extLst>
          </p:cNvPr>
          <p:cNvGraphicFramePr>
            <a:graphicFrameLocks/>
          </p:cNvGraphicFramePr>
          <p:nvPr>
            <p:extLst>
              <p:ext uri="{D42A27DB-BD31-4B8C-83A1-F6EECF244321}">
                <p14:modId xmlns:p14="http://schemas.microsoft.com/office/powerpoint/2010/main" val="3087038052"/>
              </p:ext>
            </p:extLst>
          </p:nvPr>
        </p:nvGraphicFramePr>
        <p:xfrm>
          <a:off x="101800" y="677504"/>
          <a:ext cx="6660000" cy="6480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1"/>
          <p:cNvSpPr>
            <a:spLocks noChangeArrowheads="1"/>
          </p:cNvSpPr>
          <p:nvPr/>
        </p:nvSpPr>
        <p:spPr bwMode="auto">
          <a:xfrm>
            <a:off x="431887" y="249486"/>
            <a:ext cx="6174784" cy="2539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36575" marR="0" lvl="0" indent="-396875" algn="l" defTabSz="914400" rtl="0" eaLnBrk="1" fontAlgn="base" latinLnBrk="0" hangingPunct="1">
              <a:lnSpc>
                <a:spcPct val="100000"/>
              </a:lnSpc>
              <a:spcBef>
                <a:spcPct val="0"/>
              </a:spcBef>
              <a:spcAft>
                <a:spcPct val="0"/>
              </a:spcAft>
              <a:buClrTx/>
              <a:buSzTx/>
              <a:tabLst/>
            </a:pPr>
            <a:r>
              <a:rPr lang="ja-JP" altLang="en-US" sz="1050" b="1" dirty="0"/>
              <a:t>図　基本属性別　</a:t>
            </a:r>
            <a:r>
              <a:rPr lang="en-US" altLang="ja-JP" sz="1050" b="1" dirty="0"/>
              <a:t> Q</a:t>
            </a:r>
            <a:r>
              <a:rPr lang="ja-JP" altLang="en-US" sz="1050" b="1" dirty="0"/>
              <a:t>７</a:t>
            </a:r>
            <a:r>
              <a:rPr lang="en-US" altLang="ja-JP" sz="1050" b="1" dirty="0"/>
              <a:t>a</a:t>
            </a:r>
            <a:r>
              <a:rPr lang="ja-JP" altLang="en-US" sz="1050" b="1" dirty="0"/>
              <a:t>．</a:t>
            </a:r>
            <a:r>
              <a:rPr lang="ja-JP" altLang="en-US" sz="1050" b="1" dirty="0">
                <a:solidFill>
                  <a:srgbClr val="000000"/>
                </a:solidFill>
                <a:latin typeface="Meiryo UI" pitchFamily="50" charset="-128"/>
                <a:ea typeface="Meiryo UI" pitchFamily="50" charset="-128"/>
                <a:cs typeface="Meiryo UI" pitchFamily="50" charset="-128"/>
              </a:rPr>
              <a:t>１年前と比べて運動・スポーツをする頻度が増えた理由は何ですか</a:t>
            </a:r>
            <a:r>
              <a:rPr kumimoji="1" lang="ja-JP" altLang="en-US" sz="105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a:t>
            </a:r>
            <a:r>
              <a:rPr kumimoji="1" lang="en-US" altLang="ja-JP" sz="105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n=</a:t>
            </a:r>
            <a:r>
              <a:rPr lang="en-US" altLang="ja-JP" sz="1050" b="1" dirty="0">
                <a:solidFill>
                  <a:srgbClr val="000000"/>
                </a:solidFill>
                <a:latin typeface="Meiryo UI" pitchFamily="50" charset="-128"/>
                <a:ea typeface="Meiryo UI" pitchFamily="50" charset="-128"/>
                <a:cs typeface="Meiryo UI" pitchFamily="50" charset="-128"/>
              </a:rPr>
              <a:t>153</a:t>
            </a:r>
            <a:r>
              <a:rPr kumimoji="1" lang="ja-JP" altLang="en-US" sz="105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a:t>
            </a:r>
            <a:endParaRPr lang="en-US" altLang="ja-JP" sz="400" dirty="0">
              <a:latin typeface="Arial" pitchFamily="34" charset="0"/>
              <a:ea typeface="ＭＳ Ｐゴシック" pitchFamily="50" charset="-128"/>
              <a:cs typeface="Meiryo UI" pitchFamily="50" charset="-128"/>
            </a:endParaRPr>
          </a:p>
        </p:txBody>
      </p:sp>
      <p:sp>
        <p:nvSpPr>
          <p:cNvPr id="13" name="テキスト ボックス 12">
            <a:extLst>
              <a:ext uri="{FF2B5EF4-FFF2-40B4-BE49-F238E27FC236}">
                <a16:creationId xmlns:a16="http://schemas.microsoft.com/office/drawing/2014/main" id="{2305B4E9-2080-8C69-3FCE-4C75D81817F6}"/>
              </a:ext>
            </a:extLst>
          </p:cNvPr>
          <p:cNvSpPr txBox="1"/>
          <p:nvPr/>
        </p:nvSpPr>
        <p:spPr>
          <a:xfrm>
            <a:off x="329944" y="6558317"/>
            <a:ext cx="6193183" cy="1869743"/>
          </a:xfrm>
          <a:prstGeom prst="rect">
            <a:avLst/>
          </a:prstGeom>
          <a:noFill/>
        </p:spPr>
        <p:txBody>
          <a:bodyPr wrap="square" rtlCol="0">
            <a:spAutoFit/>
          </a:bodyPr>
          <a:lstStyle/>
          <a:p>
            <a:pPr lvl="0" fontAlgn="base">
              <a:spcBef>
                <a:spcPct val="0"/>
              </a:spcBef>
              <a:spcAft>
                <a:spcPct val="0"/>
              </a:spcAft>
            </a:pPr>
            <a:r>
              <a:rPr lang="ja-JP" altLang="en-US" sz="1050" dirty="0">
                <a:solidFill>
                  <a:srgbClr val="000000"/>
                </a:solidFill>
                <a:latin typeface="+mn-ea"/>
                <a:cs typeface="Meiryo UI" pitchFamily="50" charset="-128"/>
              </a:rPr>
              <a:t>全体でみると、「運動・スポーツの必要性に対する意識の変化」が約</a:t>
            </a:r>
            <a:r>
              <a:rPr lang="en-US" altLang="ja-JP" sz="1050" dirty="0">
                <a:solidFill>
                  <a:srgbClr val="000000"/>
                </a:solidFill>
                <a:latin typeface="+mn-ea"/>
                <a:cs typeface="Meiryo UI" pitchFamily="50" charset="-128"/>
              </a:rPr>
              <a:t>43.8</a:t>
            </a:r>
            <a:r>
              <a:rPr lang="ja-JP" altLang="en-US" sz="1050" dirty="0">
                <a:solidFill>
                  <a:srgbClr val="000000"/>
                </a:solidFill>
                <a:latin typeface="+mn-ea"/>
                <a:cs typeface="Meiryo UI" pitchFamily="50" charset="-128"/>
              </a:rPr>
              <a:t>％と最も多く挙げられている。</a:t>
            </a:r>
            <a:endParaRPr lang="en-US" altLang="ja-JP" sz="1050" dirty="0">
              <a:solidFill>
                <a:srgbClr val="000000"/>
              </a:solidFill>
              <a:latin typeface="+mn-ea"/>
              <a:cs typeface="Meiryo UI" pitchFamily="50" charset="-128"/>
            </a:endParaRPr>
          </a:p>
          <a:p>
            <a:pPr lvl="0" fontAlgn="base">
              <a:spcBef>
                <a:spcPct val="0"/>
              </a:spcBef>
              <a:spcAft>
                <a:spcPct val="0"/>
              </a:spcAft>
            </a:pPr>
            <a:r>
              <a:rPr lang="ja-JP" altLang="en-US" sz="1050" dirty="0">
                <a:solidFill>
                  <a:srgbClr val="000000"/>
                </a:solidFill>
                <a:latin typeface="+mn-ea"/>
                <a:cs typeface="Meiryo UI" pitchFamily="50" charset="-128"/>
              </a:rPr>
              <a:t>男女別にみると、「仕事が忙しくなくなったから」および「健康になったから」と回答している割合は男性の方が高い。</a:t>
            </a:r>
            <a:endParaRPr lang="en-US" altLang="ja-JP" sz="1050" dirty="0">
              <a:solidFill>
                <a:srgbClr val="000000"/>
              </a:solidFill>
              <a:latin typeface="+mn-ea"/>
              <a:cs typeface="Meiryo UI" pitchFamily="50" charset="-128"/>
            </a:endParaRPr>
          </a:p>
          <a:p>
            <a:pPr lvl="0" fontAlgn="base">
              <a:spcBef>
                <a:spcPct val="0"/>
              </a:spcBef>
              <a:spcAft>
                <a:spcPct val="0"/>
              </a:spcAft>
            </a:pPr>
            <a:r>
              <a:rPr lang="ja-JP" altLang="en-US" sz="1050" dirty="0">
                <a:solidFill>
                  <a:srgbClr val="000000"/>
                </a:solidFill>
                <a:latin typeface="+mn-ea"/>
                <a:cs typeface="Meiryo UI" pitchFamily="50" charset="-128"/>
              </a:rPr>
              <a:t>例えば「仕事が忙しくなくなったから」と回答した割合は、女性</a:t>
            </a:r>
            <a:r>
              <a:rPr lang="en-US" altLang="ja-JP" sz="1050" dirty="0">
                <a:solidFill>
                  <a:srgbClr val="000000"/>
                </a:solidFill>
                <a:latin typeface="+mn-ea"/>
                <a:cs typeface="Meiryo UI" pitchFamily="50" charset="-128"/>
              </a:rPr>
              <a:t>10.7</a:t>
            </a:r>
            <a:r>
              <a:rPr lang="ja-JP" altLang="en-US" sz="1050" dirty="0">
                <a:solidFill>
                  <a:srgbClr val="000000"/>
                </a:solidFill>
                <a:latin typeface="+mn-ea"/>
                <a:cs typeface="Meiryo UI" pitchFamily="50" charset="-128"/>
              </a:rPr>
              <a:t>％に対し男性</a:t>
            </a:r>
            <a:r>
              <a:rPr lang="en-US" altLang="ja-JP" sz="1050" dirty="0">
                <a:solidFill>
                  <a:srgbClr val="000000"/>
                </a:solidFill>
                <a:latin typeface="+mn-ea"/>
                <a:cs typeface="Meiryo UI" pitchFamily="50" charset="-128"/>
              </a:rPr>
              <a:t>16.2</a:t>
            </a:r>
            <a:r>
              <a:rPr lang="ja-JP" altLang="en-US" sz="1050" dirty="0">
                <a:solidFill>
                  <a:srgbClr val="000000"/>
                </a:solidFill>
                <a:latin typeface="+mn-ea"/>
                <a:cs typeface="Meiryo UI" pitchFamily="50" charset="-128"/>
              </a:rPr>
              <a:t>％であり、</a:t>
            </a:r>
            <a:r>
              <a:rPr lang="en-US" altLang="ja-JP" sz="1050" dirty="0">
                <a:solidFill>
                  <a:srgbClr val="000000"/>
                </a:solidFill>
                <a:latin typeface="+mn-ea"/>
                <a:cs typeface="Meiryo UI" pitchFamily="50" charset="-128"/>
              </a:rPr>
              <a:t>5.5</a:t>
            </a:r>
            <a:r>
              <a:rPr lang="ja-JP" altLang="en-US" sz="1050" dirty="0">
                <a:solidFill>
                  <a:srgbClr val="000000"/>
                </a:solidFill>
                <a:latin typeface="+mn-ea"/>
                <a:cs typeface="Meiryo UI" pitchFamily="50" charset="-128"/>
              </a:rPr>
              <a:t>％の差がみられる。</a:t>
            </a:r>
            <a:endParaRPr lang="en-US" altLang="ja-JP" sz="1050" dirty="0">
              <a:solidFill>
                <a:srgbClr val="000000"/>
              </a:solidFill>
              <a:latin typeface="+mn-ea"/>
              <a:cs typeface="Meiryo UI" pitchFamily="50" charset="-128"/>
            </a:endParaRPr>
          </a:p>
          <a:p>
            <a:pPr lvl="0" fontAlgn="base">
              <a:spcBef>
                <a:spcPct val="0"/>
              </a:spcBef>
              <a:spcAft>
                <a:spcPct val="0"/>
              </a:spcAft>
            </a:pPr>
            <a:r>
              <a:rPr lang="ja-JP" altLang="en-US" sz="1050" dirty="0">
                <a:solidFill>
                  <a:srgbClr val="000000"/>
                </a:solidFill>
                <a:latin typeface="+mn-ea"/>
                <a:cs typeface="Meiryo UI" pitchFamily="50" charset="-128"/>
              </a:rPr>
              <a:t>一方で、「家事・育児が忙しくなくなったから」と回答した割合は女性</a:t>
            </a:r>
            <a:r>
              <a:rPr lang="en-US" altLang="ja-JP" sz="1050" dirty="0">
                <a:solidFill>
                  <a:srgbClr val="000000"/>
                </a:solidFill>
                <a:latin typeface="+mn-ea"/>
                <a:cs typeface="Meiryo UI" pitchFamily="50" charset="-128"/>
              </a:rPr>
              <a:t>8.0</a:t>
            </a:r>
            <a:r>
              <a:rPr lang="ja-JP" altLang="en-US" sz="1050" dirty="0">
                <a:solidFill>
                  <a:srgbClr val="000000"/>
                </a:solidFill>
                <a:latin typeface="+mn-ea"/>
                <a:cs typeface="Meiryo UI" pitchFamily="50" charset="-128"/>
              </a:rPr>
              <a:t>％で、男性は</a:t>
            </a:r>
            <a:r>
              <a:rPr lang="en-US" altLang="ja-JP" sz="1050" dirty="0">
                <a:solidFill>
                  <a:srgbClr val="000000"/>
                </a:solidFill>
                <a:latin typeface="+mn-ea"/>
                <a:cs typeface="Meiryo UI" pitchFamily="50" charset="-128"/>
              </a:rPr>
              <a:t>0</a:t>
            </a:r>
            <a:r>
              <a:rPr lang="ja-JP" altLang="en-US" sz="1050" dirty="0">
                <a:solidFill>
                  <a:srgbClr val="000000"/>
                </a:solidFill>
                <a:latin typeface="+mn-ea"/>
                <a:cs typeface="Meiryo UI" pitchFamily="50" charset="-128"/>
              </a:rPr>
              <a:t>％となっており、</a:t>
            </a:r>
            <a:r>
              <a:rPr lang="en-US" altLang="ja-JP" sz="1050" dirty="0">
                <a:solidFill>
                  <a:srgbClr val="000000"/>
                </a:solidFill>
                <a:latin typeface="+mn-ea"/>
                <a:cs typeface="Meiryo UI" pitchFamily="50" charset="-128"/>
              </a:rPr>
              <a:t>8</a:t>
            </a:r>
            <a:r>
              <a:rPr lang="ja-JP" altLang="en-US" sz="1050" dirty="0">
                <a:solidFill>
                  <a:srgbClr val="000000"/>
                </a:solidFill>
                <a:latin typeface="+mn-ea"/>
                <a:cs typeface="Meiryo UI" pitchFamily="50" charset="-128"/>
              </a:rPr>
              <a:t>％の差が見られる。</a:t>
            </a:r>
            <a:endParaRPr lang="en-US" altLang="ja-JP" sz="1050" dirty="0">
              <a:solidFill>
                <a:srgbClr val="000000"/>
              </a:solidFill>
              <a:latin typeface="+mn-ea"/>
              <a:cs typeface="Meiryo UI" pitchFamily="50" charset="-128"/>
            </a:endParaRPr>
          </a:p>
          <a:p>
            <a:pPr lvl="0" fontAlgn="base">
              <a:spcBef>
                <a:spcPct val="0"/>
              </a:spcBef>
              <a:spcAft>
                <a:spcPct val="0"/>
              </a:spcAft>
            </a:pPr>
            <a:r>
              <a:rPr lang="ja-JP" altLang="en-US" sz="1050" dirty="0">
                <a:solidFill>
                  <a:srgbClr val="000000"/>
                </a:solidFill>
                <a:latin typeface="+mn-ea"/>
                <a:cs typeface="Meiryo UI" pitchFamily="50" charset="-128"/>
              </a:rPr>
              <a:t>なお、「運動・スポーツの必要性に対する意識の変化」については男女差はほとんどなく、男性</a:t>
            </a:r>
            <a:r>
              <a:rPr lang="en-US" altLang="ja-JP" sz="1050" dirty="0">
                <a:solidFill>
                  <a:srgbClr val="000000"/>
                </a:solidFill>
                <a:latin typeface="+mn-ea"/>
                <a:cs typeface="Meiryo UI" pitchFamily="50" charset="-128"/>
              </a:rPr>
              <a:t>43.2</a:t>
            </a:r>
            <a:r>
              <a:rPr lang="ja-JP" altLang="en-US" sz="1050" dirty="0">
                <a:solidFill>
                  <a:srgbClr val="000000"/>
                </a:solidFill>
                <a:latin typeface="+mn-ea"/>
                <a:cs typeface="Meiryo UI" pitchFamily="50" charset="-128"/>
              </a:rPr>
              <a:t>％、女性</a:t>
            </a:r>
            <a:r>
              <a:rPr lang="en-US" altLang="ja-JP" sz="1050" dirty="0">
                <a:solidFill>
                  <a:srgbClr val="000000"/>
                </a:solidFill>
                <a:latin typeface="+mn-ea"/>
                <a:cs typeface="Meiryo UI" pitchFamily="50" charset="-128"/>
              </a:rPr>
              <a:t>42.7</a:t>
            </a:r>
            <a:r>
              <a:rPr lang="ja-JP" altLang="en-US" sz="1050" dirty="0">
                <a:solidFill>
                  <a:srgbClr val="000000"/>
                </a:solidFill>
                <a:latin typeface="+mn-ea"/>
                <a:cs typeface="Meiryo UI" pitchFamily="50" charset="-128"/>
              </a:rPr>
              <a:t>％となっている。</a:t>
            </a:r>
            <a:endParaRPr lang="en-US" altLang="ja-JP" sz="1050" dirty="0">
              <a:solidFill>
                <a:srgbClr val="000000"/>
              </a:solidFill>
              <a:latin typeface="+mn-ea"/>
              <a:cs typeface="Meiryo UI" pitchFamily="50" charset="-128"/>
            </a:endParaRPr>
          </a:p>
          <a:p>
            <a:pPr lvl="0" fontAlgn="base">
              <a:spcBef>
                <a:spcPct val="0"/>
              </a:spcBef>
              <a:spcAft>
                <a:spcPct val="0"/>
              </a:spcAft>
            </a:pPr>
            <a:r>
              <a:rPr lang="ja-JP" altLang="en-US" sz="1050" dirty="0">
                <a:solidFill>
                  <a:srgbClr val="000000"/>
                </a:solidFill>
                <a:latin typeface="+mn-ea"/>
                <a:cs typeface="Meiryo UI" pitchFamily="50" charset="-128"/>
              </a:rPr>
              <a:t>年代別にみても、すべての年代で「運動・スポーツの必要性に対する意識の変化」が最も高い。</a:t>
            </a:r>
            <a:endParaRPr lang="en-US" altLang="ja-JP" sz="1050" dirty="0">
              <a:solidFill>
                <a:srgbClr val="000000"/>
              </a:solidFill>
              <a:latin typeface="+mn-ea"/>
              <a:cs typeface="Meiryo UI" pitchFamily="50" charset="-128"/>
            </a:endParaRPr>
          </a:p>
          <a:p>
            <a:pPr lvl="0" fontAlgn="base">
              <a:spcBef>
                <a:spcPct val="0"/>
              </a:spcBef>
              <a:spcAft>
                <a:spcPct val="0"/>
              </a:spcAft>
            </a:pPr>
            <a:r>
              <a:rPr lang="ja-JP" altLang="en-US" sz="1050" dirty="0">
                <a:solidFill>
                  <a:srgbClr val="000000"/>
                </a:solidFill>
                <a:latin typeface="+mn-ea"/>
                <a:cs typeface="Meiryo UI" pitchFamily="50" charset="-128"/>
              </a:rPr>
              <a:t>特に</a:t>
            </a:r>
            <a:r>
              <a:rPr lang="en-US" altLang="ja-JP" sz="1050" dirty="0">
                <a:solidFill>
                  <a:srgbClr val="000000"/>
                </a:solidFill>
                <a:latin typeface="+mn-ea"/>
                <a:cs typeface="Meiryo UI" pitchFamily="50" charset="-128"/>
              </a:rPr>
              <a:t>50</a:t>
            </a:r>
            <a:r>
              <a:rPr lang="ja-JP" altLang="en-US" sz="1050" dirty="0">
                <a:solidFill>
                  <a:srgbClr val="000000"/>
                </a:solidFill>
                <a:latin typeface="+mn-ea"/>
                <a:cs typeface="Meiryo UI" pitchFamily="50" charset="-128"/>
              </a:rPr>
              <a:t>歳代では</a:t>
            </a:r>
            <a:r>
              <a:rPr lang="en-US" altLang="ja-JP" sz="1050" dirty="0">
                <a:solidFill>
                  <a:srgbClr val="000000"/>
                </a:solidFill>
                <a:latin typeface="+mn-ea"/>
                <a:cs typeface="Meiryo UI" pitchFamily="50" charset="-128"/>
              </a:rPr>
              <a:t>57.9</a:t>
            </a:r>
            <a:r>
              <a:rPr lang="ja-JP" altLang="en-US" sz="1050" dirty="0">
                <a:solidFill>
                  <a:srgbClr val="000000"/>
                </a:solidFill>
                <a:latin typeface="+mn-ea"/>
                <a:cs typeface="Meiryo UI" pitchFamily="50" charset="-128"/>
              </a:rPr>
              <a:t>％と最も高くなっている。</a:t>
            </a:r>
            <a:endParaRPr lang="en-US" altLang="ja-JP" sz="1050" dirty="0">
              <a:solidFill>
                <a:srgbClr val="000000"/>
              </a:solidFill>
              <a:latin typeface="+mn-ea"/>
              <a:cs typeface="Meiryo UI" pitchFamily="50" charset="-128"/>
            </a:endParaRPr>
          </a:p>
          <a:p>
            <a:pPr lvl="0" fontAlgn="base">
              <a:spcBef>
                <a:spcPct val="0"/>
              </a:spcBef>
              <a:spcAft>
                <a:spcPct val="0"/>
              </a:spcAft>
            </a:pPr>
            <a:r>
              <a:rPr lang="ja-JP" altLang="en-US" sz="1050" dirty="0">
                <a:solidFill>
                  <a:srgbClr val="000000"/>
                </a:solidFill>
                <a:latin typeface="+mn-ea"/>
                <a:cs typeface="Meiryo UI" pitchFamily="50" charset="-128"/>
              </a:rPr>
              <a:t>次いで、</a:t>
            </a:r>
            <a:r>
              <a:rPr lang="en-US" altLang="ja-JP" sz="1050" dirty="0">
                <a:solidFill>
                  <a:srgbClr val="000000"/>
                </a:solidFill>
                <a:latin typeface="+mn-ea"/>
                <a:cs typeface="Meiryo UI" pitchFamily="50" charset="-128"/>
              </a:rPr>
              <a:t>60</a:t>
            </a:r>
            <a:r>
              <a:rPr lang="ja-JP" altLang="en-US" sz="1050" dirty="0">
                <a:solidFill>
                  <a:srgbClr val="000000"/>
                </a:solidFill>
                <a:latin typeface="+mn-ea"/>
                <a:cs typeface="Meiryo UI" pitchFamily="50" charset="-128"/>
              </a:rPr>
              <a:t>歳代では「仕事が忙しくなくなったから」が</a:t>
            </a:r>
            <a:r>
              <a:rPr lang="en-US" altLang="ja-JP" sz="1050" dirty="0">
                <a:solidFill>
                  <a:srgbClr val="000000"/>
                </a:solidFill>
                <a:latin typeface="+mn-ea"/>
                <a:cs typeface="Meiryo UI" pitchFamily="50" charset="-128"/>
              </a:rPr>
              <a:t>20.0</a:t>
            </a:r>
            <a:r>
              <a:rPr lang="ja-JP" altLang="en-US" sz="1050" dirty="0">
                <a:solidFill>
                  <a:srgbClr val="000000"/>
                </a:solidFill>
                <a:latin typeface="+mn-ea"/>
                <a:cs typeface="Meiryo UI" pitchFamily="50" charset="-128"/>
              </a:rPr>
              <a:t>％と比較的高い割合を占めている。</a:t>
            </a:r>
            <a:endParaRPr lang="en-US" altLang="ja-JP" sz="1050" dirty="0">
              <a:solidFill>
                <a:srgbClr val="000000"/>
              </a:solidFill>
              <a:latin typeface="+mn-ea"/>
              <a:cs typeface="Meiryo UI" pitchFamily="50" charset="-128"/>
            </a:endParaRPr>
          </a:p>
        </p:txBody>
      </p:sp>
      <p:sp>
        <p:nvSpPr>
          <p:cNvPr id="3" name="テキスト ボックス 2">
            <a:extLst>
              <a:ext uri="{FF2B5EF4-FFF2-40B4-BE49-F238E27FC236}">
                <a16:creationId xmlns:a16="http://schemas.microsoft.com/office/drawing/2014/main" id="{1392069A-B0CB-E0B6-461D-EC14BD685B58}"/>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20</a:t>
            </a:r>
            <a:endParaRPr kumimoji="1" lang="ja-JP" altLang="en-US" sz="800" dirty="0"/>
          </a:p>
        </p:txBody>
      </p:sp>
    </p:spTree>
    <p:extLst>
      <p:ext uri="{BB962C8B-B14F-4D97-AF65-F5344CB8AC3E}">
        <p14:creationId xmlns:p14="http://schemas.microsoft.com/office/powerpoint/2010/main" val="2599051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41000" y="308658"/>
            <a:ext cx="6355168" cy="946413"/>
          </a:xfrm>
          <a:prstGeom prst="rect">
            <a:avLst/>
          </a:prstGeom>
        </p:spPr>
        <p:txBody>
          <a:bodyPr wrap="square">
            <a:spAutoFit/>
          </a:bodyPr>
          <a:lstStyle/>
          <a:p>
            <a:r>
              <a:rPr lang="en-US" altLang="ja-JP" sz="1200" b="1" dirty="0"/>
              <a:t>Q</a:t>
            </a:r>
            <a:r>
              <a:rPr lang="ja-JP" altLang="en-US" sz="1200" b="1" dirty="0"/>
              <a:t>８．あなたは、主にどのような目的で運動やスポーツをしていますか。</a:t>
            </a:r>
            <a:r>
              <a:rPr lang="ja-JP" altLang="en-US" sz="1200" b="1" dirty="0">
                <a:solidFill>
                  <a:srgbClr val="000000"/>
                </a:solidFill>
                <a:latin typeface="Meiryo UI" pitchFamily="50" charset="-128"/>
                <a:ea typeface="Meiryo UI" pitchFamily="50" charset="-128"/>
                <a:cs typeface="Meiryo UI" pitchFamily="50" charset="-128"/>
              </a:rPr>
              <a:t> （複数回答可）</a:t>
            </a:r>
            <a:endParaRPr lang="en-US" altLang="ja-JP" sz="1200" b="1" dirty="0">
              <a:solidFill>
                <a:srgbClr val="000000"/>
              </a:solidFill>
              <a:latin typeface="Meiryo UI" pitchFamily="50" charset="-128"/>
              <a:ea typeface="Meiryo UI" pitchFamily="50" charset="-128"/>
              <a:cs typeface="Meiryo UI" pitchFamily="50" charset="-128"/>
            </a:endParaRPr>
          </a:p>
          <a:p>
            <a:endParaRPr lang="en-US" altLang="ja-JP" sz="1200" b="1" dirty="0"/>
          </a:p>
          <a:p>
            <a:pPr marL="363538"/>
            <a:r>
              <a:rPr lang="ja-JP" altLang="en-US" sz="1050" dirty="0"/>
              <a:t>運動・スポーツを行う理由として、「健康のため」が</a:t>
            </a:r>
            <a:r>
              <a:rPr lang="en-US" altLang="ja-JP" sz="1050" dirty="0"/>
              <a:t>75.2</a:t>
            </a:r>
            <a:r>
              <a:rPr lang="ja-JP" altLang="en-US" sz="1050" dirty="0"/>
              <a:t>％と最も高い割合となっている。</a:t>
            </a:r>
            <a:endParaRPr lang="en-US" altLang="ja-JP" sz="1050" dirty="0"/>
          </a:p>
          <a:p>
            <a:pPr marL="363538"/>
            <a:r>
              <a:rPr lang="ja-JP" altLang="en-US" sz="1050" dirty="0"/>
              <a:t>次いで、「体力増進・維持のため」が</a:t>
            </a:r>
            <a:r>
              <a:rPr lang="en-US" altLang="ja-JP" sz="1050" dirty="0"/>
              <a:t>46.2</a:t>
            </a:r>
            <a:r>
              <a:rPr lang="ja-JP" altLang="en-US" sz="1050" dirty="0"/>
              <a:t>％、「運動不足解消のため」が</a:t>
            </a:r>
            <a:r>
              <a:rPr lang="en-US" altLang="ja-JP" sz="1050" dirty="0"/>
              <a:t>44.6</a:t>
            </a:r>
            <a:r>
              <a:rPr lang="ja-JP" altLang="en-US" sz="1050" dirty="0"/>
              <a:t>％、「楽しみ・気晴らしとして（気分転換）」が</a:t>
            </a:r>
            <a:r>
              <a:rPr lang="en-US" altLang="ja-JP" sz="1050" dirty="0"/>
              <a:t>36.7</a:t>
            </a:r>
            <a:r>
              <a:rPr lang="ja-JP" altLang="en-US" sz="1050" dirty="0"/>
              <a:t>％と続いている。</a:t>
            </a:r>
          </a:p>
        </p:txBody>
      </p:sp>
      <p:sp>
        <p:nvSpPr>
          <p:cNvPr id="10" name="正方形/長方形 9"/>
          <p:cNvSpPr/>
          <p:nvPr/>
        </p:nvSpPr>
        <p:spPr>
          <a:xfrm>
            <a:off x="456072" y="1321764"/>
            <a:ext cx="6619642" cy="261610"/>
          </a:xfrm>
          <a:prstGeom prst="rect">
            <a:avLst/>
          </a:prstGeom>
        </p:spPr>
        <p:txBody>
          <a:bodyPr wrap="square">
            <a:spAutoFit/>
          </a:bodyPr>
          <a:lstStyle/>
          <a:p>
            <a:r>
              <a:rPr lang="ja-JP" altLang="en-US" sz="1050" b="1" dirty="0"/>
              <a:t>図　</a:t>
            </a:r>
            <a:r>
              <a:rPr lang="en-US" altLang="ja-JP" sz="1050" b="1" dirty="0"/>
              <a:t> Q</a:t>
            </a:r>
            <a:r>
              <a:rPr lang="ja-JP" altLang="en-US" sz="1050" b="1" dirty="0"/>
              <a:t>８．あなたは、主にどのような目的で運動やスポーツをしていますか。</a:t>
            </a:r>
            <a:r>
              <a:rPr lang="ja-JP" altLang="en-US" sz="1050" b="1" dirty="0">
                <a:solidFill>
                  <a:srgbClr val="000000"/>
                </a:solidFill>
                <a:latin typeface="Meiryo UI" pitchFamily="50" charset="-128"/>
                <a:ea typeface="Meiryo UI" pitchFamily="50" charset="-128"/>
                <a:cs typeface="Meiryo UI" pitchFamily="50" charset="-128"/>
              </a:rPr>
              <a:t> （</a:t>
            </a:r>
            <a:r>
              <a:rPr lang="en-US" altLang="ja-JP" sz="1050" b="1" dirty="0">
                <a:solidFill>
                  <a:srgbClr val="000000"/>
                </a:solidFill>
                <a:latin typeface="Meiryo UI" pitchFamily="50" charset="-128"/>
                <a:ea typeface="Meiryo UI" pitchFamily="50" charset="-128"/>
                <a:cs typeface="Meiryo UI" pitchFamily="50" charset="-128"/>
              </a:rPr>
              <a:t>n=1,250)</a:t>
            </a:r>
            <a:endParaRPr lang="en-US" altLang="ja-JP" sz="1050" b="1" dirty="0"/>
          </a:p>
        </p:txBody>
      </p:sp>
      <p:graphicFrame>
        <p:nvGraphicFramePr>
          <p:cNvPr id="6" name="Chart 15">
            <a:extLst>
              <a:ext uri="{FF2B5EF4-FFF2-40B4-BE49-F238E27FC236}">
                <a16:creationId xmlns:a16="http://schemas.microsoft.com/office/drawing/2014/main" id="{00000000-0008-0000-0500-000010000000}"/>
              </a:ext>
            </a:extLst>
          </p:cNvPr>
          <p:cNvGraphicFramePr>
            <a:graphicFrameLocks/>
          </p:cNvGraphicFramePr>
          <p:nvPr>
            <p:extLst>
              <p:ext uri="{D42A27DB-BD31-4B8C-83A1-F6EECF244321}">
                <p14:modId xmlns:p14="http://schemas.microsoft.com/office/powerpoint/2010/main" val="926935311"/>
              </p:ext>
            </p:extLst>
          </p:nvPr>
        </p:nvGraphicFramePr>
        <p:xfrm>
          <a:off x="-4628152" y="1804925"/>
          <a:ext cx="11209773" cy="4570915"/>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a:extLst>
              <a:ext uri="{FF2B5EF4-FFF2-40B4-BE49-F238E27FC236}">
                <a16:creationId xmlns:a16="http://schemas.microsoft.com/office/drawing/2014/main" id="{9D87779C-2525-4F23-6EC9-8E14AC941377}"/>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21</a:t>
            </a:r>
            <a:endParaRPr kumimoji="1" lang="ja-JP" altLang="en-US" sz="800" dirty="0"/>
          </a:p>
        </p:txBody>
      </p:sp>
    </p:spTree>
    <p:extLst>
      <p:ext uri="{BB962C8B-B14F-4D97-AF65-F5344CB8AC3E}">
        <p14:creationId xmlns:p14="http://schemas.microsoft.com/office/powerpoint/2010/main" val="4024798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10">
            <a:extLst>
              <a:ext uri="{FF2B5EF4-FFF2-40B4-BE49-F238E27FC236}">
                <a16:creationId xmlns:a16="http://schemas.microsoft.com/office/drawing/2014/main" id="{00000000-0008-0000-0500-00000B000000}"/>
              </a:ext>
            </a:extLst>
          </p:cNvPr>
          <p:cNvGraphicFramePr>
            <a:graphicFrameLocks/>
          </p:cNvGraphicFramePr>
          <p:nvPr>
            <p:extLst>
              <p:ext uri="{D42A27DB-BD31-4B8C-83A1-F6EECF244321}">
                <p14:modId xmlns:p14="http://schemas.microsoft.com/office/powerpoint/2010/main" val="1885626571"/>
              </p:ext>
            </p:extLst>
          </p:nvPr>
        </p:nvGraphicFramePr>
        <p:xfrm>
          <a:off x="99000" y="663680"/>
          <a:ext cx="6660000" cy="8057152"/>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p:cNvSpPr/>
          <p:nvPr/>
        </p:nvSpPr>
        <p:spPr>
          <a:xfrm>
            <a:off x="441000" y="242784"/>
            <a:ext cx="6295044" cy="261610"/>
          </a:xfrm>
          <a:prstGeom prst="rect">
            <a:avLst/>
          </a:prstGeom>
        </p:spPr>
        <p:txBody>
          <a:bodyPr wrap="square">
            <a:spAutoFit/>
          </a:bodyPr>
          <a:lstStyle/>
          <a:p>
            <a:r>
              <a:rPr lang="ja-JP" altLang="en-US" sz="1050" b="1" dirty="0"/>
              <a:t>図　基本属性別　</a:t>
            </a:r>
            <a:r>
              <a:rPr lang="en-US" altLang="ja-JP" sz="1050" b="1" dirty="0"/>
              <a:t>Q</a:t>
            </a:r>
            <a:r>
              <a:rPr lang="ja-JP" altLang="en-US" sz="1050" b="1" dirty="0"/>
              <a:t>８．あなたは、主にどのような目的で運動やスポーツをしていますか</a:t>
            </a:r>
            <a:r>
              <a:rPr lang="ja-JP" altLang="en-US" sz="1050" b="1" dirty="0">
                <a:solidFill>
                  <a:srgbClr val="000000"/>
                </a:solidFill>
                <a:latin typeface="Meiryo UI" pitchFamily="50" charset="-128"/>
                <a:ea typeface="Meiryo UI" pitchFamily="50" charset="-128"/>
                <a:cs typeface="Meiryo UI" pitchFamily="50" charset="-128"/>
              </a:rPr>
              <a:t>（</a:t>
            </a:r>
            <a:r>
              <a:rPr lang="en-US" altLang="ja-JP" sz="1050" b="1" dirty="0">
                <a:solidFill>
                  <a:srgbClr val="000000"/>
                </a:solidFill>
                <a:latin typeface="Meiryo UI" pitchFamily="50" charset="-128"/>
                <a:ea typeface="Meiryo UI" pitchFamily="50" charset="-128"/>
                <a:cs typeface="Meiryo UI" pitchFamily="50" charset="-128"/>
              </a:rPr>
              <a:t>n=1,250)</a:t>
            </a:r>
            <a:endParaRPr lang="en-US" altLang="ja-JP" sz="1050" b="1" dirty="0"/>
          </a:p>
        </p:txBody>
      </p:sp>
      <p:sp>
        <p:nvSpPr>
          <p:cNvPr id="9" name="正方形/長方形 8"/>
          <p:cNvSpPr/>
          <p:nvPr/>
        </p:nvSpPr>
        <p:spPr>
          <a:xfrm>
            <a:off x="443232" y="7097376"/>
            <a:ext cx="5992168" cy="1061829"/>
          </a:xfrm>
          <a:prstGeom prst="rect">
            <a:avLst/>
          </a:prstGeom>
        </p:spPr>
        <p:txBody>
          <a:bodyPr wrap="square">
            <a:spAutoFit/>
          </a:bodyPr>
          <a:lstStyle/>
          <a:p>
            <a:r>
              <a:rPr lang="ja-JP" altLang="en-US" sz="1050" dirty="0"/>
              <a:t>男女別にみると、差が大きい項目として「美容のため」が挙げられる。</a:t>
            </a:r>
            <a:endParaRPr lang="en-US" altLang="ja-JP" sz="1050" dirty="0"/>
          </a:p>
          <a:p>
            <a:r>
              <a:rPr lang="ja-JP" altLang="en-US" sz="1050" dirty="0"/>
              <a:t>女性が</a:t>
            </a:r>
            <a:r>
              <a:rPr lang="en-US" altLang="ja-JP" sz="1050" dirty="0"/>
              <a:t>9.7</a:t>
            </a:r>
            <a:r>
              <a:rPr lang="ja-JP" altLang="en-US" sz="1050" dirty="0"/>
              <a:t>％、男性が</a:t>
            </a:r>
            <a:r>
              <a:rPr lang="en-US" altLang="ja-JP" sz="1050" dirty="0"/>
              <a:t>1.5</a:t>
            </a:r>
            <a:r>
              <a:rPr lang="ja-JP" altLang="en-US" sz="1050" dirty="0"/>
              <a:t>％となっており、女性の割合が高い。</a:t>
            </a:r>
            <a:endParaRPr lang="en-US" altLang="ja-JP" sz="1050" dirty="0"/>
          </a:p>
          <a:p>
            <a:r>
              <a:rPr lang="ja-JP" altLang="en-US" sz="1050" dirty="0"/>
              <a:t>一方、「健康のため」については、男性</a:t>
            </a:r>
            <a:r>
              <a:rPr lang="en-US" altLang="ja-JP" sz="1050" dirty="0"/>
              <a:t>78.4</a:t>
            </a:r>
            <a:r>
              <a:rPr lang="ja-JP" altLang="en-US" sz="1050" dirty="0"/>
              <a:t>％、女性</a:t>
            </a:r>
            <a:r>
              <a:rPr lang="en-US" altLang="ja-JP" sz="1050" dirty="0"/>
              <a:t>72.2</a:t>
            </a:r>
            <a:r>
              <a:rPr lang="ja-JP" altLang="en-US" sz="1050" dirty="0"/>
              <a:t>％で、男性の方が</a:t>
            </a:r>
            <a:r>
              <a:rPr lang="en-US" altLang="ja-JP" sz="1050" dirty="0"/>
              <a:t>6.2</a:t>
            </a:r>
            <a:r>
              <a:rPr lang="ja-JP" altLang="en-US" sz="1050" dirty="0"/>
              <a:t>％高い結果となっている。</a:t>
            </a:r>
            <a:endParaRPr lang="en-US" altLang="ja-JP" sz="1050" dirty="0"/>
          </a:p>
          <a:p>
            <a:r>
              <a:rPr lang="ja-JP" altLang="en-US" sz="1050" dirty="0"/>
              <a:t>年代別にみると、</a:t>
            </a:r>
            <a:r>
              <a:rPr lang="en-US" altLang="ja-JP" sz="1050" dirty="0"/>
              <a:t>60</a:t>
            </a:r>
            <a:r>
              <a:rPr lang="ja-JP" altLang="en-US" sz="1050" dirty="0"/>
              <a:t>歳代では</a:t>
            </a:r>
            <a:r>
              <a:rPr lang="en-US" altLang="ja-JP" sz="1050" dirty="0"/>
              <a:t>80.2</a:t>
            </a:r>
            <a:r>
              <a:rPr lang="ja-JP" altLang="en-US" sz="1050" dirty="0"/>
              <a:t>％が「健康のため」と回答しており、全体平均より</a:t>
            </a:r>
            <a:r>
              <a:rPr lang="en-US" altLang="ja-JP" sz="1050" dirty="0"/>
              <a:t>5</a:t>
            </a:r>
            <a:r>
              <a:rPr lang="ja-JP" altLang="en-US" sz="1050" dirty="0"/>
              <a:t>％高い。</a:t>
            </a:r>
            <a:endParaRPr lang="en-US" altLang="ja-JP" sz="1050" dirty="0"/>
          </a:p>
          <a:p>
            <a:r>
              <a:rPr lang="ja-JP" altLang="en-US" sz="1050" dirty="0"/>
              <a:t>次いで、</a:t>
            </a:r>
            <a:r>
              <a:rPr lang="en-US" altLang="ja-JP" sz="1050" dirty="0"/>
              <a:t>70</a:t>
            </a:r>
            <a:r>
              <a:rPr lang="ja-JP" altLang="en-US" sz="1050" dirty="0"/>
              <a:t>歳代が</a:t>
            </a:r>
            <a:r>
              <a:rPr lang="en-US" altLang="ja-JP" sz="1050" dirty="0"/>
              <a:t>78.0</a:t>
            </a:r>
            <a:r>
              <a:rPr lang="ja-JP" altLang="en-US" sz="1050" dirty="0"/>
              <a:t>％と続いている。</a:t>
            </a:r>
            <a:endParaRPr lang="en-US" altLang="ja-JP" sz="1050" dirty="0"/>
          </a:p>
          <a:p>
            <a:r>
              <a:rPr lang="ja-JP" altLang="en-US" sz="1050" dirty="0"/>
              <a:t>また、「美容のため」と回答している人は、</a:t>
            </a:r>
            <a:r>
              <a:rPr lang="en-US" altLang="ja-JP" sz="1050" dirty="0"/>
              <a:t>18</a:t>
            </a:r>
            <a:r>
              <a:rPr lang="ja-JP" altLang="en-US" sz="1050" dirty="0"/>
              <a:t>歳～</a:t>
            </a:r>
            <a:r>
              <a:rPr lang="en-US" altLang="ja-JP" sz="1050" dirty="0"/>
              <a:t>20</a:t>
            </a:r>
            <a:r>
              <a:rPr lang="ja-JP" altLang="en-US" sz="1050" dirty="0"/>
              <a:t>歳代および</a:t>
            </a:r>
            <a:r>
              <a:rPr lang="en-US" altLang="ja-JP" sz="1050" dirty="0"/>
              <a:t>40</a:t>
            </a:r>
            <a:r>
              <a:rPr lang="ja-JP" altLang="en-US" sz="1050" dirty="0"/>
              <a:t>歳代で比較的多い傾向がみられる。</a:t>
            </a:r>
            <a:endParaRPr lang="en-US" altLang="ja-JP" sz="1050" dirty="0"/>
          </a:p>
        </p:txBody>
      </p:sp>
      <p:sp>
        <p:nvSpPr>
          <p:cNvPr id="4" name="テキスト ボックス 3">
            <a:extLst>
              <a:ext uri="{FF2B5EF4-FFF2-40B4-BE49-F238E27FC236}">
                <a16:creationId xmlns:a16="http://schemas.microsoft.com/office/drawing/2014/main" id="{D5F0EB6A-DA54-8A66-2A05-40BBEB089EE5}"/>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22</a:t>
            </a:r>
            <a:endParaRPr kumimoji="1" lang="ja-JP" altLang="en-US" sz="800" dirty="0"/>
          </a:p>
        </p:txBody>
      </p:sp>
    </p:spTree>
    <p:extLst>
      <p:ext uri="{BB962C8B-B14F-4D97-AF65-F5344CB8AC3E}">
        <p14:creationId xmlns:p14="http://schemas.microsoft.com/office/powerpoint/2010/main" val="637528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60647" y="325268"/>
            <a:ext cx="6423233" cy="946413"/>
          </a:xfrm>
          <a:prstGeom prst="rect">
            <a:avLst/>
          </a:prstGeom>
        </p:spPr>
        <p:txBody>
          <a:bodyPr wrap="square">
            <a:spAutoFit/>
          </a:bodyPr>
          <a:lstStyle/>
          <a:p>
            <a:pPr marL="449263" indent="-449263"/>
            <a:r>
              <a:rPr lang="en-US" altLang="ja-JP" sz="1200" b="1" dirty="0">
                <a:latin typeface="+mj-lt"/>
              </a:rPr>
              <a:t>Q9</a:t>
            </a:r>
            <a:r>
              <a:rPr lang="ja-JP" altLang="en-US" sz="1200" b="1" dirty="0">
                <a:latin typeface="+mj-lt"/>
              </a:rPr>
              <a:t>．あなたが</a:t>
            </a:r>
            <a:r>
              <a:rPr lang="en-US" altLang="ja-JP" sz="1200" b="1" dirty="0">
                <a:latin typeface="+mj-lt"/>
              </a:rPr>
              <a:t>Q5</a:t>
            </a:r>
            <a:r>
              <a:rPr lang="ja-JP" altLang="en-US" sz="1200" b="1" dirty="0">
                <a:latin typeface="+mj-lt"/>
              </a:rPr>
              <a:t>で回答された運動やスポーツを始めたきっかけは何ですか。</a:t>
            </a:r>
            <a:r>
              <a:rPr lang="ja-JP" altLang="en-US" sz="1200" b="1" dirty="0">
                <a:solidFill>
                  <a:srgbClr val="000000"/>
                </a:solidFill>
                <a:latin typeface="Meiryo UI" pitchFamily="50" charset="-128"/>
                <a:ea typeface="Meiryo UI" pitchFamily="50" charset="-128"/>
                <a:cs typeface="Meiryo UI" pitchFamily="50" charset="-128"/>
              </a:rPr>
              <a:t>（複数回答可）</a:t>
            </a:r>
            <a:endParaRPr lang="en-US" altLang="ja-JP" sz="1200" b="1" dirty="0">
              <a:solidFill>
                <a:srgbClr val="000000"/>
              </a:solidFill>
              <a:latin typeface="Meiryo UI" pitchFamily="50" charset="-128"/>
              <a:ea typeface="Meiryo UI" pitchFamily="50" charset="-128"/>
              <a:cs typeface="Meiryo UI" pitchFamily="50" charset="-128"/>
            </a:endParaRPr>
          </a:p>
          <a:p>
            <a:pPr marL="449263" indent="-449263"/>
            <a:endParaRPr lang="en-US" altLang="ja-JP" sz="1200" b="1" dirty="0">
              <a:latin typeface="+mj-lt"/>
            </a:endParaRPr>
          </a:p>
          <a:p>
            <a:pPr marL="355600"/>
            <a:r>
              <a:rPr lang="ja-JP" altLang="en-US" sz="1050" dirty="0"/>
              <a:t>「特に理由はない」が一番多いが、きっかけとして一番挙げられているのは「体調の変化（体重増加や体力の低下）を実感した」が</a:t>
            </a:r>
            <a:r>
              <a:rPr lang="en-US" altLang="ja-JP" sz="1050" dirty="0"/>
              <a:t>23.1%</a:t>
            </a:r>
            <a:r>
              <a:rPr lang="ja-JP" altLang="en-US" sz="1050" dirty="0"/>
              <a:t>である。続いて「友人・知人・同僚に誘われた」</a:t>
            </a:r>
            <a:r>
              <a:rPr lang="en-US" altLang="ja-JP" sz="1050" dirty="0"/>
              <a:t>13.6</a:t>
            </a:r>
            <a:r>
              <a:rPr lang="ja-JP" altLang="en-US" sz="1050" dirty="0"/>
              <a:t>％、 「健康診断等の結果を受けて」</a:t>
            </a:r>
            <a:r>
              <a:rPr lang="en-US" altLang="ja-JP" sz="1050" dirty="0"/>
              <a:t>13.5% </a:t>
            </a:r>
            <a:r>
              <a:rPr lang="ja-JP" altLang="en-US" sz="1050" dirty="0"/>
              <a:t>、 「家族に誘われた」</a:t>
            </a:r>
            <a:r>
              <a:rPr lang="en-US" altLang="ja-JP" sz="1050" dirty="0"/>
              <a:t>9.8%</a:t>
            </a:r>
            <a:r>
              <a:rPr lang="ja-JP" altLang="en-US" sz="1050" dirty="0"/>
              <a:t>である。</a:t>
            </a:r>
            <a:endParaRPr lang="en-US" altLang="ja-JP" sz="1050" dirty="0"/>
          </a:p>
        </p:txBody>
      </p:sp>
      <p:sp>
        <p:nvSpPr>
          <p:cNvPr id="15" name="正方形/長方形 14"/>
          <p:cNvSpPr/>
          <p:nvPr/>
        </p:nvSpPr>
        <p:spPr>
          <a:xfrm>
            <a:off x="409573" y="1425795"/>
            <a:ext cx="6274307" cy="415498"/>
          </a:xfrm>
          <a:prstGeom prst="rect">
            <a:avLst/>
          </a:prstGeom>
        </p:spPr>
        <p:txBody>
          <a:bodyPr wrap="square">
            <a:spAutoFit/>
          </a:bodyPr>
          <a:lstStyle/>
          <a:p>
            <a:pPr marL="182563" indent="-182563"/>
            <a:r>
              <a:rPr lang="ja-JP" altLang="en-US" sz="1050" b="1" dirty="0"/>
              <a:t>図　</a:t>
            </a:r>
            <a:r>
              <a:rPr lang="en-US" altLang="ja-JP" sz="1050" b="1" dirty="0">
                <a:latin typeface="+mj-lt"/>
              </a:rPr>
              <a:t>Q9</a:t>
            </a:r>
            <a:r>
              <a:rPr lang="ja-JP" altLang="en-US" sz="1050" b="1" dirty="0">
                <a:latin typeface="+mj-lt"/>
              </a:rPr>
              <a:t>．あなたが</a:t>
            </a:r>
            <a:r>
              <a:rPr lang="en-US" altLang="ja-JP" sz="1050" b="1" dirty="0">
                <a:latin typeface="+mj-lt"/>
              </a:rPr>
              <a:t>Q5</a:t>
            </a:r>
            <a:r>
              <a:rPr lang="ja-JP" altLang="en-US" sz="1050" b="1" dirty="0">
                <a:latin typeface="+mj-lt"/>
              </a:rPr>
              <a:t>で回答された運動やスポーツを始めたきっかけは何ですか。</a:t>
            </a:r>
            <a:r>
              <a:rPr lang="ja-JP" altLang="en-US" sz="1050" b="1" dirty="0">
                <a:solidFill>
                  <a:srgbClr val="000000"/>
                </a:solidFill>
                <a:latin typeface="Meiryo UI" pitchFamily="50" charset="-128"/>
                <a:ea typeface="Meiryo UI" pitchFamily="50" charset="-128"/>
                <a:cs typeface="Meiryo UI" pitchFamily="50" charset="-128"/>
              </a:rPr>
              <a:t>（複数回答可）</a:t>
            </a:r>
            <a:br>
              <a:rPr lang="en-US" altLang="ja-JP" sz="1050" b="1" dirty="0">
                <a:solidFill>
                  <a:srgbClr val="000000"/>
                </a:solidFill>
                <a:latin typeface="Meiryo UI" pitchFamily="50" charset="-128"/>
                <a:ea typeface="Meiryo UI" pitchFamily="50" charset="-128"/>
                <a:cs typeface="Meiryo UI" pitchFamily="50" charset="-128"/>
              </a:rPr>
            </a:br>
            <a:r>
              <a:rPr lang="ja-JP" altLang="en-US" sz="1050" b="1" dirty="0">
                <a:solidFill>
                  <a:srgbClr val="000000"/>
                </a:solidFill>
                <a:latin typeface="Meiryo UI" pitchFamily="50" charset="-128"/>
                <a:ea typeface="Meiryo UI" pitchFamily="50" charset="-128"/>
              </a:rPr>
              <a:t>（</a:t>
            </a:r>
            <a:r>
              <a:rPr lang="en-US" altLang="ja-JP" sz="1050" b="1" dirty="0">
                <a:solidFill>
                  <a:srgbClr val="000000"/>
                </a:solidFill>
                <a:latin typeface="Meiryo UI" pitchFamily="50" charset="-128"/>
                <a:ea typeface="Meiryo UI" pitchFamily="50" charset="-128"/>
              </a:rPr>
              <a:t>n=1,250</a:t>
            </a:r>
            <a:r>
              <a:rPr lang="ja-JP" altLang="en-US" sz="1050" b="1" dirty="0">
                <a:solidFill>
                  <a:srgbClr val="000000"/>
                </a:solidFill>
                <a:latin typeface="Meiryo UI" pitchFamily="50" charset="-128"/>
                <a:ea typeface="Meiryo UI" pitchFamily="50" charset="-128"/>
              </a:rPr>
              <a:t>）</a:t>
            </a:r>
            <a:endParaRPr lang="en-US" altLang="ja-JP" sz="1050" b="1" dirty="0">
              <a:latin typeface="+mj-lt"/>
            </a:endParaRPr>
          </a:p>
        </p:txBody>
      </p:sp>
      <p:graphicFrame>
        <p:nvGraphicFramePr>
          <p:cNvPr id="5" name="Chart 16">
            <a:extLst>
              <a:ext uri="{FF2B5EF4-FFF2-40B4-BE49-F238E27FC236}">
                <a16:creationId xmlns:a16="http://schemas.microsoft.com/office/drawing/2014/main" id="{00000000-0008-0000-0500-000011000000}"/>
              </a:ext>
            </a:extLst>
          </p:cNvPr>
          <p:cNvGraphicFramePr>
            <a:graphicFrameLocks/>
          </p:cNvGraphicFramePr>
          <p:nvPr>
            <p:extLst>
              <p:ext uri="{D42A27DB-BD31-4B8C-83A1-F6EECF244321}">
                <p14:modId xmlns:p14="http://schemas.microsoft.com/office/powerpoint/2010/main" val="2141184537"/>
              </p:ext>
            </p:extLst>
          </p:nvPr>
        </p:nvGraphicFramePr>
        <p:xfrm>
          <a:off x="-2403416" y="1876236"/>
          <a:ext cx="9087296" cy="5341395"/>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a:extLst>
              <a:ext uri="{FF2B5EF4-FFF2-40B4-BE49-F238E27FC236}">
                <a16:creationId xmlns:a16="http://schemas.microsoft.com/office/drawing/2014/main" id="{9832F99E-6591-515B-8841-E69CFC58C602}"/>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23</a:t>
            </a:r>
            <a:endParaRPr kumimoji="1" lang="ja-JP" altLang="en-US" sz="800" dirty="0"/>
          </a:p>
        </p:txBody>
      </p:sp>
    </p:spTree>
    <p:extLst>
      <p:ext uri="{BB962C8B-B14F-4D97-AF65-F5344CB8AC3E}">
        <p14:creationId xmlns:p14="http://schemas.microsoft.com/office/powerpoint/2010/main" val="3722435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1">
            <a:extLst>
              <a:ext uri="{FF2B5EF4-FFF2-40B4-BE49-F238E27FC236}">
                <a16:creationId xmlns:a16="http://schemas.microsoft.com/office/drawing/2014/main" id="{00000000-0008-0000-0500-00000C000000}"/>
              </a:ext>
            </a:extLst>
          </p:cNvPr>
          <p:cNvGraphicFramePr>
            <a:graphicFrameLocks/>
          </p:cNvGraphicFramePr>
          <p:nvPr>
            <p:extLst>
              <p:ext uri="{D42A27DB-BD31-4B8C-83A1-F6EECF244321}">
                <p14:modId xmlns:p14="http://schemas.microsoft.com/office/powerpoint/2010/main" val="3803041098"/>
              </p:ext>
            </p:extLst>
          </p:nvPr>
        </p:nvGraphicFramePr>
        <p:xfrm>
          <a:off x="61830" y="603552"/>
          <a:ext cx="6734340" cy="10306208"/>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a:extLst>
              <a:ext uri="{FF2B5EF4-FFF2-40B4-BE49-F238E27FC236}">
                <a16:creationId xmlns:a16="http://schemas.microsoft.com/office/drawing/2014/main" id="{CCEC6AF7-145D-B695-ED53-3F396B55D629}"/>
              </a:ext>
            </a:extLst>
          </p:cNvPr>
          <p:cNvSpPr/>
          <p:nvPr/>
        </p:nvSpPr>
        <p:spPr>
          <a:xfrm>
            <a:off x="441000" y="247056"/>
            <a:ext cx="6295044" cy="253916"/>
          </a:xfrm>
          <a:prstGeom prst="rect">
            <a:avLst/>
          </a:prstGeom>
        </p:spPr>
        <p:txBody>
          <a:bodyPr wrap="square">
            <a:spAutoFit/>
          </a:bodyPr>
          <a:lstStyle/>
          <a:p>
            <a:r>
              <a:rPr lang="ja-JP" altLang="en-US" sz="1050" b="1" dirty="0"/>
              <a:t>図　基本属性別　</a:t>
            </a:r>
            <a:r>
              <a:rPr lang="en-US" altLang="ja-JP" sz="1050" b="1" dirty="0">
                <a:latin typeface="+mj-lt"/>
              </a:rPr>
              <a:t> Q9</a:t>
            </a:r>
            <a:r>
              <a:rPr lang="ja-JP" altLang="en-US" sz="1050" b="1" dirty="0">
                <a:latin typeface="+mj-lt"/>
              </a:rPr>
              <a:t>．あなたが</a:t>
            </a:r>
            <a:r>
              <a:rPr lang="en-US" altLang="ja-JP" sz="1050" b="1" dirty="0">
                <a:latin typeface="+mj-lt"/>
              </a:rPr>
              <a:t>Q5</a:t>
            </a:r>
            <a:r>
              <a:rPr lang="ja-JP" altLang="en-US" sz="1050" b="1" dirty="0">
                <a:latin typeface="+mj-lt"/>
              </a:rPr>
              <a:t>で回答された運動やスポーツを始めたきっかけは何ですか。（</a:t>
            </a:r>
            <a:r>
              <a:rPr lang="en-US" altLang="ja-JP" sz="1050" b="1" dirty="0">
                <a:latin typeface="+mj-lt"/>
              </a:rPr>
              <a:t>n=1,250</a:t>
            </a:r>
            <a:r>
              <a:rPr lang="ja-JP" altLang="en-US" sz="1050" b="1" dirty="0">
                <a:latin typeface="+mj-lt"/>
              </a:rPr>
              <a:t>）</a:t>
            </a:r>
            <a:endParaRPr lang="en-US" altLang="ja-JP" sz="1050" b="1" dirty="0"/>
          </a:p>
        </p:txBody>
      </p:sp>
      <p:sp>
        <p:nvSpPr>
          <p:cNvPr id="4" name="正方形/長方形 3">
            <a:extLst>
              <a:ext uri="{FF2B5EF4-FFF2-40B4-BE49-F238E27FC236}">
                <a16:creationId xmlns:a16="http://schemas.microsoft.com/office/drawing/2014/main" id="{01F3BF65-D9D1-D1E4-065E-D303DC2F047E}"/>
              </a:ext>
            </a:extLst>
          </p:cNvPr>
          <p:cNvSpPr/>
          <p:nvPr/>
        </p:nvSpPr>
        <p:spPr>
          <a:xfrm>
            <a:off x="353542" y="7758784"/>
            <a:ext cx="6021730" cy="738664"/>
          </a:xfrm>
          <a:prstGeom prst="rect">
            <a:avLst/>
          </a:prstGeom>
        </p:spPr>
        <p:txBody>
          <a:bodyPr wrap="square">
            <a:spAutoFit/>
          </a:bodyPr>
          <a:lstStyle/>
          <a:p>
            <a:r>
              <a:rPr lang="ja-JP" altLang="en-US" sz="1050" dirty="0"/>
              <a:t>男女別に見て顕著なのは「健康診断等の結果を受けて」と回答した人が男性は</a:t>
            </a:r>
            <a:r>
              <a:rPr lang="en-US" altLang="ja-JP" sz="1050" dirty="0"/>
              <a:t>17.2%</a:t>
            </a:r>
            <a:r>
              <a:rPr lang="ja-JP" altLang="en-US" sz="1050" dirty="0"/>
              <a:t>で、女性の</a:t>
            </a:r>
            <a:r>
              <a:rPr lang="en-US" altLang="ja-JP" sz="1050" dirty="0"/>
              <a:t>10.4%</a:t>
            </a:r>
          </a:p>
          <a:p>
            <a:r>
              <a:rPr lang="ja-JP" altLang="en-US" sz="1050" dirty="0"/>
              <a:t>より約</a:t>
            </a:r>
            <a:r>
              <a:rPr lang="en-US" altLang="ja-JP" sz="1050" dirty="0"/>
              <a:t>7</a:t>
            </a:r>
            <a:r>
              <a:rPr lang="ja-JP" altLang="en-US" sz="1050" dirty="0"/>
              <a:t>％多い。</a:t>
            </a:r>
            <a:endParaRPr lang="en-US" altLang="ja-JP" sz="1050" dirty="0"/>
          </a:p>
          <a:p>
            <a:r>
              <a:rPr lang="ja-JP" altLang="en-US" sz="1050" dirty="0"/>
              <a:t>年代別に見ると、</a:t>
            </a:r>
            <a:r>
              <a:rPr lang="en-US" altLang="ja-JP" sz="1050" dirty="0"/>
              <a:t>70</a:t>
            </a:r>
            <a:r>
              <a:rPr lang="ja-JP" altLang="en-US" sz="1050" dirty="0"/>
              <a:t>歳代は「医師に奨められた」「健康診断等の結果を受けて」と回答している人が全体より</a:t>
            </a:r>
            <a:endParaRPr lang="en-US" altLang="ja-JP" sz="1050" dirty="0"/>
          </a:p>
          <a:p>
            <a:r>
              <a:rPr lang="ja-JP" altLang="en-US" sz="1050" dirty="0"/>
              <a:t>約</a:t>
            </a:r>
            <a:r>
              <a:rPr lang="en-US" altLang="ja-JP" sz="1050" dirty="0"/>
              <a:t>4</a:t>
            </a:r>
            <a:r>
              <a:rPr lang="ja-JP" altLang="en-US" sz="1050" dirty="0"/>
              <a:t>％高い。</a:t>
            </a:r>
            <a:r>
              <a:rPr lang="en-US" altLang="ja-JP" sz="1050" dirty="0"/>
              <a:t>18</a:t>
            </a:r>
            <a:r>
              <a:rPr lang="ja-JP" altLang="en-US" sz="1050" dirty="0"/>
              <a:t>歳</a:t>
            </a:r>
            <a:r>
              <a:rPr lang="en-US" altLang="ja-JP" sz="1050" dirty="0"/>
              <a:t>-20</a:t>
            </a:r>
            <a:r>
              <a:rPr lang="ja-JP" altLang="en-US" sz="1050" dirty="0"/>
              <a:t>歳代では「友人・知人・同僚に誘われた」と回答している割合が、全体より約６％と高い。</a:t>
            </a:r>
            <a:endParaRPr lang="en-US" altLang="ja-JP" sz="1050" dirty="0"/>
          </a:p>
        </p:txBody>
      </p:sp>
      <p:sp>
        <p:nvSpPr>
          <p:cNvPr id="6" name="テキスト ボックス 5">
            <a:extLst>
              <a:ext uri="{FF2B5EF4-FFF2-40B4-BE49-F238E27FC236}">
                <a16:creationId xmlns:a16="http://schemas.microsoft.com/office/drawing/2014/main" id="{8D40DA09-936A-67E0-9EF2-66AC7A312256}"/>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24</a:t>
            </a:r>
            <a:endParaRPr kumimoji="1" lang="ja-JP" altLang="en-US" sz="800" dirty="0"/>
          </a:p>
        </p:txBody>
      </p:sp>
    </p:spTree>
    <p:extLst>
      <p:ext uri="{BB962C8B-B14F-4D97-AF65-F5344CB8AC3E}">
        <p14:creationId xmlns:p14="http://schemas.microsoft.com/office/powerpoint/2010/main" val="478320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9573" y="273593"/>
            <a:ext cx="6274308" cy="792525"/>
          </a:xfrm>
          <a:prstGeom prst="rect">
            <a:avLst/>
          </a:prstGeom>
        </p:spPr>
        <p:txBody>
          <a:bodyPr wrap="square">
            <a:spAutoFit/>
          </a:bodyPr>
          <a:lstStyle/>
          <a:p>
            <a:pPr marL="182563" indent="-182563"/>
            <a:r>
              <a:rPr lang="en-US" altLang="ja-JP" sz="1200" b="1" dirty="0"/>
              <a:t>Q10</a:t>
            </a:r>
            <a:r>
              <a:rPr lang="ja-JP" altLang="en-US" sz="1200" b="1" dirty="0"/>
              <a:t>．あなたは、１日のうちどの時間帯に運動やスポーツをしていますか。</a:t>
            </a:r>
            <a:r>
              <a:rPr lang="ja-JP" altLang="en-US" sz="1200" b="1" spc="-150" dirty="0">
                <a:solidFill>
                  <a:srgbClr val="000000"/>
                </a:solidFill>
                <a:latin typeface="Meiryo UI" pitchFamily="50" charset="-128"/>
                <a:ea typeface="Meiryo UI" pitchFamily="50" charset="-128"/>
                <a:cs typeface="Meiryo UI" pitchFamily="50" charset="-128"/>
              </a:rPr>
              <a:t>（</a:t>
            </a:r>
            <a:r>
              <a:rPr lang="ja-JP" altLang="en-US" sz="1200" b="1" dirty="0">
                <a:solidFill>
                  <a:srgbClr val="000000"/>
                </a:solidFill>
                <a:latin typeface="Meiryo UI" pitchFamily="50" charset="-128"/>
                <a:ea typeface="Meiryo UI" pitchFamily="50" charset="-128"/>
                <a:cs typeface="Meiryo UI" pitchFamily="50" charset="-128"/>
              </a:rPr>
              <a:t>複数回答可）</a:t>
            </a:r>
            <a:endParaRPr lang="en-US" altLang="ja-JP" sz="1200" b="1" dirty="0">
              <a:solidFill>
                <a:srgbClr val="000000"/>
              </a:solidFill>
              <a:latin typeface="Meiryo UI" pitchFamily="50" charset="-128"/>
              <a:ea typeface="Meiryo UI" pitchFamily="50" charset="-128"/>
              <a:cs typeface="Meiryo UI" pitchFamily="50" charset="-128"/>
            </a:endParaRPr>
          </a:p>
          <a:p>
            <a:pPr marL="182563" indent="-182563"/>
            <a:endParaRPr lang="ja-JP" altLang="en-US" sz="1200" b="1" dirty="0">
              <a:solidFill>
                <a:srgbClr val="000000"/>
              </a:solidFill>
              <a:latin typeface="Meiryo UI" pitchFamily="50" charset="-128"/>
              <a:ea typeface="Meiryo UI" pitchFamily="50" charset="-128"/>
              <a:cs typeface="Meiryo UI" pitchFamily="50" charset="-128"/>
            </a:endParaRPr>
          </a:p>
          <a:p>
            <a:pPr marL="182563" indent="-182563"/>
            <a:r>
              <a:rPr lang="ja-JP" altLang="en-US" sz="1100" dirty="0"/>
              <a:t>　　</a:t>
            </a:r>
            <a:r>
              <a:rPr kumimoji="1" lang="ja-JP" altLang="en-US" sz="1050" dirty="0"/>
              <a:t>スポーツをする時間について、「特に決まっていない」が</a:t>
            </a:r>
            <a:r>
              <a:rPr lang="en-US" altLang="ja-JP" sz="1050" dirty="0"/>
              <a:t>37.6</a:t>
            </a:r>
            <a:r>
              <a:rPr kumimoji="1" lang="ja-JP" altLang="en-US" sz="1050" dirty="0"/>
              <a:t>％で最も多く、次いで</a:t>
            </a:r>
            <a:r>
              <a:rPr lang="en-US" altLang="ja-JP" sz="1050" dirty="0"/>
              <a:t>29.6</a:t>
            </a:r>
            <a:r>
              <a:rPr kumimoji="1" lang="ja-JP" altLang="en-US" sz="1050" dirty="0"/>
              <a:t>％で「休日」の回答が多い。また「家事・育児・仕事（テレワーク）の合間」</a:t>
            </a:r>
            <a:r>
              <a:rPr lang="en-US" altLang="ja-JP" sz="1050" dirty="0"/>
              <a:t>15.0</a:t>
            </a:r>
            <a:r>
              <a:rPr kumimoji="1" lang="ja-JP" altLang="en-US" sz="1050" dirty="0"/>
              <a:t>％、「職場・学校からの帰宅後」と回答した人が</a:t>
            </a:r>
            <a:r>
              <a:rPr lang="en-US" altLang="ja-JP" sz="1050" dirty="0"/>
              <a:t>14.0</a:t>
            </a:r>
            <a:r>
              <a:rPr lang="ja-JP" altLang="en-US" sz="1050" dirty="0"/>
              <a:t>％</a:t>
            </a:r>
            <a:r>
              <a:rPr kumimoji="1" lang="ja-JP" altLang="en-US" sz="1050" dirty="0"/>
              <a:t>いる。</a:t>
            </a:r>
            <a:endParaRPr kumimoji="1" lang="en-US" altLang="ja-JP" sz="1050" dirty="0"/>
          </a:p>
        </p:txBody>
      </p:sp>
      <p:sp>
        <p:nvSpPr>
          <p:cNvPr id="16" name="正方形/長方形 15"/>
          <p:cNvSpPr/>
          <p:nvPr/>
        </p:nvSpPr>
        <p:spPr>
          <a:xfrm>
            <a:off x="409573" y="1287113"/>
            <a:ext cx="6274307" cy="253916"/>
          </a:xfrm>
          <a:prstGeom prst="rect">
            <a:avLst/>
          </a:prstGeom>
        </p:spPr>
        <p:txBody>
          <a:bodyPr wrap="square">
            <a:spAutoFit/>
          </a:bodyPr>
          <a:lstStyle/>
          <a:p>
            <a:pPr marL="182563" indent="-182563"/>
            <a:r>
              <a:rPr lang="ja-JP" altLang="en-US" sz="1050" b="1" dirty="0"/>
              <a:t>図　</a:t>
            </a:r>
            <a:r>
              <a:rPr lang="en-US" altLang="ja-JP" sz="1050" b="1" dirty="0"/>
              <a:t>Q10.</a:t>
            </a:r>
            <a:r>
              <a:rPr lang="ja-JP" altLang="en-US" sz="1050" b="1" dirty="0"/>
              <a:t>あなたは、１日のうちどの時間帯に運動やスポーツをしていますか。</a:t>
            </a:r>
            <a:r>
              <a:rPr lang="en-US" altLang="ja-JP" sz="1050" b="1" dirty="0">
                <a:solidFill>
                  <a:srgbClr val="000000"/>
                </a:solidFill>
                <a:latin typeface="Meiryo UI" pitchFamily="50" charset="-128"/>
                <a:ea typeface="Meiryo UI" pitchFamily="50" charset="-128"/>
                <a:cs typeface="Meiryo UI" pitchFamily="50" charset="-128"/>
              </a:rPr>
              <a:t>(n=1,250)</a:t>
            </a:r>
            <a:endParaRPr lang="en-US" altLang="ja-JP" sz="1050" b="1" dirty="0"/>
          </a:p>
        </p:txBody>
      </p:sp>
      <p:graphicFrame>
        <p:nvGraphicFramePr>
          <p:cNvPr id="5" name="Chart 17">
            <a:extLst>
              <a:ext uri="{FF2B5EF4-FFF2-40B4-BE49-F238E27FC236}">
                <a16:creationId xmlns:a16="http://schemas.microsoft.com/office/drawing/2014/main" id="{00000000-0008-0000-0500-000012000000}"/>
              </a:ext>
            </a:extLst>
          </p:cNvPr>
          <p:cNvGraphicFramePr>
            <a:graphicFrameLocks/>
          </p:cNvGraphicFramePr>
          <p:nvPr>
            <p:extLst>
              <p:ext uri="{D42A27DB-BD31-4B8C-83A1-F6EECF244321}">
                <p14:modId xmlns:p14="http://schemas.microsoft.com/office/powerpoint/2010/main" val="500508743"/>
              </p:ext>
            </p:extLst>
          </p:nvPr>
        </p:nvGraphicFramePr>
        <p:xfrm>
          <a:off x="-3666104" y="1735535"/>
          <a:ext cx="10342016" cy="4700433"/>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a:extLst>
              <a:ext uri="{FF2B5EF4-FFF2-40B4-BE49-F238E27FC236}">
                <a16:creationId xmlns:a16="http://schemas.microsoft.com/office/drawing/2014/main" id="{9F7ABA8A-77B2-A363-FB4A-489F0E8C50FA}"/>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25</a:t>
            </a:r>
            <a:endParaRPr kumimoji="1" lang="ja-JP" altLang="en-US" sz="800" dirty="0"/>
          </a:p>
        </p:txBody>
      </p:sp>
    </p:spTree>
    <p:extLst>
      <p:ext uri="{BB962C8B-B14F-4D97-AF65-F5344CB8AC3E}">
        <p14:creationId xmlns:p14="http://schemas.microsoft.com/office/powerpoint/2010/main" val="3306808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12">
            <a:extLst>
              <a:ext uri="{FF2B5EF4-FFF2-40B4-BE49-F238E27FC236}">
                <a16:creationId xmlns:a16="http://schemas.microsoft.com/office/drawing/2014/main" id="{00000000-0008-0000-0500-00000D000000}"/>
              </a:ext>
            </a:extLst>
          </p:cNvPr>
          <p:cNvGraphicFramePr>
            <a:graphicFrameLocks/>
          </p:cNvGraphicFramePr>
          <p:nvPr>
            <p:extLst>
              <p:ext uri="{D42A27DB-BD31-4B8C-83A1-F6EECF244321}">
                <p14:modId xmlns:p14="http://schemas.microsoft.com/office/powerpoint/2010/main" val="3870438170"/>
              </p:ext>
            </p:extLst>
          </p:nvPr>
        </p:nvGraphicFramePr>
        <p:xfrm>
          <a:off x="99000" y="540877"/>
          <a:ext cx="6660000" cy="9203836"/>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a:extLst>
              <a:ext uri="{FF2B5EF4-FFF2-40B4-BE49-F238E27FC236}">
                <a16:creationId xmlns:a16="http://schemas.microsoft.com/office/drawing/2014/main" id="{8F240DD0-7038-7AE3-B45B-B7CB213DBE21}"/>
              </a:ext>
            </a:extLst>
          </p:cNvPr>
          <p:cNvSpPr/>
          <p:nvPr/>
        </p:nvSpPr>
        <p:spPr>
          <a:xfrm>
            <a:off x="409573" y="286961"/>
            <a:ext cx="6274307" cy="253916"/>
          </a:xfrm>
          <a:prstGeom prst="rect">
            <a:avLst/>
          </a:prstGeom>
        </p:spPr>
        <p:txBody>
          <a:bodyPr wrap="square">
            <a:spAutoFit/>
          </a:bodyPr>
          <a:lstStyle/>
          <a:p>
            <a:pPr marL="182563" indent="-182563"/>
            <a:r>
              <a:rPr lang="ja-JP" altLang="en-US" sz="1050" b="1" dirty="0"/>
              <a:t>図　基本属性別　</a:t>
            </a:r>
            <a:r>
              <a:rPr lang="en-US" altLang="ja-JP" sz="1050" b="1" dirty="0"/>
              <a:t>Q10</a:t>
            </a:r>
            <a:r>
              <a:rPr lang="ja-JP" altLang="en-US" sz="1050" b="1" dirty="0"/>
              <a:t>．あなたは、１日のうちどの時間帯に運動やスポーツをしていますか。</a:t>
            </a:r>
            <a:r>
              <a:rPr lang="ja-JP" altLang="en-US" sz="1050" b="1" dirty="0">
                <a:solidFill>
                  <a:srgbClr val="000000"/>
                </a:solidFill>
                <a:latin typeface="Meiryo UI" pitchFamily="50" charset="-128"/>
                <a:ea typeface="Meiryo UI" pitchFamily="50" charset="-128"/>
                <a:cs typeface="Meiryo UI" pitchFamily="50" charset="-128"/>
              </a:rPr>
              <a:t> </a:t>
            </a:r>
            <a:r>
              <a:rPr lang="en-US" altLang="ja-JP" sz="1050" b="1" dirty="0">
                <a:solidFill>
                  <a:srgbClr val="000000"/>
                </a:solidFill>
                <a:latin typeface="Meiryo UI" pitchFamily="50" charset="-128"/>
                <a:ea typeface="Meiryo UI" pitchFamily="50" charset="-128"/>
                <a:cs typeface="Meiryo UI" pitchFamily="50" charset="-128"/>
              </a:rPr>
              <a:t>(n=1,250</a:t>
            </a:r>
            <a:r>
              <a:rPr lang="ja-JP" altLang="en-US" sz="1050" b="1" dirty="0">
                <a:solidFill>
                  <a:srgbClr val="000000"/>
                </a:solidFill>
                <a:latin typeface="Meiryo UI" pitchFamily="50" charset="-128"/>
                <a:ea typeface="Meiryo UI" pitchFamily="50" charset="-128"/>
                <a:cs typeface="Meiryo UI" pitchFamily="50" charset="-128"/>
              </a:rPr>
              <a:t>）</a:t>
            </a:r>
            <a:endParaRPr lang="en-US" altLang="ja-JP" sz="1050" b="1" dirty="0"/>
          </a:p>
        </p:txBody>
      </p:sp>
      <p:sp>
        <p:nvSpPr>
          <p:cNvPr id="4" name="正方形/長方形 3">
            <a:extLst>
              <a:ext uri="{FF2B5EF4-FFF2-40B4-BE49-F238E27FC236}">
                <a16:creationId xmlns:a16="http://schemas.microsoft.com/office/drawing/2014/main" id="{4F4E4FDE-2A0C-0962-82F7-F4FC886E3A3E}"/>
              </a:ext>
            </a:extLst>
          </p:cNvPr>
          <p:cNvSpPr/>
          <p:nvPr/>
        </p:nvSpPr>
        <p:spPr>
          <a:xfrm>
            <a:off x="405343" y="7320760"/>
            <a:ext cx="6130067" cy="738664"/>
          </a:xfrm>
          <a:prstGeom prst="rect">
            <a:avLst/>
          </a:prstGeom>
        </p:spPr>
        <p:txBody>
          <a:bodyPr wrap="square">
            <a:spAutoFit/>
          </a:bodyPr>
          <a:lstStyle/>
          <a:p>
            <a:r>
              <a:rPr lang="ja-JP" altLang="en-US" sz="1050" dirty="0"/>
              <a:t>男女別に見て顕著なのは「家事・育児・仕事（テレワーク）の合間」が女性は</a:t>
            </a:r>
            <a:r>
              <a:rPr lang="en-US" altLang="ja-JP" sz="1050" dirty="0"/>
              <a:t>23.5</a:t>
            </a:r>
            <a:r>
              <a:rPr lang="ja-JP" altLang="en-US" sz="1050" dirty="0"/>
              <a:t>％、男性は</a:t>
            </a:r>
            <a:r>
              <a:rPr lang="en-US" altLang="ja-JP" sz="1050" dirty="0"/>
              <a:t>6.7</a:t>
            </a:r>
            <a:r>
              <a:rPr lang="ja-JP" altLang="en-US" sz="1050" dirty="0"/>
              <a:t>％で約</a:t>
            </a:r>
            <a:r>
              <a:rPr lang="en-US" altLang="ja-JP" sz="1050" dirty="0"/>
              <a:t>16</a:t>
            </a:r>
            <a:r>
              <a:rPr lang="ja-JP" altLang="en-US" sz="1050" dirty="0"/>
              <a:t>％女性の方が高い。男性は「休日」と回答した人が</a:t>
            </a:r>
            <a:r>
              <a:rPr lang="en-US" altLang="ja-JP" sz="1050" dirty="0"/>
              <a:t>38.1%</a:t>
            </a:r>
            <a:r>
              <a:rPr lang="ja-JP" altLang="en-US" sz="1050" dirty="0"/>
              <a:t>で女性の</a:t>
            </a:r>
            <a:r>
              <a:rPr lang="en-US" altLang="ja-JP" sz="1050" dirty="0"/>
              <a:t>21.5%</a:t>
            </a:r>
            <a:r>
              <a:rPr lang="ja-JP" altLang="en-US" sz="1050" dirty="0"/>
              <a:t>より</a:t>
            </a:r>
            <a:r>
              <a:rPr lang="en-US" altLang="ja-JP" sz="1050" dirty="0"/>
              <a:t>16.6</a:t>
            </a:r>
            <a:r>
              <a:rPr lang="ja-JP" altLang="en-US" sz="1050" dirty="0"/>
              <a:t>％多い。</a:t>
            </a:r>
            <a:endParaRPr lang="en-US" altLang="ja-JP" sz="1050" dirty="0"/>
          </a:p>
          <a:p>
            <a:r>
              <a:rPr lang="ja-JP" altLang="en-US" sz="1050" dirty="0"/>
              <a:t>年代別に見ると</a:t>
            </a:r>
            <a:r>
              <a:rPr lang="en-US" altLang="ja-JP" sz="1050" dirty="0"/>
              <a:t>50</a:t>
            </a:r>
            <a:r>
              <a:rPr lang="ja-JP" altLang="en-US" sz="1050" dirty="0"/>
              <a:t>歳代は「休日」と回答している人が</a:t>
            </a:r>
            <a:r>
              <a:rPr lang="en-US" altLang="ja-JP" sz="1050" dirty="0"/>
              <a:t>41.5</a:t>
            </a:r>
            <a:r>
              <a:rPr lang="ja-JP" altLang="en-US" sz="1050" dirty="0"/>
              <a:t>％おり、全体と比べて約</a:t>
            </a:r>
            <a:r>
              <a:rPr lang="en-US" altLang="ja-JP" sz="1050" dirty="0"/>
              <a:t>12</a:t>
            </a:r>
            <a:r>
              <a:rPr lang="ja-JP" altLang="en-US" sz="1050" dirty="0"/>
              <a:t>％高い。</a:t>
            </a:r>
            <a:endParaRPr lang="en-US" altLang="ja-JP" sz="1050" dirty="0"/>
          </a:p>
          <a:p>
            <a:r>
              <a:rPr lang="en-US" altLang="ja-JP" sz="1050" dirty="0"/>
              <a:t>18</a:t>
            </a:r>
            <a:r>
              <a:rPr lang="ja-JP" altLang="en-US" sz="1050" dirty="0"/>
              <a:t>歳ｰ</a:t>
            </a:r>
            <a:r>
              <a:rPr lang="en-US" altLang="ja-JP" sz="1050" dirty="0"/>
              <a:t>20</a:t>
            </a:r>
            <a:r>
              <a:rPr lang="ja-JP" altLang="en-US" sz="1050" dirty="0"/>
              <a:t>歳代は「職場・学校から帰宅後」と回答している人の割合が全体より約</a:t>
            </a:r>
            <a:r>
              <a:rPr lang="en-US" altLang="ja-JP" sz="1050" dirty="0"/>
              <a:t>12</a:t>
            </a:r>
            <a:r>
              <a:rPr lang="ja-JP" altLang="en-US" sz="1050" dirty="0"/>
              <a:t>％高い。</a:t>
            </a:r>
            <a:endParaRPr lang="en-US" altLang="ja-JP" sz="1050" dirty="0"/>
          </a:p>
        </p:txBody>
      </p:sp>
      <p:sp>
        <p:nvSpPr>
          <p:cNvPr id="6" name="テキスト ボックス 5">
            <a:extLst>
              <a:ext uri="{FF2B5EF4-FFF2-40B4-BE49-F238E27FC236}">
                <a16:creationId xmlns:a16="http://schemas.microsoft.com/office/drawing/2014/main" id="{E82588CE-FFC4-1EF3-7B94-02F3C4334F91}"/>
              </a:ext>
            </a:extLst>
          </p:cNvPr>
          <p:cNvSpPr txBox="1"/>
          <p:nvPr/>
        </p:nvSpPr>
        <p:spPr>
          <a:xfrm>
            <a:off x="3272545" y="8928556"/>
            <a:ext cx="312907" cy="215444"/>
          </a:xfrm>
          <a:prstGeom prst="rect">
            <a:avLst/>
          </a:prstGeom>
          <a:noFill/>
        </p:spPr>
        <p:txBody>
          <a:bodyPr wrap="none" rtlCol="0">
            <a:spAutoFit/>
          </a:bodyPr>
          <a:lstStyle/>
          <a:p>
            <a:pPr algn="ctr"/>
            <a:r>
              <a:rPr kumimoji="1" lang="en-US" altLang="ja-JP" sz="800" dirty="0"/>
              <a:t>26</a:t>
            </a:r>
            <a:endParaRPr kumimoji="1" lang="ja-JP" altLang="en-US" sz="800" dirty="0"/>
          </a:p>
        </p:txBody>
      </p:sp>
    </p:spTree>
    <p:extLst>
      <p:ext uri="{BB962C8B-B14F-4D97-AF65-F5344CB8AC3E}">
        <p14:creationId xmlns:p14="http://schemas.microsoft.com/office/powerpoint/2010/main" val="167798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0"/>
          <p:cNvSpPr txBox="1">
            <a:spLocks noChangeArrowheads="1"/>
          </p:cNvSpPr>
          <p:nvPr/>
        </p:nvSpPr>
        <p:spPr bwMode="auto">
          <a:xfrm>
            <a:off x="287312" y="1369318"/>
            <a:ext cx="6570688" cy="3477875"/>
          </a:xfrm>
          <a:prstGeom prst="rect">
            <a:avLst/>
          </a:prstGeom>
          <a:noFill/>
          <a:ln>
            <a:noFill/>
          </a:ln>
        </p:spPr>
        <p:txBody>
          <a:bodyPr wrap="square">
            <a:spAutoFit/>
          </a:bodyPr>
          <a:lstStyle>
            <a:lvl1pPr>
              <a:defRPr kumimoji="1" sz="1000">
                <a:solidFill>
                  <a:schemeClr val="tx1"/>
                </a:solidFill>
                <a:latin typeface="Times New Roman" pitchFamily="18" charset="0"/>
                <a:ea typeface="HGP創英角ｺﾞｼｯｸUB" pitchFamily="50" charset="-128"/>
              </a:defRPr>
            </a:lvl1pPr>
            <a:lvl2pPr marL="37931725" indent="-37474525">
              <a:defRPr kumimoji="1" sz="1000">
                <a:solidFill>
                  <a:schemeClr val="tx1"/>
                </a:solidFill>
                <a:latin typeface="Times New Roman" pitchFamily="18" charset="0"/>
                <a:ea typeface="HGP創英角ｺﾞｼｯｸUB" pitchFamily="50" charset="-128"/>
              </a:defRPr>
            </a:lvl2pPr>
            <a:lvl3pPr>
              <a:defRPr kumimoji="1" sz="1000">
                <a:solidFill>
                  <a:schemeClr val="tx1"/>
                </a:solidFill>
                <a:latin typeface="Times New Roman" pitchFamily="18" charset="0"/>
                <a:ea typeface="HGP創英角ｺﾞｼｯｸUB" pitchFamily="50" charset="-128"/>
              </a:defRPr>
            </a:lvl3pPr>
            <a:lvl4pPr>
              <a:defRPr kumimoji="1" sz="1000">
                <a:solidFill>
                  <a:schemeClr val="tx1"/>
                </a:solidFill>
                <a:latin typeface="Times New Roman" pitchFamily="18" charset="0"/>
                <a:ea typeface="HGP創英角ｺﾞｼｯｸUB" pitchFamily="50" charset="-128"/>
              </a:defRPr>
            </a:lvl4pPr>
            <a:lvl5pPr>
              <a:defRPr kumimoji="1" sz="1000">
                <a:solidFill>
                  <a:schemeClr val="tx1"/>
                </a:solidFill>
                <a:latin typeface="Times New Roman" pitchFamily="18" charset="0"/>
                <a:ea typeface="HGP創英角ｺﾞｼｯｸUB" pitchFamily="50" charset="-128"/>
              </a:defRPr>
            </a:lvl5pPr>
            <a:lvl6pPr marL="457200" fontAlgn="base">
              <a:spcBef>
                <a:spcPct val="0"/>
              </a:spcBef>
              <a:spcAft>
                <a:spcPct val="0"/>
              </a:spcAft>
              <a:defRPr kumimoji="1" sz="1000">
                <a:solidFill>
                  <a:schemeClr val="tx1"/>
                </a:solidFill>
                <a:latin typeface="Times New Roman" pitchFamily="18" charset="0"/>
                <a:ea typeface="HGP創英角ｺﾞｼｯｸUB" pitchFamily="50" charset="-128"/>
              </a:defRPr>
            </a:lvl6pPr>
            <a:lvl7pPr marL="914400" fontAlgn="base">
              <a:spcBef>
                <a:spcPct val="0"/>
              </a:spcBef>
              <a:spcAft>
                <a:spcPct val="0"/>
              </a:spcAft>
              <a:defRPr kumimoji="1" sz="1000">
                <a:solidFill>
                  <a:schemeClr val="tx1"/>
                </a:solidFill>
                <a:latin typeface="Times New Roman" pitchFamily="18" charset="0"/>
                <a:ea typeface="HGP創英角ｺﾞｼｯｸUB" pitchFamily="50" charset="-128"/>
              </a:defRPr>
            </a:lvl7pPr>
            <a:lvl8pPr marL="1371600" fontAlgn="base">
              <a:spcBef>
                <a:spcPct val="0"/>
              </a:spcBef>
              <a:spcAft>
                <a:spcPct val="0"/>
              </a:spcAft>
              <a:defRPr kumimoji="1" sz="1000">
                <a:solidFill>
                  <a:schemeClr val="tx1"/>
                </a:solidFill>
                <a:latin typeface="Times New Roman" pitchFamily="18" charset="0"/>
                <a:ea typeface="HGP創英角ｺﾞｼｯｸUB" pitchFamily="50" charset="-128"/>
              </a:defRPr>
            </a:lvl8pPr>
            <a:lvl9pPr marL="1828800" fontAlgn="base">
              <a:spcBef>
                <a:spcPct val="0"/>
              </a:spcBef>
              <a:spcAft>
                <a:spcPct val="0"/>
              </a:spcAft>
              <a:defRPr kumimoji="1" sz="1000">
                <a:solidFill>
                  <a:schemeClr val="tx1"/>
                </a:solidFill>
                <a:latin typeface="Times New Roman" pitchFamily="18" charset="0"/>
                <a:ea typeface="HGP創英角ｺﾞｼｯｸUB" pitchFamily="50" charset="-128"/>
              </a:defRPr>
            </a:lvl9pPr>
          </a:lstStyle>
          <a:p>
            <a:pPr marL="177800" indent="-177800">
              <a:tabLst>
                <a:tab pos="5653088" algn="l"/>
              </a:tabLst>
            </a:pPr>
            <a:r>
              <a:rPr lang="en-US" altLang="ja-JP" sz="1200" b="0" i="0" u="none" strike="noStrike" baseline="0" dirty="0">
                <a:latin typeface="+mn-ea"/>
                <a:ea typeface="+mn-ea"/>
              </a:rPr>
              <a:t>Q15</a:t>
            </a:r>
            <a:r>
              <a:rPr lang="ja-JP" altLang="en-US" sz="1200" b="0" i="0" u="none" strike="noStrike" baseline="0" dirty="0">
                <a:latin typeface="+mn-ea"/>
                <a:ea typeface="+mn-ea"/>
              </a:rPr>
              <a:t>あなたは、どんなきっかけや動機づけ（モチベーション）があれば、スポーツに関するボランティア</a:t>
            </a:r>
            <a:br>
              <a:rPr lang="ja-JP" altLang="en-US" sz="1200" b="0" i="0" u="none" strike="noStrike" baseline="0" dirty="0">
                <a:latin typeface="+mn-ea"/>
                <a:ea typeface="+mn-ea"/>
              </a:rPr>
            </a:br>
            <a:r>
              <a:rPr lang="ja-JP" altLang="en-US" sz="1200" b="0" i="0" u="none" strike="noStrike" baseline="0" dirty="0">
                <a:latin typeface="+mn-ea"/>
                <a:ea typeface="+mn-ea"/>
              </a:rPr>
              <a:t>活動を行ったり続けたりすると思いますか。</a:t>
            </a:r>
            <a:r>
              <a:rPr lang="en-US" altLang="ja-JP" sz="1200" b="0" i="0" u="none" strike="noStrike" baseline="0" dirty="0">
                <a:latin typeface="+mn-ea"/>
                <a:ea typeface="+mn-ea"/>
              </a:rPr>
              <a:t>……………………………………………</a:t>
            </a:r>
            <a:r>
              <a:rPr lang="en-US" altLang="ja-JP" sz="1200" dirty="0">
                <a:latin typeface="+mn-ea"/>
              </a:rPr>
              <a:t>……</a:t>
            </a:r>
            <a:r>
              <a:rPr lang="en-US" altLang="ja-JP" sz="1200" b="0" i="0" u="none" strike="noStrike" baseline="0" dirty="0">
                <a:latin typeface="+mn-ea"/>
                <a:ea typeface="+mn-ea"/>
              </a:rPr>
              <a:t>	43P</a:t>
            </a:r>
          </a:p>
          <a:p>
            <a:pPr marL="177800" indent="-177800">
              <a:tabLst>
                <a:tab pos="5653088" algn="l"/>
              </a:tabLst>
            </a:pPr>
            <a:r>
              <a:rPr lang="en-US" altLang="ja-JP" sz="1200" b="0" i="0" u="none" strike="noStrike" baseline="0" dirty="0">
                <a:latin typeface="+mn-ea"/>
                <a:ea typeface="+mn-ea"/>
              </a:rPr>
              <a:t>Q16</a:t>
            </a:r>
            <a:r>
              <a:rPr lang="ja-JP" altLang="en-US" sz="1200" b="0" i="0" u="none" strike="noStrike" baseline="0" dirty="0">
                <a:latin typeface="+mn-ea"/>
                <a:ea typeface="+mn-ea"/>
              </a:rPr>
              <a:t>　あなたは、これまでどのような形で障害者スポーツに関わったことがありますか。</a:t>
            </a:r>
            <a:r>
              <a:rPr lang="en-US" altLang="ja-JP" sz="1200" b="0" i="0" u="none" strike="noStrike" baseline="0" dirty="0">
                <a:latin typeface="+mn-ea"/>
                <a:ea typeface="+mn-ea"/>
              </a:rPr>
              <a:t>…</a:t>
            </a:r>
            <a:r>
              <a:rPr lang="en-US" altLang="ja-JP" sz="1200" dirty="0">
                <a:latin typeface="+mn-ea"/>
              </a:rPr>
              <a:t>……… </a:t>
            </a:r>
            <a:r>
              <a:rPr lang="en-US" altLang="ja-JP" sz="1200" b="0" i="0" u="none" strike="noStrike" baseline="0" dirty="0">
                <a:latin typeface="+mn-ea"/>
                <a:ea typeface="+mn-ea"/>
              </a:rPr>
              <a:t>	44</a:t>
            </a:r>
            <a:r>
              <a:rPr lang="ja-JP" altLang="en-US" sz="1200" b="0" i="0" u="none" strike="noStrike" baseline="0" dirty="0">
                <a:latin typeface="+mn-ea"/>
                <a:ea typeface="+mn-ea"/>
              </a:rPr>
              <a:t>～</a:t>
            </a:r>
            <a:r>
              <a:rPr lang="en-US" altLang="ja-JP" sz="1200" b="0" i="0" u="none" strike="noStrike" baseline="0" dirty="0">
                <a:latin typeface="+mn-ea"/>
                <a:ea typeface="+mn-ea"/>
              </a:rPr>
              <a:t>45P</a:t>
            </a:r>
          </a:p>
          <a:p>
            <a:pPr marL="177800" indent="-177800">
              <a:tabLst>
                <a:tab pos="5653088" algn="l"/>
              </a:tabLst>
            </a:pPr>
            <a:r>
              <a:rPr lang="en-US" altLang="ja-JP" sz="1200" b="0" i="0" u="none" strike="noStrike" baseline="0" dirty="0">
                <a:latin typeface="+mn-ea"/>
                <a:ea typeface="+mn-ea"/>
              </a:rPr>
              <a:t>Q16a</a:t>
            </a:r>
            <a:r>
              <a:rPr lang="ja-JP" altLang="en-US" sz="1200" b="0" i="0" u="none" strike="noStrike" baseline="0" dirty="0">
                <a:latin typeface="+mn-ea"/>
                <a:ea typeface="+mn-ea"/>
              </a:rPr>
              <a:t>あなたが、障害者スポーツに関わったのはどのような理由からですか。</a:t>
            </a:r>
            <a:r>
              <a:rPr lang="en-US" altLang="ja-JP" sz="1200" b="0" i="0" u="none" strike="noStrike" baseline="0" dirty="0">
                <a:latin typeface="+mn-ea"/>
                <a:ea typeface="+mn-ea"/>
              </a:rPr>
              <a:t>…………………	46</a:t>
            </a:r>
            <a:r>
              <a:rPr lang="ja-JP" altLang="en-US" sz="1200" b="0" i="0" u="none" strike="noStrike" baseline="0" dirty="0">
                <a:latin typeface="+mn-ea"/>
                <a:ea typeface="+mn-ea"/>
              </a:rPr>
              <a:t>～</a:t>
            </a:r>
            <a:r>
              <a:rPr lang="en-US" altLang="ja-JP" sz="1200" b="0" i="0" u="none" strike="noStrike" baseline="0" dirty="0">
                <a:latin typeface="+mn-ea"/>
                <a:ea typeface="+mn-ea"/>
              </a:rPr>
              <a:t>47P</a:t>
            </a:r>
            <a:endParaRPr lang="ja-JP" altLang="en-US" sz="1200" b="0" i="0" u="none" strike="noStrike" baseline="0" dirty="0">
              <a:latin typeface="+mn-ea"/>
              <a:ea typeface="+mn-ea"/>
            </a:endParaRPr>
          </a:p>
          <a:p>
            <a:pPr marL="177800" indent="-177800">
              <a:tabLst>
                <a:tab pos="5653088" algn="l"/>
              </a:tabLst>
            </a:pPr>
            <a:r>
              <a:rPr lang="en-US" altLang="ja-JP" sz="1200" b="0" i="0" u="none" strike="noStrike" baseline="0" dirty="0">
                <a:latin typeface="+mn-ea"/>
                <a:ea typeface="+mn-ea"/>
              </a:rPr>
              <a:t>Q17</a:t>
            </a:r>
            <a:r>
              <a:rPr lang="ja-JP" altLang="en-US" sz="1200" b="0" i="0" u="none" strike="noStrike" baseline="0" dirty="0">
                <a:latin typeface="+mn-ea"/>
                <a:ea typeface="+mn-ea"/>
              </a:rPr>
              <a:t>あなたは、今年度滋賀県で「わた</a:t>
            </a:r>
            <a:r>
              <a:rPr lang="en-US" altLang="ja-JP" sz="1200" b="0" i="0" u="none" strike="noStrike" baseline="0" dirty="0">
                <a:latin typeface="+mn-ea"/>
                <a:ea typeface="+mn-ea"/>
              </a:rPr>
              <a:t>SHIGA</a:t>
            </a:r>
            <a:r>
              <a:rPr lang="ja-JP" altLang="en-US" sz="1200" b="0" i="0" u="none" strike="noStrike" baseline="0" dirty="0">
                <a:latin typeface="+mn-ea"/>
                <a:ea typeface="+mn-ea"/>
              </a:rPr>
              <a:t>輝く国スポ・障スポ」（国民スポーツ大会、全国障害者スポーツ大会）が開催された事を知っていますか。</a:t>
            </a:r>
            <a:r>
              <a:rPr lang="en-US" altLang="ja-JP" sz="1200" dirty="0">
                <a:latin typeface="+mn-ea"/>
              </a:rPr>
              <a:t> …………………………………………</a:t>
            </a:r>
            <a:r>
              <a:rPr lang="ja-JP" altLang="en-US" sz="1200" dirty="0">
                <a:latin typeface="+mn-ea"/>
              </a:rPr>
              <a:t>　 </a:t>
            </a:r>
            <a:r>
              <a:rPr lang="en-US" altLang="ja-JP" sz="1200" b="0" i="0" u="none" strike="noStrike" baseline="0" dirty="0">
                <a:latin typeface="+mn-ea"/>
                <a:ea typeface="+mn-ea"/>
              </a:rPr>
              <a:t>48P</a:t>
            </a:r>
            <a:endParaRPr lang="ja-JP" altLang="en-US" sz="1200" b="0" i="0" u="none" strike="noStrike" baseline="0" dirty="0">
              <a:latin typeface="+mn-ea"/>
              <a:ea typeface="+mn-ea"/>
            </a:endParaRPr>
          </a:p>
          <a:p>
            <a:pPr marL="177800" indent="-177800">
              <a:tabLst>
                <a:tab pos="5653088" algn="l"/>
              </a:tabLst>
            </a:pPr>
            <a:r>
              <a:rPr lang="en-US" altLang="ja-JP" sz="1200" b="0" i="0" u="none" strike="noStrike" baseline="0" dirty="0">
                <a:latin typeface="+mn-ea"/>
                <a:ea typeface="+mn-ea"/>
              </a:rPr>
              <a:t>Q18a</a:t>
            </a:r>
            <a:r>
              <a:rPr lang="ja-JP" altLang="en-US" sz="1200" b="0" i="0" u="none" strike="noStrike" baseline="0" dirty="0">
                <a:latin typeface="+mn-ea"/>
                <a:ea typeface="+mn-ea"/>
              </a:rPr>
              <a:t>　「わた</a:t>
            </a:r>
            <a:r>
              <a:rPr lang="en-US" altLang="ja-JP" sz="1200" b="0" i="0" u="none" strike="noStrike" baseline="0" dirty="0">
                <a:latin typeface="+mn-ea"/>
                <a:ea typeface="+mn-ea"/>
              </a:rPr>
              <a:t>SHIGA</a:t>
            </a:r>
            <a:r>
              <a:rPr lang="ja-JP" altLang="en-US" sz="1200" b="0" i="0" u="none" strike="noStrike" baseline="0" dirty="0">
                <a:latin typeface="+mn-ea"/>
                <a:ea typeface="+mn-ea"/>
              </a:rPr>
              <a:t>輝く国スポ・障スポ」（国民スポーツ大会、全国障害者スポーツ大会）</a:t>
            </a:r>
            <a:endParaRPr lang="en-US" altLang="ja-JP" sz="1200" b="0" i="0" u="none" strike="noStrike" baseline="0" dirty="0">
              <a:latin typeface="+mn-ea"/>
              <a:ea typeface="+mn-ea"/>
            </a:endParaRPr>
          </a:p>
          <a:p>
            <a:pPr marL="177800" indent="-177800">
              <a:tabLst>
                <a:tab pos="5653088" algn="l"/>
              </a:tabLst>
            </a:pPr>
            <a:r>
              <a:rPr lang="ja-JP" altLang="en-US" sz="1200" b="0" i="0" u="none" strike="noStrike" baseline="0" dirty="0">
                <a:latin typeface="+mn-ea"/>
                <a:ea typeface="+mn-ea"/>
              </a:rPr>
              <a:t>　　　が開催された事で、あなたのスポーツへの興味・関心は高まりましたか。</a:t>
            </a:r>
            <a:r>
              <a:rPr lang="en-US" altLang="ja-JP" sz="1200" dirty="0">
                <a:latin typeface="+mn-ea"/>
              </a:rPr>
              <a:t>…………………</a:t>
            </a:r>
            <a:r>
              <a:rPr lang="ja-JP" altLang="en-US" sz="1200" dirty="0">
                <a:latin typeface="+mn-ea"/>
              </a:rPr>
              <a:t>　 </a:t>
            </a:r>
            <a:r>
              <a:rPr lang="en-US" altLang="ja-JP" sz="1200" dirty="0">
                <a:latin typeface="+mn-ea"/>
              </a:rPr>
              <a:t>49</a:t>
            </a:r>
            <a:r>
              <a:rPr lang="ja-JP" altLang="en-US" sz="1200" dirty="0">
                <a:latin typeface="+mn-lt"/>
              </a:rPr>
              <a:t>～</a:t>
            </a:r>
            <a:r>
              <a:rPr lang="en-US" altLang="ja-JP" sz="1200" dirty="0">
                <a:latin typeface="+mj-lt"/>
              </a:rPr>
              <a:t>5</a:t>
            </a:r>
            <a:r>
              <a:rPr lang="en-US" altLang="ja-JP" sz="1200" dirty="0">
                <a:latin typeface="+mn-ea"/>
              </a:rPr>
              <a:t>0P</a:t>
            </a:r>
            <a:endParaRPr lang="en-US" altLang="ja-JP" sz="1200" b="0" i="0" u="none" strike="noStrike" baseline="0" dirty="0">
              <a:latin typeface="+mn-ea"/>
              <a:ea typeface="+mn-ea"/>
            </a:endParaRPr>
          </a:p>
          <a:p>
            <a:pPr marL="177800" indent="-177800">
              <a:tabLst>
                <a:tab pos="5651500" algn="l"/>
              </a:tabLst>
            </a:pPr>
            <a:r>
              <a:rPr lang="en-US" altLang="ja-JP" sz="1200" b="0" i="0" u="none" strike="noStrike" baseline="0" dirty="0">
                <a:latin typeface="+mn-ea"/>
                <a:ea typeface="+mn-ea"/>
              </a:rPr>
              <a:t>Q19</a:t>
            </a:r>
            <a:r>
              <a:rPr lang="ja-JP" altLang="en-US" sz="1200" b="0" i="0" u="none" strike="noStrike" baseline="0" dirty="0">
                <a:latin typeface="+mn-ea"/>
                <a:ea typeface="+mn-ea"/>
              </a:rPr>
              <a:t>　あなたは、</a:t>
            </a:r>
            <a:r>
              <a:rPr lang="en-US" altLang="ja-JP" sz="1200" b="0" i="0" u="none" strike="noStrike" baseline="0" dirty="0">
                <a:latin typeface="+mn-ea"/>
                <a:ea typeface="+mn-ea"/>
              </a:rPr>
              <a:t>2027</a:t>
            </a:r>
            <a:r>
              <a:rPr lang="ja-JP" altLang="en-US" sz="1200" b="0" i="0" u="none" strike="noStrike" baseline="0" dirty="0">
                <a:latin typeface="+mn-ea"/>
                <a:ea typeface="+mn-ea"/>
              </a:rPr>
              <a:t>年</a:t>
            </a:r>
            <a:r>
              <a:rPr lang="en-US" altLang="ja-JP" sz="1200" b="0" i="0" u="none" strike="noStrike" baseline="0" dirty="0">
                <a:latin typeface="+mn-ea"/>
                <a:ea typeface="+mn-ea"/>
              </a:rPr>
              <a:t>5</a:t>
            </a:r>
            <a:r>
              <a:rPr lang="ja-JP" altLang="en-US" sz="1200" b="0" i="0" u="none" strike="noStrike" baseline="0" dirty="0">
                <a:latin typeface="+mn-ea"/>
                <a:ea typeface="+mn-ea"/>
              </a:rPr>
              <a:t>月に滋賀県を含む関西広域で</a:t>
            </a:r>
            <a:r>
              <a:rPr lang="ja-JP" altLang="en-US" sz="1200" b="0" i="0" u="none" strike="noStrike" spc="-50" dirty="0">
                <a:latin typeface="+mn-ea"/>
                <a:ea typeface="+mn-ea"/>
              </a:rPr>
              <a:t>ワールドマスターズゲームズ</a:t>
            </a:r>
            <a:r>
              <a:rPr lang="en-US" altLang="ja-JP" sz="1200" b="0" i="0" u="none" strike="noStrike" spc="-50" dirty="0">
                <a:latin typeface="+mn-ea"/>
                <a:ea typeface="+mn-ea"/>
              </a:rPr>
              <a:t>2027</a:t>
            </a:r>
            <a:r>
              <a:rPr lang="ja-JP" altLang="en-US" sz="1200" b="0" i="0" u="none" strike="noStrike" spc="-50" dirty="0">
                <a:latin typeface="+mn-ea"/>
                <a:ea typeface="+mn-ea"/>
              </a:rPr>
              <a:t>関西</a:t>
            </a:r>
            <a:br>
              <a:rPr lang="en-US" altLang="ja-JP" sz="1200" b="0" i="0" u="none" strike="noStrike" baseline="0" dirty="0">
                <a:latin typeface="+mn-ea"/>
                <a:ea typeface="+mn-ea"/>
              </a:rPr>
            </a:br>
            <a:r>
              <a:rPr lang="ja-JP" altLang="en-US" sz="1200" b="0" i="0" u="none" strike="noStrike" baseline="0" dirty="0">
                <a:latin typeface="+mn-ea"/>
                <a:ea typeface="+mn-ea"/>
              </a:rPr>
              <a:t>が開催されることを知っていますか。（</a:t>
            </a:r>
            <a:r>
              <a:rPr lang="ja-JP" altLang="en-US" sz="1200" b="0" i="0" u="none" strike="noStrike" spc="-50" dirty="0">
                <a:latin typeface="+mn-ea"/>
                <a:ea typeface="+mn-ea"/>
              </a:rPr>
              <a:t>ワールドマスターズゲームズ</a:t>
            </a:r>
            <a:r>
              <a:rPr lang="ja-JP" altLang="en-US" sz="1200" b="0" i="0" u="none" strike="noStrike" baseline="0" dirty="0">
                <a:latin typeface="+mn-ea"/>
                <a:ea typeface="+mn-ea"/>
              </a:rPr>
              <a:t>とは、概ね</a:t>
            </a:r>
            <a:r>
              <a:rPr lang="en-US" altLang="ja-JP" sz="1200" b="0" i="0" u="none" strike="noStrike" baseline="0" dirty="0">
                <a:latin typeface="+mn-ea"/>
                <a:ea typeface="+mn-ea"/>
              </a:rPr>
              <a:t>30</a:t>
            </a:r>
            <a:r>
              <a:rPr lang="ja-JP" altLang="en-US" sz="1200" b="0" i="0" u="none" strike="noStrike" baseline="0" dirty="0">
                <a:latin typeface="+mn-ea"/>
                <a:ea typeface="+mn-ea"/>
              </a:rPr>
              <a:t>歳以上であれば</a:t>
            </a:r>
            <a:br>
              <a:rPr lang="en-US" altLang="ja-JP" sz="1200" b="0" i="0" u="none" strike="noStrike" baseline="0" dirty="0">
                <a:latin typeface="+mn-ea"/>
                <a:ea typeface="+mn-ea"/>
              </a:rPr>
            </a:br>
            <a:r>
              <a:rPr lang="ja-JP" altLang="en-US" sz="1200" b="0" i="0" u="none" strike="noStrike" baseline="0" dirty="0">
                <a:latin typeface="+mn-ea"/>
                <a:ea typeface="+mn-ea"/>
              </a:rPr>
              <a:t>誰でも参加できる国際スポーツ大会で、世界中からスポーツ愛好家が集まる世界最大級の</a:t>
            </a:r>
            <a:br>
              <a:rPr lang="en-US" altLang="ja-JP" sz="1200" b="0" i="0" u="none" strike="noStrike" baseline="0" dirty="0">
                <a:latin typeface="+mn-ea"/>
                <a:ea typeface="+mn-ea"/>
              </a:rPr>
            </a:br>
            <a:r>
              <a:rPr lang="ja-JP" altLang="en-US" sz="1200" b="0" i="0" u="none" strike="noStrike" baseline="0" dirty="0">
                <a:latin typeface="+mn-ea"/>
                <a:ea typeface="+mn-ea"/>
              </a:rPr>
              <a:t>生涯スポーツの祭典です。）</a:t>
            </a:r>
            <a:r>
              <a:rPr lang="en-US" altLang="ja-JP" sz="1200" b="0" i="0" u="none" strike="noStrike" baseline="0" dirty="0">
                <a:latin typeface="+mn-ea"/>
                <a:ea typeface="+mn-ea"/>
              </a:rPr>
              <a:t>………………………………………………………………	</a:t>
            </a:r>
            <a:r>
              <a:rPr lang="en-US" altLang="ja-JP" sz="1200" dirty="0">
                <a:latin typeface="+mn-ea"/>
                <a:ea typeface="+mn-ea"/>
              </a:rPr>
              <a:t>51</a:t>
            </a:r>
            <a:r>
              <a:rPr lang="ja-JP" altLang="en-US" sz="1200" b="0" i="0" u="none" strike="noStrike" baseline="0" dirty="0">
                <a:latin typeface="+mn-ea"/>
                <a:ea typeface="+mn-ea"/>
              </a:rPr>
              <a:t>～</a:t>
            </a:r>
            <a:r>
              <a:rPr lang="en-US" altLang="ja-JP" sz="1200" dirty="0">
                <a:latin typeface="+mn-ea"/>
                <a:ea typeface="+mn-ea"/>
              </a:rPr>
              <a:t>53</a:t>
            </a:r>
            <a:r>
              <a:rPr lang="en-US" altLang="ja-JP" sz="1200" b="0" i="0" u="none" strike="noStrike" baseline="0" dirty="0">
                <a:latin typeface="+mn-ea"/>
                <a:ea typeface="+mn-ea"/>
              </a:rPr>
              <a:t>P</a:t>
            </a:r>
          </a:p>
          <a:p>
            <a:pPr marL="177800" indent="-177800">
              <a:tabLst>
                <a:tab pos="5651500" algn="l"/>
              </a:tabLst>
            </a:pPr>
            <a:r>
              <a:rPr lang="en-US" altLang="ja-JP" sz="1200" b="0" i="0" u="none" strike="noStrike" baseline="0" dirty="0">
                <a:latin typeface="+mn-ea"/>
                <a:ea typeface="+mn-ea"/>
              </a:rPr>
              <a:t>Q19a</a:t>
            </a:r>
            <a:r>
              <a:rPr lang="ja-JP" altLang="en-US" sz="1200" b="0" i="0" u="none" strike="noStrike" baseline="0" dirty="0">
                <a:latin typeface="+mn-ea"/>
                <a:ea typeface="+mn-ea"/>
              </a:rPr>
              <a:t>　どのような大会であれば参加したいと思いますか。</a:t>
            </a:r>
            <a:r>
              <a:rPr lang="en-US" altLang="ja-JP" sz="1200" b="0" i="0" u="none" strike="noStrike" baseline="0" dirty="0">
                <a:latin typeface="+mn-ea"/>
                <a:ea typeface="+mn-ea"/>
              </a:rPr>
              <a:t>……………………………………	5</a:t>
            </a:r>
            <a:r>
              <a:rPr lang="en-US" altLang="ja-JP" sz="1200" dirty="0">
                <a:latin typeface="+mn-ea"/>
                <a:ea typeface="+mn-ea"/>
              </a:rPr>
              <a:t>4</a:t>
            </a:r>
            <a:r>
              <a:rPr lang="ja-JP" altLang="en-US" sz="1200" b="0" i="0" u="none" strike="noStrike" baseline="0" dirty="0">
                <a:latin typeface="+mn-ea"/>
                <a:ea typeface="+mn-ea"/>
              </a:rPr>
              <a:t>～</a:t>
            </a:r>
            <a:r>
              <a:rPr lang="en-US" altLang="ja-JP" sz="1200" dirty="0">
                <a:latin typeface="+mn-ea"/>
                <a:ea typeface="+mn-ea"/>
              </a:rPr>
              <a:t>56</a:t>
            </a:r>
            <a:r>
              <a:rPr lang="en-US" altLang="ja-JP" sz="1200" b="0" i="0" u="none" strike="noStrike" baseline="0" dirty="0">
                <a:latin typeface="+mn-ea"/>
                <a:ea typeface="+mn-ea"/>
              </a:rPr>
              <a:t>P</a:t>
            </a:r>
          </a:p>
          <a:p>
            <a:pPr marL="177800" indent="-177800">
              <a:tabLst>
                <a:tab pos="5651500" algn="l"/>
              </a:tabLst>
            </a:pPr>
            <a:endParaRPr lang="ja-JP" altLang="en-US" sz="1200" b="0" i="0" u="none" strike="noStrike" baseline="0" dirty="0">
              <a:latin typeface="+mn-ea"/>
              <a:ea typeface="+mn-ea"/>
            </a:endParaRPr>
          </a:p>
          <a:p>
            <a:pPr marL="177800" indent="-177800">
              <a:tabLst>
                <a:tab pos="5653088" algn="l"/>
              </a:tabLst>
            </a:pPr>
            <a:endParaRPr lang="ja-JP" altLang="en-US" sz="1200" b="0" i="0" u="none" strike="noStrike" baseline="0" dirty="0">
              <a:latin typeface="+mn-ea"/>
              <a:ea typeface="+mn-ea"/>
            </a:endParaRPr>
          </a:p>
          <a:p>
            <a:pPr marL="177800" indent="-177800">
              <a:tabLst>
                <a:tab pos="5653088" algn="l"/>
              </a:tabLst>
            </a:pPr>
            <a:r>
              <a:rPr lang="en-US" altLang="ja-JP" sz="1400" b="0" i="0" u="none" strike="noStrike" baseline="0" dirty="0">
                <a:latin typeface="+mn-ea"/>
                <a:ea typeface="+mn-ea"/>
              </a:rPr>
              <a:t>Ⅲ</a:t>
            </a:r>
            <a:r>
              <a:rPr lang="ja-JP" altLang="en-US" sz="1400" b="0" i="0" u="none" strike="noStrike" baseline="0" dirty="0">
                <a:latin typeface="+mn-ea"/>
                <a:ea typeface="+mn-ea"/>
              </a:rPr>
              <a:t>．資料編</a:t>
            </a:r>
            <a:endParaRPr lang="en-US" altLang="ja-JP" sz="1400" b="0" i="0" u="none" strike="noStrike" baseline="0" dirty="0">
              <a:latin typeface="+mn-ea"/>
              <a:ea typeface="+mn-ea"/>
            </a:endParaRPr>
          </a:p>
          <a:p>
            <a:pPr marL="177800" indent="-177800">
              <a:tabLst>
                <a:tab pos="5653088" algn="l"/>
              </a:tabLst>
            </a:pPr>
            <a:r>
              <a:rPr lang="ja-JP" altLang="en-US" sz="1400" dirty="0">
                <a:latin typeface="+mn-ea"/>
                <a:ea typeface="+mn-ea"/>
              </a:rPr>
              <a:t>　</a:t>
            </a:r>
            <a:r>
              <a:rPr lang="ja-JP" altLang="en-US" sz="1200" dirty="0">
                <a:latin typeface="+mn-ea"/>
                <a:ea typeface="+mn-ea"/>
              </a:rPr>
              <a:t>アンケート回答画面</a:t>
            </a:r>
            <a:r>
              <a:rPr lang="en-US" altLang="ja-JP" sz="1200" b="0" i="0" u="none" strike="noStrike" baseline="0" dirty="0">
                <a:latin typeface="+mn-ea"/>
                <a:ea typeface="+mn-ea"/>
              </a:rPr>
              <a:t>…………………………………………………………………………	57</a:t>
            </a:r>
            <a:r>
              <a:rPr lang="ja-JP" altLang="en-US" sz="1200" b="0" i="0" u="none" strike="noStrike" baseline="0" dirty="0">
                <a:latin typeface="+mn-ea"/>
                <a:ea typeface="+mn-ea"/>
              </a:rPr>
              <a:t>～</a:t>
            </a:r>
            <a:r>
              <a:rPr lang="en-US" altLang="ja-JP" sz="1200" b="0" i="0" u="none" strike="noStrike" baseline="0" dirty="0">
                <a:latin typeface="+mn-ea"/>
                <a:ea typeface="+mn-ea"/>
              </a:rPr>
              <a:t>75P</a:t>
            </a:r>
            <a:endParaRPr lang="ja-JP" altLang="en-US" sz="1200" b="0" i="0" u="none" strike="noStrike" baseline="0" dirty="0">
              <a:latin typeface="+mn-ea"/>
              <a:ea typeface="+mn-ea"/>
            </a:endParaRPr>
          </a:p>
          <a:p>
            <a:pPr marL="177800" indent="-177800">
              <a:tabLst>
                <a:tab pos="5465763" algn="l"/>
                <a:tab pos="5922963" algn="l"/>
              </a:tabLst>
            </a:pPr>
            <a:endParaRPr lang="ja-JP" altLang="en-US" sz="1200" b="0" i="0" u="none" strike="noStrike" baseline="0" dirty="0">
              <a:latin typeface="+mn-ea"/>
              <a:ea typeface="+mn-ea"/>
            </a:endParaRPr>
          </a:p>
        </p:txBody>
      </p:sp>
      <p:sp>
        <p:nvSpPr>
          <p:cNvPr id="6" name="テキスト ボックス 5"/>
          <p:cNvSpPr txBox="1"/>
          <p:nvPr/>
        </p:nvSpPr>
        <p:spPr>
          <a:xfrm>
            <a:off x="3113328" y="8913168"/>
            <a:ext cx="631344" cy="230832"/>
          </a:xfrm>
          <a:prstGeom prst="rect">
            <a:avLst/>
          </a:prstGeom>
          <a:solidFill>
            <a:schemeClr val="bg1"/>
          </a:solidFill>
        </p:spPr>
        <p:txBody>
          <a:bodyPr wrap="square" rtlCol="0">
            <a:spAutoFit/>
          </a:bodyPr>
          <a:lstStyle/>
          <a:p>
            <a:pPr algn="ctr"/>
            <a:r>
              <a:rPr kumimoji="1" lang="ja-JP" altLang="en-US" sz="900" dirty="0"/>
              <a:t>目次２</a:t>
            </a:r>
          </a:p>
        </p:txBody>
      </p:sp>
      <p:sp>
        <p:nvSpPr>
          <p:cNvPr id="29" name="タイトル 1"/>
          <p:cNvSpPr txBox="1">
            <a:spLocks/>
          </p:cNvSpPr>
          <p:nvPr/>
        </p:nvSpPr>
        <p:spPr>
          <a:xfrm>
            <a:off x="683390" y="418466"/>
            <a:ext cx="5491220" cy="113875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ja-JP" sz="2000" b="1" i="0" u="none" strike="noStrike" kern="1200" cap="none" spc="0" normalizeH="0" baseline="0" noProof="0" dirty="0">
                <a:ln>
                  <a:noFill/>
                </a:ln>
                <a:solidFill>
                  <a:schemeClr val="tx1"/>
                </a:solidFill>
                <a:effectLst/>
                <a:uLnTx/>
                <a:uFillTx/>
                <a:latin typeface="+mj-lt"/>
                <a:ea typeface="+mj-ea"/>
                <a:cs typeface="+mj-cs"/>
              </a:rPr>
              <a:t>「</a:t>
            </a:r>
            <a:r>
              <a:rPr kumimoji="1" lang="ja-JP" altLang="en-US" sz="2000" b="1" i="0" u="none" strike="noStrike" kern="1200" cap="none" spc="0" normalizeH="0" baseline="0" noProof="0" dirty="0">
                <a:ln>
                  <a:noFill/>
                </a:ln>
                <a:solidFill>
                  <a:schemeClr val="tx1"/>
                </a:solidFill>
                <a:effectLst/>
                <a:uLnTx/>
                <a:uFillTx/>
                <a:latin typeface="+mj-lt"/>
                <a:ea typeface="+mj-ea"/>
                <a:cs typeface="+mj-cs"/>
              </a:rPr>
              <a:t>令和</a:t>
            </a:r>
            <a:r>
              <a:rPr kumimoji="1" lang="en-US" altLang="ja-JP" sz="2000" b="1" i="0" u="none" strike="noStrike" kern="1200" cap="none" spc="0" normalizeH="0" baseline="0" noProof="0" dirty="0">
                <a:ln>
                  <a:noFill/>
                </a:ln>
                <a:solidFill>
                  <a:schemeClr val="tx1"/>
                </a:solidFill>
                <a:effectLst/>
                <a:uLnTx/>
                <a:uFillTx/>
                <a:latin typeface="+mj-lt"/>
                <a:ea typeface="+mj-ea"/>
                <a:cs typeface="+mj-cs"/>
              </a:rPr>
              <a:t>7</a:t>
            </a:r>
            <a:r>
              <a:rPr kumimoji="1" lang="ja-JP" altLang="en-US" sz="2000" b="1" i="0" u="none" strike="noStrike" kern="1200" cap="none" spc="0" normalizeH="0" baseline="0" noProof="0" dirty="0">
                <a:ln>
                  <a:noFill/>
                </a:ln>
                <a:solidFill>
                  <a:schemeClr val="tx1"/>
                </a:solidFill>
                <a:effectLst/>
                <a:uLnTx/>
                <a:uFillTx/>
                <a:latin typeface="+mj-lt"/>
                <a:ea typeface="+mj-ea"/>
                <a:cs typeface="+mj-cs"/>
              </a:rPr>
              <a:t>年度　</a:t>
            </a:r>
            <a:r>
              <a:rPr kumimoji="1" lang="ja-JP" altLang="ja-JP" sz="2000" b="1" i="0" u="none" strike="noStrike" kern="1200" cap="none" spc="0" normalizeH="0" baseline="0" noProof="0" dirty="0">
                <a:ln>
                  <a:noFill/>
                </a:ln>
                <a:solidFill>
                  <a:schemeClr val="tx1"/>
                </a:solidFill>
                <a:effectLst/>
                <a:uLnTx/>
                <a:uFillTx/>
                <a:latin typeface="+mj-lt"/>
                <a:ea typeface="+mj-ea"/>
                <a:cs typeface="+mj-cs"/>
              </a:rPr>
              <a:t>スポーツ実施状況調査」</a:t>
            </a:r>
            <a:br>
              <a:rPr kumimoji="1" lang="ja-JP" altLang="ja-JP" sz="2000" b="1" i="0" u="none" strike="noStrike" kern="1200" cap="none" spc="0" normalizeH="0" baseline="0" noProof="0" dirty="0">
                <a:ln>
                  <a:noFill/>
                </a:ln>
                <a:solidFill>
                  <a:schemeClr val="tx1"/>
                </a:solidFill>
                <a:effectLst/>
                <a:uLnTx/>
                <a:uFillTx/>
                <a:latin typeface="+mj-lt"/>
                <a:ea typeface="+mj-ea"/>
                <a:cs typeface="+mj-cs"/>
              </a:rPr>
            </a:br>
            <a:r>
              <a:rPr kumimoji="1" lang="ja-JP" altLang="ja-JP" sz="1600" b="1" i="0" u="none" strike="noStrike" kern="1200" cap="none" spc="0" normalizeH="0" baseline="0" noProof="0" dirty="0">
                <a:ln>
                  <a:noFill/>
                </a:ln>
                <a:solidFill>
                  <a:schemeClr val="tx1"/>
                </a:solidFill>
                <a:effectLst/>
                <a:uLnTx/>
                <a:uFillTx/>
                <a:latin typeface="+mj-lt"/>
                <a:ea typeface="+mj-ea"/>
                <a:cs typeface="+mj-cs"/>
              </a:rPr>
              <a:t>目　次</a:t>
            </a:r>
            <a:endParaRPr kumimoji="1" lang="ja-JP" altLang="en-US" sz="105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740948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4">
            <a:extLst>
              <a:ext uri="{FF2B5EF4-FFF2-40B4-BE49-F238E27FC236}">
                <a16:creationId xmlns:a16="http://schemas.microsoft.com/office/drawing/2014/main" id="{00000000-0008-0000-0500-000005000000}"/>
              </a:ext>
            </a:extLst>
          </p:cNvPr>
          <p:cNvGraphicFramePr>
            <a:graphicFrameLocks/>
          </p:cNvGraphicFramePr>
          <p:nvPr>
            <p:extLst>
              <p:ext uri="{D42A27DB-BD31-4B8C-83A1-F6EECF244321}">
                <p14:modId xmlns:p14="http://schemas.microsoft.com/office/powerpoint/2010/main" val="1179178797"/>
              </p:ext>
            </p:extLst>
          </p:nvPr>
        </p:nvGraphicFramePr>
        <p:xfrm>
          <a:off x="-119405" y="563530"/>
          <a:ext cx="6915573" cy="10369381"/>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a:extLst>
              <a:ext uri="{FF2B5EF4-FFF2-40B4-BE49-F238E27FC236}">
                <a16:creationId xmlns:a16="http://schemas.microsoft.com/office/drawing/2014/main" id="{8F240DD0-7038-7AE3-B45B-B7CB213DBE21}"/>
              </a:ext>
            </a:extLst>
          </p:cNvPr>
          <p:cNvSpPr/>
          <p:nvPr/>
        </p:nvSpPr>
        <p:spPr>
          <a:xfrm>
            <a:off x="409573" y="309614"/>
            <a:ext cx="6274307" cy="253916"/>
          </a:xfrm>
          <a:prstGeom prst="rect">
            <a:avLst/>
          </a:prstGeom>
        </p:spPr>
        <p:txBody>
          <a:bodyPr wrap="square">
            <a:spAutoFit/>
          </a:bodyPr>
          <a:lstStyle/>
          <a:p>
            <a:pPr marL="182563" indent="-182563"/>
            <a:r>
              <a:rPr lang="ja-JP" altLang="en-US" sz="1050" b="1" dirty="0"/>
              <a:t>図　家族構成別　</a:t>
            </a:r>
            <a:r>
              <a:rPr lang="en-US" altLang="ja-JP" sz="1050" b="1" dirty="0"/>
              <a:t>Q10</a:t>
            </a:r>
            <a:r>
              <a:rPr lang="ja-JP" altLang="en-US" sz="1050" b="1" dirty="0"/>
              <a:t>．あなたは、１日のうちどの時間帯に運動やスポーツをしていますか。</a:t>
            </a:r>
            <a:r>
              <a:rPr lang="ja-JP" altLang="en-US" sz="1050" b="1" dirty="0">
                <a:solidFill>
                  <a:srgbClr val="000000"/>
                </a:solidFill>
                <a:latin typeface="Meiryo UI" pitchFamily="50" charset="-128"/>
                <a:ea typeface="Meiryo UI" pitchFamily="50" charset="-128"/>
                <a:cs typeface="Meiryo UI" pitchFamily="50" charset="-128"/>
              </a:rPr>
              <a:t> </a:t>
            </a:r>
            <a:r>
              <a:rPr lang="en-US" altLang="ja-JP" sz="1050" b="1" dirty="0">
                <a:solidFill>
                  <a:srgbClr val="000000"/>
                </a:solidFill>
                <a:latin typeface="Meiryo UI" pitchFamily="50" charset="-128"/>
                <a:ea typeface="Meiryo UI" pitchFamily="50" charset="-128"/>
                <a:cs typeface="Meiryo UI" pitchFamily="50" charset="-128"/>
              </a:rPr>
              <a:t>(n=1,250</a:t>
            </a:r>
            <a:r>
              <a:rPr lang="ja-JP" altLang="en-US" sz="1050" b="1" dirty="0">
                <a:solidFill>
                  <a:srgbClr val="000000"/>
                </a:solidFill>
                <a:latin typeface="Meiryo UI" pitchFamily="50" charset="-128"/>
                <a:ea typeface="Meiryo UI" pitchFamily="50" charset="-128"/>
                <a:cs typeface="Meiryo UI" pitchFamily="50" charset="-128"/>
              </a:rPr>
              <a:t>）</a:t>
            </a:r>
            <a:endParaRPr lang="en-US" altLang="ja-JP" sz="1050" b="1" dirty="0"/>
          </a:p>
        </p:txBody>
      </p:sp>
      <p:sp>
        <p:nvSpPr>
          <p:cNvPr id="4" name="正方形/長方形 3">
            <a:extLst>
              <a:ext uri="{FF2B5EF4-FFF2-40B4-BE49-F238E27FC236}">
                <a16:creationId xmlns:a16="http://schemas.microsoft.com/office/drawing/2014/main" id="{C35C91AE-58B1-80D9-8C8A-68047CFFB378}"/>
              </a:ext>
            </a:extLst>
          </p:cNvPr>
          <p:cNvSpPr/>
          <p:nvPr/>
        </p:nvSpPr>
        <p:spPr>
          <a:xfrm>
            <a:off x="363966" y="7704054"/>
            <a:ext cx="6130067" cy="415498"/>
          </a:xfrm>
          <a:prstGeom prst="rect">
            <a:avLst/>
          </a:prstGeom>
        </p:spPr>
        <p:txBody>
          <a:bodyPr wrap="square">
            <a:spAutoFit/>
          </a:bodyPr>
          <a:lstStyle/>
          <a:p>
            <a:r>
              <a:rPr lang="ja-JP" altLang="en-US" sz="1050" dirty="0"/>
              <a:t>「親と同居（未婚）」世帯では「休日」と回答した割合が全体より</a:t>
            </a:r>
            <a:r>
              <a:rPr lang="en-US" altLang="ja-JP" sz="1050" dirty="0"/>
              <a:t>9.1</a:t>
            </a:r>
            <a:r>
              <a:rPr lang="ja-JP" altLang="en-US" sz="1050" dirty="0"/>
              <a:t>％高い。</a:t>
            </a:r>
            <a:endParaRPr lang="en-US" altLang="ja-JP" sz="1050" dirty="0"/>
          </a:p>
          <a:p>
            <a:r>
              <a:rPr lang="ja-JP" altLang="en-US" sz="1050" dirty="0"/>
              <a:t>また「職場・学校からの帰宅後」と回答した割合も全体と比べて</a:t>
            </a:r>
            <a:r>
              <a:rPr lang="en-US" altLang="ja-JP" sz="1050" dirty="0"/>
              <a:t>8.6</a:t>
            </a:r>
            <a:r>
              <a:rPr lang="ja-JP" altLang="en-US" sz="1050" dirty="0"/>
              <a:t>％高い。</a:t>
            </a:r>
            <a:endParaRPr lang="en-US" altLang="ja-JP" sz="1050" dirty="0"/>
          </a:p>
        </p:txBody>
      </p:sp>
      <p:sp>
        <p:nvSpPr>
          <p:cNvPr id="6" name="テキスト ボックス 5">
            <a:extLst>
              <a:ext uri="{FF2B5EF4-FFF2-40B4-BE49-F238E27FC236}">
                <a16:creationId xmlns:a16="http://schemas.microsoft.com/office/drawing/2014/main" id="{D9E77BB5-F393-FE7C-B429-E90A4498EE4F}"/>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27</a:t>
            </a:r>
            <a:endParaRPr kumimoji="1" lang="ja-JP" altLang="en-US" sz="800" dirty="0"/>
          </a:p>
        </p:txBody>
      </p:sp>
      <p:cxnSp>
        <p:nvCxnSpPr>
          <p:cNvPr id="7" name="直線コネクタ 6">
            <a:extLst>
              <a:ext uri="{FF2B5EF4-FFF2-40B4-BE49-F238E27FC236}">
                <a16:creationId xmlns:a16="http://schemas.microsoft.com/office/drawing/2014/main" id="{11CB3A85-1941-A66B-BFCE-9723ED9F6CE2}"/>
              </a:ext>
            </a:extLst>
          </p:cNvPr>
          <p:cNvCxnSpPr>
            <a:cxnSpLocks/>
          </p:cNvCxnSpPr>
          <p:nvPr/>
        </p:nvCxnSpPr>
        <p:spPr>
          <a:xfrm>
            <a:off x="6796168" y="774156"/>
            <a:ext cx="0" cy="6659538"/>
          </a:xfrm>
          <a:prstGeom prst="line">
            <a:avLst/>
          </a:prstGeom>
          <a:ln w="889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783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9573" y="300082"/>
            <a:ext cx="6274308" cy="792525"/>
          </a:xfrm>
          <a:prstGeom prst="rect">
            <a:avLst/>
          </a:prstGeom>
        </p:spPr>
        <p:txBody>
          <a:bodyPr wrap="square">
            <a:spAutoFit/>
          </a:bodyPr>
          <a:lstStyle/>
          <a:p>
            <a:pPr marL="182563" indent="-182563"/>
            <a:r>
              <a:rPr lang="en-US" altLang="ja-JP" sz="1200" b="1" dirty="0"/>
              <a:t>Q11</a:t>
            </a:r>
            <a:r>
              <a:rPr lang="ja-JP" altLang="en-US" sz="1200" b="1" dirty="0"/>
              <a:t>．あなたは、主にどのような場所で運動やスポーツをしていますか。</a:t>
            </a:r>
            <a:r>
              <a:rPr lang="ja-JP" altLang="en-US" sz="1200" b="1" dirty="0">
                <a:solidFill>
                  <a:srgbClr val="000000"/>
                </a:solidFill>
                <a:latin typeface="Meiryo UI" pitchFamily="50" charset="-128"/>
                <a:ea typeface="Meiryo UI" pitchFamily="50" charset="-128"/>
                <a:cs typeface="Meiryo UI" pitchFamily="50" charset="-128"/>
              </a:rPr>
              <a:t> </a:t>
            </a:r>
            <a:r>
              <a:rPr lang="ja-JP" altLang="en-US" sz="1200" b="1" spc="-150" dirty="0">
                <a:solidFill>
                  <a:srgbClr val="000000"/>
                </a:solidFill>
                <a:latin typeface="Meiryo UI" pitchFamily="50" charset="-128"/>
                <a:ea typeface="Meiryo UI" pitchFamily="50" charset="-128"/>
                <a:cs typeface="Meiryo UI" pitchFamily="50" charset="-128"/>
              </a:rPr>
              <a:t>（</a:t>
            </a:r>
            <a:r>
              <a:rPr lang="ja-JP" altLang="en-US" sz="1200" b="1" dirty="0">
                <a:solidFill>
                  <a:srgbClr val="000000"/>
                </a:solidFill>
                <a:latin typeface="Meiryo UI" pitchFamily="50" charset="-128"/>
                <a:ea typeface="Meiryo UI" pitchFamily="50" charset="-128"/>
                <a:cs typeface="Meiryo UI" pitchFamily="50" charset="-128"/>
              </a:rPr>
              <a:t>複数回答可）</a:t>
            </a:r>
            <a:endParaRPr lang="en-US" altLang="ja-JP" sz="1200" b="1" dirty="0">
              <a:solidFill>
                <a:srgbClr val="000000"/>
              </a:solidFill>
              <a:latin typeface="Meiryo UI" pitchFamily="50" charset="-128"/>
              <a:ea typeface="Meiryo UI" pitchFamily="50" charset="-128"/>
              <a:cs typeface="Meiryo UI" pitchFamily="50" charset="-128"/>
            </a:endParaRPr>
          </a:p>
          <a:p>
            <a:pPr marL="182563" indent="-182563"/>
            <a:endParaRPr lang="ja-JP" altLang="en-US" sz="1200" b="1" dirty="0">
              <a:solidFill>
                <a:srgbClr val="000000"/>
              </a:solidFill>
              <a:latin typeface="Meiryo UI" pitchFamily="50" charset="-128"/>
              <a:ea typeface="Meiryo UI" pitchFamily="50" charset="-128"/>
              <a:cs typeface="Meiryo UI" pitchFamily="50" charset="-128"/>
            </a:endParaRPr>
          </a:p>
          <a:p>
            <a:pPr marL="182563" indent="-182563"/>
            <a:r>
              <a:rPr lang="ja-JP" altLang="en-US" sz="1100" dirty="0"/>
              <a:t>　　</a:t>
            </a:r>
            <a:r>
              <a:rPr lang="ja-JP" altLang="ja-JP" sz="1050" dirty="0"/>
              <a:t>「</a:t>
            </a:r>
            <a:r>
              <a:rPr lang="ja-JP" altLang="en-US" sz="1050" dirty="0"/>
              <a:t>自宅の周辺（公園、道路など）</a:t>
            </a:r>
            <a:r>
              <a:rPr lang="ja-JP" altLang="ja-JP" sz="1050" dirty="0"/>
              <a:t>」</a:t>
            </a:r>
            <a:r>
              <a:rPr lang="ja-JP" altLang="en-US" sz="1050" dirty="0"/>
              <a:t>が</a:t>
            </a:r>
            <a:r>
              <a:rPr lang="en-US" altLang="ja-JP" sz="1050" dirty="0"/>
              <a:t>58.4</a:t>
            </a:r>
            <a:r>
              <a:rPr lang="ja-JP" altLang="ja-JP" sz="1050" dirty="0"/>
              <a:t>％</a:t>
            </a:r>
            <a:r>
              <a:rPr lang="ja-JP" altLang="en-US" sz="1050" dirty="0"/>
              <a:t>で</a:t>
            </a:r>
            <a:r>
              <a:rPr lang="ja-JP" altLang="ja-JP" sz="1050" dirty="0"/>
              <a:t>最も高く、次いで「</a:t>
            </a:r>
            <a:r>
              <a:rPr lang="ja-JP" altLang="en-US" sz="1050" dirty="0"/>
              <a:t>自宅内</a:t>
            </a:r>
            <a:r>
              <a:rPr lang="ja-JP" altLang="ja-JP" sz="1050" dirty="0"/>
              <a:t>」</a:t>
            </a:r>
            <a:r>
              <a:rPr lang="en-US" altLang="ja-JP" sz="1050" dirty="0"/>
              <a:t>29.0</a:t>
            </a:r>
            <a:r>
              <a:rPr lang="ja-JP" altLang="ja-JP" sz="1050" dirty="0"/>
              <a:t>％、「</a:t>
            </a:r>
            <a:r>
              <a:rPr lang="ja-JP" altLang="en-US" sz="1050" dirty="0"/>
              <a:t>県市町の公共施設</a:t>
            </a:r>
            <a:r>
              <a:rPr lang="ja-JP" altLang="ja-JP" sz="1050" dirty="0"/>
              <a:t>」</a:t>
            </a:r>
            <a:r>
              <a:rPr lang="en-US" altLang="ja-JP" sz="1050" dirty="0"/>
              <a:t>14.2</a:t>
            </a:r>
            <a:r>
              <a:rPr lang="ja-JP" altLang="ja-JP" sz="1050" dirty="0"/>
              <a:t>％、となっている</a:t>
            </a:r>
            <a:r>
              <a:rPr lang="ja-JP" altLang="en-US" sz="1050" dirty="0"/>
              <a:t>。</a:t>
            </a:r>
          </a:p>
        </p:txBody>
      </p:sp>
      <p:sp>
        <p:nvSpPr>
          <p:cNvPr id="16" name="正方形/長方形 15"/>
          <p:cNvSpPr/>
          <p:nvPr/>
        </p:nvSpPr>
        <p:spPr>
          <a:xfrm>
            <a:off x="409573" y="1238674"/>
            <a:ext cx="6274307" cy="253916"/>
          </a:xfrm>
          <a:prstGeom prst="rect">
            <a:avLst/>
          </a:prstGeom>
        </p:spPr>
        <p:txBody>
          <a:bodyPr wrap="square">
            <a:spAutoFit/>
          </a:bodyPr>
          <a:lstStyle/>
          <a:p>
            <a:pPr marL="182563" indent="-182563"/>
            <a:r>
              <a:rPr lang="ja-JP" altLang="en-US" sz="1050" b="1" dirty="0"/>
              <a:t>図　　</a:t>
            </a:r>
            <a:r>
              <a:rPr lang="en-US" altLang="ja-JP" sz="1050" b="1" dirty="0"/>
              <a:t>Q11</a:t>
            </a:r>
            <a:r>
              <a:rPr lang="ja-JP" altLang="en-US" sz="1050" b="1" dirty="0"/>
              <a:t>．あなたは、主にどのような場所で運動やスポーツをしていますか。</a:t>
            </a:r>
            <a:r>
              <a:rPr lang="ja-JP" altLang="en-US" sz="1050" b="1" dirty="0">
                <a:solidFill>
                  <a:srgbClr val="000000"/>
                </a:solidFill>
                <a:latin typeface="Meiryo UI" pitchFamily="50" charset="-128"/>
                <a:ea typeface="Meiryo UI" pitchFamily="50" charset="-128"/>
                <a:cs typeface="Meiryo UI" pitchFamily="50" charset="-128"/>
              </a:rPr>
              <a:t> </a:t>
            </a:r>
            <a:r>
              <a:rPr lang="en-US" altLang="ja-JP" sz="1050" b="1" dirty="0">
                <a:solidFill>
                  <a:srgbClr val="000000"/>
                </a:solidFill>
                <a:latin typeface="Meiryo UI" pitchFamily="50" charset="-128"/>
                <a:ea typeface="Meiryo UI" pitchFamily="50" charset="-128"/>
                <a:cs typeface="Meiryo UI" pitchFamily="50" charset="-128"/>
              </a:rPr>
              <a:t>(n=1,250)</a:t>
            </a:r>
            <a:endParaRPr lang="en-US" altLang="ja-JP" sz="1050" b="1" dirty="0"/>
          </a:p>
        </p:txBody>
      </p:sp>
      <p:graphicFrame>
        <p:nvGraphicFramePr>
          <p:cNvPr id="5" name="Chart 18">
            <a:extLst>
              <a:ext uri="{FF2B5EF4-FFF2-40B4-BE49-F238E27FC236}">
                <a16:creationId xmlns:a16="http://schemas.microsoft.com/office/drawing/2014/main" id="{00000000-0008-0000-0500-000013000000}"/>
              </a:ext>
            </a:extLst>
          </p:cNvPr>
          <p:cNvGraphicFramePr>
            <a:graphicFrameLocks/>
          </p:cNvGraphicFramePr>
          <p:nvPr>
            <p:extLst>
              <p:ext uri="{D42A27DB-BD31-4B8C-83A1-F6EECF244321}">
                <p14:modId xmlns:p14="http://schemas.microsoft.com/office/powerpoint/2010/main" val="2168842255"/>
              </p:ext>
            </p:extLst>
          </p:nvPr>
        </p:nvGraphicFramePr>
        <p:xfrm>
          <a:off x="-2764184" y="1638728"/>
          <a:ext cx="9622184" cy="4075704"/>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a:extLst>
              <a:ext uri="{FF2B5EF4-FFF2-40B4-BE49-F238E27FC236}">
                <a16:creationId xmlns:a16="http://schemas.microsoft.com/office/drawing/2014/main" id="{79FB67E1-E779-DA95-5CAF-CD9FA62A341D}"/>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28</a:t>
            </a:r>
            <a:endParaRPr kumimoji="1" lang="ja-JP" altLang="en-US" sz="800" dirty="0"/>
          </a:p>
        </p:txBody>
      </p:sp>
    </p:spTree>
    <p:extLst>
      <p:ext uri="{BB962C8B-B14F-4D97-AF65-F5344CB8AC3E}">
        <p14:creationId xmlns:p14="http://schemas.microsoft.com/office/powerpoint/2010/main" val="887120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3">
            <a:extLst>
              <a:ext uri="{FF2B5EF4-FFF2-40B4-BE49-F238E27FC236}">
                <a16:creationId xmlns:a16="http://schemas.microsoft.com/office/drawing/2014/main" id="{00000000-0008-0000-0500-00000E000000}"/>
              </a:ext>
            </a:extLst>
          </p:cNvPr>
          <p:cNvGraphicFramePr>
            <a:graphicFrameLocks/>
          </p:cNvGraphicFramePr>
          <p:nvPr>
            <p:extLst>
              <p:ext uri="{D42A27DB-BD31-4B8C-83A1-F6EECF244321}">
                <p14:modId xmlns:p14="http://schemas.microsoft.com/office/powerpoint/2010/main" val="2806306479"/>
              </p:ext>
            </p:extLst>
          </p:nvPr>
        </p:nvGraphicFramePr>
        <p:xfrm>
          <a:off x="30395" y="603552"/>
          <a:ext cx="6660000" cy="10101504"/>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p:cNvSpPr/>
          <p:nvPr/>
        </p:nvSpPr>
        <p:spPr>
          <a:xfrm>
            <a:off x="409573" y="279082"/>
            <a:ext cx="6274307" cy="253916"/>
          </a:xfrm>
          <a:prstGeom prst="rect">
            <a:avLst/>
          </a:prstGeom>
        </p:spPr>
        <p:txBody>
          <a:bodyPr wrap="square">
            <a:spAutoFit/>
          </a:bodyPr>
          <a:lstStyle/>
          <a:p>
            <a:pPr marL="182563" indent="-182563"/>
            <a:r>
              <a:rPr lang="ja-JP" altLang="en-US" sz="1050" b="1" dirty="0"/>
              <a:t>図　基本属性別　</a:t>
            </a:r>
            <a:r>
              <a:rPr lang="en-US" altLang="ja-JP" sz="1050" b="1" dirty="0"/>
              <a:t>Q11</a:t>
            </a:r>
            <a:r>
              <a:rPr lang="ja-JP" altLang="en-US" sz="1050" b="1" dirty="0"/>
              <a:t>．あなたは、主にどのような場所で運動やスポーツをしていますか。</a:t>
            </a:r>
            <a:r>
              <a:rPr lang="ja-JP" altLang="en-US" sz="1050" b="1" dirty="0">
                <a:solidFill>
                  <a:srgbClr val="000000"/>
                </a:solidFill>
                <a:latin typeface="Meiryo UI" pitchFamily="50" charset="-128"/>
                <a:ea typeface="Meiryo UI" pitchFamily="50" charset="-128"/>
                <a:cs typeface="Meiryo UI" pitchFamily="50" charset="-128"/>
              </a:rPr>
              <a:t> </a:t>
            </a:r>
            <a:r>
              <a:rPr lang="en-US" altLang="ja-JP" sz="1050" b="1" dirty="0">
                <a:solidFill>
                  <a:srgbClr val="000000"/>
                </a:solidFill>
                <a:latin typeface="Meiryo UI" pitchFamily="50" charset="-128"/>
                <a:ea typeface="Meiryo UI" pitchFamily="50" charset="-128"/>
                <a:cs typeface="Meiryo UI" pitchFamily="50" charset="-128"/>
              </a:rPr>
              <a:t>(n=1,250)</a:t>
            </a:r>
            <a:endParaRPr lang="en-US" altLang="ja-JP" sz="1050" b="1" dirty="0"/>
          </a:p>
        </p:txBody>
      </p:sp>
      <p:sp>
        <p:nvSpPr>
          <p:cNvPr id="9" name="テキスト ボックス 8"/>
          <p:cNvSpPr txBox="1"/>
          <p:nvPr/>
        </p:nvSpPr>
        <p:spPr>
          <a:xfrm>
            <a:off x="420957" y="8042296"/>
            <a:ext cx="5976000" cy="738664"/>
          </a:xfrm>
          <a:prstGeom prst="rect">
            <a:avLst/>
          </a:prstGeom>
          <a:noFill/>
        </p:spPr>
        <p:txBody>
          <a:bodyPr wrap="square" rtlCol="0">
            <a:spAutoFit/>
          </a:bodyPr>
          <a:lstStyle/>
          <a:p>
            <a:r>
              <a:rPr kumimoji="1" lang="ja-JP" altLang="en-US" sz="1050" dirty="0"/>
              <a:t>性別でみると、女性は男性より「自宅内」で運動する割合が</a:t>
            </a:r>
            <a:r>
              <a:rPr kumimoji="1" lang="en-US" altLang="ja-JP" sz="1050" dirty="0"/>
              <a:t>10.4</a:t>
            </a:r>
            <a:r>
              <a:rPr kumimoji="1" lang="ja-JP" altLang="en-US" sz="1050" dirty="0"/>
              <a:t>％高い</a:t>
            </a:r>
            <a:r>
              <a:rPr lang="ja-JP" altLang="en-US" sz="1050" dirty="0"/>
              <a:t>。</a:t>
            </a:r>
            <a:endParaRPr lang="en-US" altLang="ja-JP" sz="1050" dirty="0"/>
          </a:p>
          <a:p>
            <a:r>
              <a:rPr lang="ja-JP" altLang="en-US" sz="1050" dirty="0"/>
              <a:t>「山岳、森林、海、湖、川などの自然環境」で運動する人は男性のほうが女性より</a:t>
            </a:r>
            <a:r>
              <a:rPr lang="en-US" altLang="ja-JP" sz="1050" dirty="0"/>
              <a:t>8.6</a:t>
            </a:r>
            <a:r>
              <a:rPr lang="ja-JP" altLang="en-US" sz="1050" dirty="0"/>
              <a:t>％高い。</a:t>
            </a:r>
            <a:endParaRPr lang="en-US" altLang="ja-JP" sz="1050" dirty="0"/>
          </a:p>
          <a:p>
            <a:r>
              <a:rPr lang="ja-JP" altLang="en-US" sz="1050" dirty="0"/>
              <a:t>年代別で見ると「自宅内」で運動する人は</a:t>
            </a:r>
            <a:r>
              <a:rPr lang="en-US" altLang="ja-JP" sz="1050" dirty="0"/>
              <a:t>50</a:t>
            </a:r>
            <a:r>
              <a:rPr lang="ja-JP" altLang="en-US" sz="1050" dirty="0"/>
              <a:t>歳代以下は</a:t>
            </a:r>
            <a:r>
              <a:rPr lang="en-US" altLang="ja-JP" sz="1050" dirty="0"/>
              <a:t>28</a:t>
            </a:r>
            <a:r>
              <a:rPr lang="ja-JP" altLang="en-US" sz="1050" dirty="0"/>
              <a:t>～約</a:t>
            </a:r>
            <a:r>
              <a:rPr lang="en-US" altLang="ja-JP" sz="1050" dirty="0"/>
              <a:t>36</a:t>
            </a:r>
            <a:r>
              <a:rPr lang="ja-JP" altLang="en-US" sz="1050" dirty="0"/>
              <a:t>％に対し、</a:t>
            </a:r>
            <a:r>
              <a:rPr lang="en-US" altLang="ja-JP" sz="1050" dirty="0"/>
              <a:t>60</a:t>
            </a:r>
            <a:r>
              <a:rPr lang="ja-JP" altLang="en-US" sz="1050" dirty="0"/>
              <a:t>歳代、</a:t>
            </a:r>
            <a:r>
              <a:rPr lang="en-US" altLang="ja-JP" sz="1050" dirty="0"/>
              <a:t>70</a:t>
            </a:r>
            <a:r>
              <a:rPr lang="ja-JP" altLang="en-US" sz="1050" dirty="0"/>
              <a:t>歳代以上が約</a:t>
            </a:r>
            <a:r>
              <a:rPr lang="en-US" altLang="ja-JP" sz="1050" dirty="0"/>
              <a:t>22</a:t>
            </a:r>
            <a:r>
              <a:rPr lang="ja-JP" altLang="en-US" sz="1050" dirty="0"/>
              <a:t>～</a:t>
            </a:r>
            <a:r>
              <a:rPr lang="en-US" altLang="ja-JP" sz="1050" dirty="0"/>
              <a:t>25</a:t>
            </a:r>
            <a:r>
              <a:rPr lang="ja-JP" altLang="en-US" sz="1050" dirty="0"/>
              <a:t>％と差がある。</a:t>
            </a:r>
            <a:endParaRPr kumimoji="1" lang="en-US" altLang="ja-JP" sz="1050" dirty="0"/>
          </a:p>
        </p:txBody>
      </p:sp>
      <p:sp>
        <p:nvSpPr>
          <p:cNvPr id="3" name="テキスト ボックス 2">
            <a:extLst>
              <a:ext uri="{FF2B5EF4-FFF2-40B4-BE49-F238E27FC236}">
                <a16:creationId xmlns:a16="http://schemas.microsoft.com/office/drawing/2014/main" id="{6B0603AE-5CB3-D5FB-13B6-558D87FAB589}"/>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29</a:t>
            </a:r>
            <a:endParaRPr kumimoji="1" lang="ja-JP" altLang="en-US" sz="800" dirty="0"/>
          </a:p>
        </p:txBody>
      </p:sp>
    </p:spTree>
    <p:extLst>
      <p:ext uri="{BB962C8B-B14F-4D97-AF65-F5344CB8AC3E}">
        <p14:creationId xmlns:p14="http://schemas.microsoft.com/office/powerpoint/2010/main" val="3700203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5">
            <a:extLst>
              <a:ext uri="{FF2B5EF4-FFF2-40B4-BE49-F238E27FC236}">
                <a16:creationId xmlns:a16="http://schemas.microsoft.com/office/drawing/2014/main" id="{00000000-0008-0000-0500-000006000000}"/>
              </a:ext>
            </a:extLst>
          </p:cNvPr>
          <p:cNvGraphicFramePr>
            <a:graphicFrameLocks/>
          </p:cNvGraphicFramePr>
          <p:nvPr>
            <p:extLst>
              <p:ext uri="{D42A27DB-BD31-4B8C-83A1-F6EECF244321}">
                <p14:modId xmlns:p14="http://schemas.microsoft.com/office/powerpoint/2010/main" val="2120944222"/>
              </p:ext>
            </p:extLst>
          </p:nvPr>
        </p:nvGraphicFramePr>
        <p:xfrm>
          <a:off x="0" y="723808"/>
          <a:ext cx="6759000" cy="9379968"/>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p:cNvSpPr/>
          <p:nvPr/>
        </p:nvSpPr>
        <p:spPr>
          <a:xfrm>
            <a:off x="409573" y="309614"/>
            <a:ext cx="6274307" cy="253916"/>
          </a:xfrm>
          <a:prstGeom prst="rect">
            <a:avLst/>
          </a:prstGeom>
        </p:spPr>
        <p:txBody>
          <a:bodyPr wrap="square">
            <a:spAutoFit/>
          </a:bodyPr>
          <a:lstStyle/>
          <a:p>
            <a:pPr marL="182563" indent="-182563"/>
            <a:r>
              <a:rPr lang="ja-JP" altLang="en-US" sz="1050" b="1" dirty="0"/>
              <a:t>図　家族構成別　</a:t>
            </a:r>
            <a:r>
              <a:rPr lang="en-US" altLang="ja-JP" sz="1050" b="1" dirty="0"/>
              <a:t>Q11</a:t>
            </a:r>
            <a:r>
              <a:rPr lang="ja-JP" altLang="en-US" sz="1050" b="1" dirty="0"/>
              <a:t>．あなたは、主にどのような場所で運動やスポーツをしていますか。</a:t>
            </a:r>
            <a:r>
              <a:rPr lang="ja-JP" altLang="en-US" sz="1050" b="1" dirty="0">
                <a:solidFill>
                  <a:srgbClr val="000000"/>
                </a:solidFill>
                <a:latin typeface="Meiryo UI" pitchFamily="50" charset="-128"/>
                <a:ea typeface="Meiryo UI" pitchFamily="50" charset="-128"/>
                <a:cs typeface="Meiryo UI" pitchFamily="50" charset="-128"/>
              </a:rPr>
              <a:t> </a:t>
            </a:r>
            <a:r>
              <a:rPr lang="en-US" altLang="ja-JP" sz="1050" b="1" dirty="0">
                <a:solidFill>
                  <a:srgbClr val="000000"/>
                </a:solidFill>
                <a:latin typeface="Meiryo UI" pitchFamily="50" charset="-128"/>
                <a:ea typeface="Meiryo UI" pitchFamily="50" charset="-128"/>
                <a:cs typeface="Meiryo UI" pitchFamily="50" charset="-128"/>
              </a:rPr>
              <a:t>(n=1,250)</a:t>
            </a:r>
            <a:endParaRPr lang="en-US" altLang="ja-JP" sz="1050" b="1" dirty="0"/>
          </a:p>
        </p:txBody>
      </p:sp>
      <p:sp>
        <p:nvSpPr>
          <p:cNvPr id="9" name="テキスト ボックス 8"/>
          <p:cNvSpPr txBox="1"/>
          <p:nvPr/>
        </p:nvSpPr>
        <p:spPr>
          <a:xfrm>
            <a:off x="457515" y="7745380"/>
            <a:ext cx="5976000" cy="415498"/>
          </a:xfrm>
          <a:prstGeom prst="rect">
            <a:avLst/>
          </a:prstGeom>
          <a:noFill/>
        </p:spPr>
        <p:txBody>
          <a:bodyPr wrap="square" rtlCol="0">
            <a:spAutoFit/>
          </a:bodyPr>
          <a:lstStyle/>
          <a:p>
            <a:r>
              <a:rPr lang="ja-JP" altLang="en-US" sz="1050" dirty="0"/>
              <a:t>「一人暮らし」世帯は「県市町の公共施設」で運動している割合が全体より</a:t>
            </a:r>
            <a:r>
              <a:rPr lang="en-US" altLang="ja-JP" sz="1050" dirty="0"/>
              <a:t>4.1</a:t>
            </a:r>
            <a:r>
              <a:rPr lang="ja-JP" altLang="en-US" sz="1050" dirty="0"/>
              <a:t>％低く、</a:t>
            </a:r>
            <a:endParaRPr lang="en-US" altLang="ja-JP" sz="1050" dirty="0"/>
          </a:p>
          <a:p>
            <a:r>
              <a:rPr lang="ja-JP" altLang="en-US" sz="1050" dirty="0"/>
              <a:t>「</a:t>
            </a:r>
            <a:r>
              <a:rPr lang="en-US" altLang="ja-JP" sz="1050" dirty="0"/>
              <a:t>2</a:t>
            </a:r>
            <a:r>
              <a:rPr lang="ja-JP" altLang="en-US" sz="1050" dirty="0"/>
              <a:t>世帯以上同居」世帯は「県市町の公共施設」で運動している人の割合が全体より</a:t>
            </a:r>
            <a:r>
              <a:rPr lang="en-US" altLang="ja-JP" sz="1050" dirty="0"/>
              <a:t>8.3</a:t>
            </a:r>
            <a:r>
              <a:rPr lang="ja-JP" altLang="en-US" sz="1050" dirty="0"/>
              <a:t>％高い。</a:t>
            </a:r>
            <a:endParaRPr kumimoji="1" lang="en-US" altLang="ja-JP" sz="1050" dirty="0"/>
          </a:p>
        </p:txBody>
      </p:sp>
      <p:sp>
        <p:nvSpPr>
          <p:cNvPr id="4" name="テキスト ボックス 3">
            <a:extLst>
              <a:ext uri="{FF2B5EF4-FFF2-40B4-BE49-F238E27FC236}">
                <a16:creationId xmlns:a16="http://schemas.microsoft.com/office/drawing/2014/main" id="{4D3313D4-2D1B-DBC7-0D71-951C0881D778}"/>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30</a:t>
            </a:r>
            <a:endParaRPr kumimoji="1" lang="ja-JP" altLang="en-US" sz="800" dirty="0"/>
          </a:p>
        </p:txBody>
      </p:sp>
      <p:cxnSp>
        <p:nvCxnSpPr>
          <p:cNvPr id="3" name="直線コネクタ 2">
            <a:extLst>
              <a:ext uri="{FF2B5EF4-FFF2-40B4-BE49-F238E27FC236}">
                <a16:creationId xmlns:a16="http://schemas.microsoft.com/office/drawing/2014/main" id="{F174F6D6-B01A-2EE5-4C8D-A2C367EBCA1C}"/>
              </a:ext>
            </a:extLst>
          </p:cNvPr>
          <p:cNvCxnSpPr>
            <a:cxnSpLocks/>
          </p:cNvCxnSpPr>
          <p:nvPr/>
        </p:nvCxnSpPr>
        <p:spPr>
          <a:xfrm>
            <a:off x="6759000" y="904192"/>
            <a:ext cx="0" cy="6529502"/>
          </a:xfrm>
          <a:prstGeom prst="line">
            <a:avLst/>
          </a:prstGeom>
          <a:ln w="889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451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C490460-81C9-2AD8-9CC7-FFB430691010}"/>
              </a:ext>
            </a:extLst>
          </p:cNvPr>
          <p:cNvSpPr/>
          <p:nvPr/>
        </p:nvSpPr>
        <p:spPr>
          <a:xfrm>
            <a:off x="409573" y="300082"/>
            <a:ext cx="6274308" cy="977191"/>
          </a:xfrm>
          <a:prstGeom prst="rect">
            <a:avLst/>
          </a:prstGeom>
        </p:spPr>
        <p:txBody>
          <a:bodyPr wrap="square">
            <a:spAutoFit/>
          </a:bodyPr>
          <a:lstStyle/>
          <a:p>
            <a:pPr marL="447675" indent="-447675"/>
            <a:r>
              <a:rPr lang="en-US" altLang="ja-JP" sz="1200" b="1" dirty="0"/>
              <a:t>Q12</a:t>
            </a:r>
            <a:r>
              <a:rPr lang="ja-JP" altLang="en-US" sz="1200" b="1" dirty="0"/>
              <a:t>．あなたは、主にどのような形で運動やスポーツをしていますか。</a:t>
            </a:r>
            <a:r>
              <a:rPr lang="ja-JP" altLang="en-US" sz="1200" b="1" dirty="0">
                <a:solidFill>
                  <a:srgbClr val="000000"/>
                </a:solidFill>
                <a:latin typeface="Meiryo UI" pitchFamily="50" charset="-128"/>
                <a:ea typeface="Meiryo UI" pitchFamily="50" charset="-128"/>
                <a:cs typeface="Meiryo UI" pitchFamily="50" charset="-128"/>
              </a:rPr>
              <a:t> </a:t>
            </a:r>
            <a:r>
              <a:rPr lang="ja-JP" altLang="en-US" sz="1200" b="1" spc="-150" dirty="0">
                <a:solidFill>
                  <a:srgbClr val="000000"/>
                </a:solidFill>
                <a:latin typeface="Meiryo UI" pitchFamily="50" charset="-128"/>
                <a:ea typeface="Meiryo UI" pitchFamily="50" charset="-128"/>
                <a:cs typeface="Meiryo UI" pitchFamily="50" charset="-128"/>
              </a:rPr>
              <a:t>（</a:t>
            </a:r>
            <a:r>
              <a:rPr lang="ja-JP" altLang="en-US" sz="1200" b="1" dirty="0">
                <a:solidFill>
                  <a:srgbClr val="000000"/>
                </a:solidFill>
                <a:latin typeface="Meiryo UI" pitchFamily="50" charset="-128"/>
                <a:ea typeface="Meiryo UI" pitchFamily="50" charset="-128"/>
                <a:cs typeface="Meiryo UI" pitchFamily="50" charset="-128"/>
              </a:rPr>
              <a:t>複数回答可）</a:t>
            </a:r>
            <a:br>
              <a:rPr lang="en-US" altLang="ja-JP" sz="1200" b="1" dirty="0">
                <a:solidFill>
                  <a:srgbClr val="000000"/>
                </a:solidFill>
                <a:latin typeface="Meiryo UI" pitchFamily="50" charset="-128"/>
                <a:ea typeface="Meiryo UI" pitchFamily="50" charset="-128"/>
                <a:cs typeface="Meiryo UI" pitchFamily="50" charset="-128"/>
              </a:rPr>
            </a:br>
            <a:r>
              <a:rPr lang="ja-JP" altLang="en-US" sz="1200" b="1" dirty="0">
                <a:solidFill>
                  <a:srgbClr val="000000"/>
                </a:solidFill>
                <a:latin typeface="Meiryo UI" pitchFamily="50" charset="-128"/>
                <a:ea typeface="Meiryo UI" pitchFamily="50" charset="-128"/>
                <a:cs typeface="Meiryo UI" pitchFamily="50" charset="-128"/>
              </a:rPr>
              <a:t>（</a:t>
            </a:r>
            <a:r>
              <a:rPr lang="en-US" altLang="ja-JP" sz="1200" b="1" dirty="0">
                <a:solidFill>
                  <a:srgbClr val="000000"/>
                </a:solidFill>
                <a:latin typeface="Meiryo UI" pitchFamily="50" charset="-128"/>
                <a:ea typeface="Meiryo UI" pitchFamily="50" charset="-128"/>
                <a:cs typeface="Meiryo UI" pitchFamily="50" charset="-128"/>
              </a:rPr>
              <a:t>n=1,250</a:t>
            </a:r>
            <a:r>
              <a:rPr lang="ja-JP" altLang="en-US" sz="1200" b="1" dirty="0">
                <a:solidFill>
                  <a:srgbClr val="000000"/>
                </a:solidFill>
                <a:latin typeface="Meiryo UI" pitchFamily="50" charset="-128"/>
                <a:ea typeface="Meiryo UI" pitchFamily="50" charset="-128"/>
                <a:cs typeface="Meiryo UI" pitchFamily="50" charset="-128"/>
              </a:rPr>
              <a:t>）</a:t>
            </a:r>
            <a:endParaRPr lang="en-US" altLang="ja-JP" sz="1200" b="1" dirty="0">
              <a:solidFill>
                <a:srgbClr val="000000"/>
              </a:solidFill>
              <a:latin typeface="Meiryo UI" pitchFamily="50" charset="-128"/>
              <a:ea typeface="Meiryo UI" pitchFamily="50" charset="-128"/>
              <a:cs typeface="Meiryo UI" pitchFamily="50" charset="-128"/>
            </a:endParaRPr>
          </a:p>
          <a:p>
            <a:pPr marL="182563" indent="-182563"/>
            <a:endParaRPr lang="ja-JP" altLang="en-US" sz="1200" b="1" dirty="0">
              <a:solidFill>
                <a:srgbClr val="000000"/>
              </a:solidFill>
              <a:latin typeface="Meiryo UI" pitchFamily="50" charset="-128"/>
              <a:ea typeface="Meiryo UI" pitchFamily="50" charset="-128"/>
              <a:cs typeface="Meiryo UI" pitchFamily="50" charset="-128"/>
            </a:endParaRPr>
          </a:p>
          <a:p>
            <a:pPr marL="182563" indent="-182563"/>
            <a:r>
              <a:rPr lang="ja-JP" altLang="en-US" sz="1100" dirty="0"/>
              <a:t>　　</a:t>
            </a:r>
            <a:r>
              <a:rPr lang="ja-JP" altLang="ja-JP" sz="1050" dirty="0"/>
              <a:t>「</a:t>
            </a:r>
            <a:r>
              <a:rPr lang="ja-JP" altLang="en-US" sz="1050" dirty="0"/>
              <a:t>個人で自由に」の回答が</a:t>
            </a:r>
            <a:r>
              <a:rPr lang="en-US" altLang="ja-JP" sz="1050" dirty="0"/>
              <a:t>75.4</a:t>
            </a:r>
            <a:r>
              <a:rPr lang="ja-JP" altLang="en-US" sz="1050" dirty="0"/>
              <a:t>％で他より圧倒的に多い。次いで「家族と」</a:t>
            </a:r>
            <a:r>
              <a:rPr lang="en-US" altLang="ja-JP" sz="1050" dirty="0"/>
              <a:t>15.2</a:t>
            </a:r>
            <a:r>
              <a:rPr lang="ja-JP" altLang="en-US" sz="1050" dirty="0"/>
              <a:t>％、「フィットネスクラブ等の民間の会員制クラブで」が</a:t>
            </a:r>
            <a:r>
              <a:rPr lang="en-US" altLang="ja-JP" sz="1050" dirty="0"/>
              <a:t>7.8</a:t>
            </a:r>
            <a:r>
              <a:rPr lang="ja-JP" altLang="en-US" sz="1050" dirty="0"/>
              <a:t>％と続く。</a:t>
            </a:r>
          </a:p>
        </p:txBody>
      </p:sp>
      <p:sp>
        <p:nvSpPr>
          <p:cNvPr id="5" name="正方形/長方形 4">
            <a:extLst>
              <a:ext uri="{FF2B5EF4-FFF2-40B4-BE49-F238E27FC236}">
                <a16:creationId xmlns:a16="http://schemas.microsoft.com/office/drawing/2014/main" id="{E87654D9-B504-AED4-FAE1-5C2B01665257}"/>
              </a:ext>
            </a:extLst>
          </p:cNvPr>
          <p:cNvSpPr/>
          <p:nvPr/>
        </p:nvSpPr>
        <p:spPr>
          <a:xfrm>
            <a:off x="409573" y="1350812"/>
            <a:ext cx="6274307" cy="415498"/>
          </a:xfrm>
          <a:prstGeom prst="rect">
            <a:avLst/>
          </a:prstGeom>
        </p:spPr>
        <p:txBody>
          <a:bodyPr wrap="square">
            <a:spAutoFit/>
          </a:bodyPr>
          <a:lstStyle/>
          <a:p>
            <a:pPr marL="182563" indent="-182563"/>
            <a:r>
              <a:rPr lang="ja-JP" altLang="en-US" sz="1050" b="1" dirty="0"/>
              <a:t>図　</a:t>
            </a:r>
            <a:r>
              <a:rPr lang="en-US" altLang="ja-JP" sz="1050" b="1" dirty="0"/>
              <a:t>Q12</a:t>
            </a:r>
            <a:r>
              <a:rPr lang="ja-JP" altLang="en-US" sz="1050" b="1" dirty="0"/>
              <a:t>．あなたは、主にどのような形で運動やスポーツをしていますか。</a:t>
            </a:r>
            <a:r>
              <a:rPr lang="ja-JP" altLang="en-US" sz="1050" b="1" dirty="0">
                <a:solidFill>
                  <a:srgbClr val="000000"/>
                </a:solidFill>
                <a:latin typeface="Meiryo UI" pitchFamily="50" charset="-128"/>
                <a:ea typeface="Meiryo UI" pitchFamily="50" charset="-128"/>
                <a:cs typeface="Meiryo UI" pitchFamily="50" charset="-128"/>
              </a:rPr>
              <a:t> </a:t>
            </a:r>
            <a:r>
              <a:rPr lang="ja-JP" altLang="en-US" sz="1050" b="1" spc="-150" dirty="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複数回答可）</a:t>
            </a:r>
            <a:br>
              <a:rPr lang="en-US" altLang="ja-JP" sz="1050" b="1" dirty="0">
                <a:solidFill>
                  <a:srgbClr val="000000"/>
                </a:solidFill>
                <a:latin typeface="Meiryo UI" pitchFamily="50" charset="-128"/>
                <a:ea typeface="Meiryo UI" pitchFamily="50" charset="-128"/>
                <a:cs typeface="Meiryo UI" pitchFamily="50" charset="-128"/>
              </a:rPr>
            </a:br>
            <a:r>
              <a:rPr lang="ja-JP" altLang="en-US" sz="1050" b="1" dirty="0">
                <a:solidFill>
                  <a:srgbClr val="000000"/>
                </a:solidFill>
                <a:latin typeface="Meiryo UI" pitchFamily="50" charset="-128"/>
                <a:ea typeface="Meiryo UI" pitchFamily="50" charset="-128"/>
                <a:cs typeface="Meiryo UI" pitchFamily="50" charset="-128"/>
              </a:rPr>
              <a:t>（</a:t>
            </a:r>
            <a:r>
              <a:rPr lang="en-US" altLang="ja-JP" sz="1050" b="1" dirty="0">
                <a:solidFill>
                  <a:srgbClr val="000000"/>
                </a:solidFill>
                <a:latin typeface="Meiryo UI" pitchFamily="50" charset="-128"/>
                <a:ea typeface="Meiryo UI" pitchFamily="50" charset="-128"/>
                <a:cs typeface="Meiryo UI" pitchFamily="50" charset="-128"/>
              </a:rPr>
              <a:t>n=1,250</a:t>
            </a:r>
            <a:r>
              <a:rPr lang="ja-JP" altLang="en-US" sz="1050" b="1" dirty="0">
                <a:solidFill>
                  <a:srgbClr val="000000"/>
                </a:solidFill>
                <a:latin typeface="Meiryo UI" pitchFamily="50" charset="-128"/>
                <a:ea typeface="Meiryo UI" pitchFamily="50" charset="-128"/>
                <a:cs typeface="Meiryo UI" pitchFamily="50" charset="-128"/>
              </a:rPr>
              <a:t>）</a:t>
            </a:r>
            <a:endParaRPr lang="en-US" altLang="ja-JP" sz="1050" b="1" dirty="0">
              <a:solidFill>
                <a:srgbClr val="000000"/>
              </a:solidFill>
              <a:latin typeface="Meiryo UI" pitchFamily="50" charset="-128"/>
              <a:ea typeface="Meiryo UI" pitchFamily="50" charset="-128"/>
              <a:cs typeface="Meiryo UI" pitchFamily="50" charset="-128"/>
            </a:endParaRPr>
          </a:p>
        </p:txBody>
      </p:sp>
      <p:graphicFrame>
        <p:nvGraphicFramePr>
          <p:cNvPr id="6" name="Chart 19">
            <a:extLst>
              <a:ext uri="{FF2B5EF4-FFF2-40B4-BE49-F238E27FC236}">
                <a16:creationId xmlns:a16="http://schemas.microsoft.com/office/drawing/2014/main" id="{00000000-0008-0000-0500-000014000000}"/>
              </a:ext>
            </a:extLst>
          </p:cNvPr>
          <p:cNvGraphicFramePr>
            <a:graphicFrameLocks/>
          </p:cNvGraphicFramePr>
          <p:nvPr>
            <p:extLst>
              <p:ext uri="{D42A27DB-BD31-4B8C-83A1-F6EECF244321}">
                <p14:modId xmlns:p14="http://schemas.microsoft.com/office/powerpoint/2010/main" val="1921163405"/>
              </p:ext>
            </p:extLst>
          </p:nvPr>
        </p:nvGraphicFramePr>
        <p:xfrm>
          <a:off x="-1200856" y="1986496"/>
          <a:ext cx="7863782" cy="5050752"/>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a:extLst>
              <a:ext uri="{FF2B5EF4-FFF2-40B4-BE49-F238E27FC236}">
                <a16:creationId xmlns:a16="http://schemas.microsoft.com/office/drawing/2014/main" id="{7E3A5FC6-14BB-0360-5945-980DE4E5AF60}"/>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31</a:t>
            </a:r>
            <a:endParaRPr kumimoji="1" lang="ja-JP" altLang="en-US" sz="800" dirty="0"/>
          </a:p>
        </p:txBody>
      </p:sp>
    </p:spTree>
    <p:extLst>
      <p:ext uri="{BB962C8B-B14F-4D97-AF65-F5344CB8AC3E}">
        <p14:creationId xmlns:p14="http://schemas.microsoft.com/office/powerpoint/2010/main" val="3636166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4">
            <a:extLst>
              <a:ext uri="{FF2B5EF4-FFF2-40B4-BE49-F238E27FC236}">
                <a16:creationId xmlns:a16="http://schemas.microsoft.com/office/drawing/2014/main" id="{00000000-0008-0000-0500-00000F000000}"/>
              </a:ext>
            </a:extLst>
          </p:cNvPr>
          <p:cNvGraphicFramePr>
            <a:graphicFrameLocks/>
          </p:cNvGraphicFramePr>
          <p:nvPr>
            <p:extLst>
              <p:ext uri="{D42A27DB-BD31-4B8C-83A1-F6EECF244321}">
                <p14:modId xmlns:p14="http://schemas.microsoft.com/office/powerpoint/2010/main" val="1934252239"/>
              </p:ext>
            </p:extLst>
          </p:nvPr>
        </p:nvGraphicFramePr>
        <p:xfrm>
          <a:off x="99000" y="598154"/>
          <a:ext cx="6660000" cy="8784086"/>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a:extLst>
              <a:ext uri="{FF2B5EF4-FFF2-40B4-BE49-F238E27FC236}">
                <a16:creationId xmlns:a16="http://schemas.microsoft.com/office/drawing/2014/main" id="{AD90F54C-76A6-F4D3-C420-BDD215CFC695}"/>
              </a:ext>
            </a:extLst>
          </p:cNvPr>
          <p:cNvSpPr/>
          <p:nvPr/>
        </p:nvSpPr>
        <p:spPr>
          <a:xfrm>
            <a:off x="409573" y="232170"/>
            <a:ext cx="6274307" cy="415498"/>
          </a:xfrm>
          <a:prstGeom prst="rect">
            <a:avLst/>
          </a:prstGeom>
        </p:spPr>
        <p:txBody>
          <a:bodyPr wrap="square">
            <a:spAutoFit/>
          </a:bodyPr>
          <a:lstStyle/>
          <a:p>
            <a:pPr marL="182563" indent="-182563"/>
            <a:r>
              <a:rPr lang="ja-JP" altLang="en-US" sz="1050" b="1" dirty="0"/>
              <a:t>図　基本属性別　</a:t>
            </a:r>
            <a:r>
              <a:rPr lang="en-US" altLang="ja-JP" sz="1050" b="1" dirty="0"/>
              <a:t> Q12</a:t>
            </a:r>
            <a:r>
              <a:rPr lang="ja-JP" altLang="en-US" sz="1050" b="1" dirty="0"/>
              <a:t>．あなたは、主にどのような形で運動やスポーツをしていますか。</a:t>
            </a:r>
            <a:r>
              <a:rPr lang="ja-JP" altLang="en-US" sz="1050" b="1" dirty="0">
                <a:solidFill>
                  <a:srgbClr val="000000"/>
                </a:solidFill>
                <a:latin typeface="Meiryo UI" pitchFamily="50" charset="-128"/>
                <a:ea typeface="Meiryo UI" pitchFamily="50" charset="-128"/>
                <a:cs typeface="Meiryo UI" pitchFamily="50" charset="-128"/>
              </a:rPr>
              <a:t> （</a:t>
            </a:r>
            <a:r>
              <a:rPr lang="en-US" altLang="ja-JP" sz="1050" b="1" dirty="0">
                <a:solidFill>
                  <a:srgbClr val="000000"/>
                </a:solidFill>
                <a:latin typeface="Meiryo UI" pitchFamily="50" charset="-128"/>
                <a:ea typeface="Meiryo UI" pitchFamily="50" charset="-128"/>
                <a:cs typeface="Meiryo UI" pitchFamily="50" charset="-128"/>
              </a:rPr>
              <a:t>n=1,250</a:t>
            </a:r>
            <a:r>
              <a:rPr lang="ja-JP" altLang="en-US" sz="1050" b="1" dirty="0">
                <a:solidFill>
                  <a:srgbClr val="000000"/>
                </a:solidFill>
                <a:latin typeface="Meiryo UI" pitchFamily="50" charset="-128"/>
                <a:ea typeface="Meiryo UI" pitchFamily="50" charset="-128"/>
                <a:cs typeface="Meiryo UI" pitchFamily="50" charset="-128"/>
              </a:rPr>
              <a:t>）</a:t>
            </a:r>
            <a:endParaRPr lang="en-US" altLang="ja-JP" sz="1050" b="1" dirty="0">
              <a:solidFill>
                <a:srgbClr val="000000"/>
              </a:solidFill>
              <a:latin typeface="Meiryo UI" pitchFamily="50" charset="-128"/>
              <a:ea typeface="Meiryo UI" pitchFamily="50" charset="-128"/>
              <a:cs typeface="Meiryo UI" pitchFamily="50" charset="-128"/>
            </a:endParaRPr>
          </a:p>
          <a:p>
            <a:pPr marL="182563" indent="-182563"/>
            <a:endParaRPr lang="en-US" altLang="ja-JP" sz="1050" b="1" dirty="0">
              <a:solidFill>
                <a:srgbClr val="000000"/>
              </a:solidFill>
              <a:latin typeface="Meiryo UI" pitchFamily="50" charset="-128"/>
              <a:ea typeface="Meiryo UI" pitchFamily="50" charset="-128"/>
              <a:cs typeface="Meiryo UI" pitchFamily="50" charset="-128"/>
            </a:endParaRPr>
          </a:p>
        </p:txBody>
      </p:sp>
      <p:sp>
        <p:nvSpPr>
          <p:cNvPr id="3" name="テキスト ボックス 2">
            <a:extLst>
              <a:ext uri="{FF2B5EF4-FFF2-40B4-BE49-F238E27FC236}">
                <a16:creationId xmlns:a16="http://schemas.microsoft.com/office/drawing/2014/main" id="{93A86237-3669-183E-FE39-A0DEF04A1479}"/>
              </a:ext>
            </a:extLst>
          </p:cNvPr>
          <p:cNvSpPr txBox="1"/>
          <p:nvPr/>
        </p:nvSpPr>
        <p:spPr>
          <a:xfrm>
            <a:off x="409573" y="7698656"/>
            <a:ext cx="6172664" cy="900246"/>
          </a:xfrm>
          <a:prstGeom prst="rect">
            <a:avLst/>
          </a:prstGeom>
          <a:noFill/>
        </p:spPr>
        <p:txBody>
          <a:bodyPr wrap="square" rtlCol="0">
            <a:spAutoFit/>
          </a:bodyPr>
          <a:lstStyle/>
          <a:p>
            <a:r>
              <a:rPr kumimoji="1" lang="ja-JP" altLang="en-US" sz="1050" dirty="0"/>
              <a:t>性別でみると、「個人で自由に」と回答した人は男性が</a:t>
            </a:r>
            <a:r>
              <a:rPr lang="en-US" altLang="ja-JP" sz="1050" dirty="0"/>
              <a:t>80.5</a:t>
            </a:r>
            <a:r>
              <a:rPr kumimoji="1" lang="ja-JP" altLang="en-US" sz="1050" dirty="0"/>
              <a:t>％で女性の</a:t>
            </a:r>
            <a:r>
              <a:rPr kumimoji="1" lang="en-US" altLang="ja-JP" sz="1050" dirty="0"/>
              <a:t>7</a:t>
            </a:r>
            <a:r>
              <a:rPr lang="en-US" altLang="ja-JP" sz="1050" dirty="0"/>
              <a:t>0.7</a:t>
            </a:r>
            <a:r>
              <a:rPr kumimoji="1" lang="ja-JP" altLang="en-US" sz="1050" dirty="0"/>
              <a:t>％より約</a:t>
            </a:r>
            <a:r>
              <a:rPr lang="en-US" altLang="ja-JP" sz="1050" dirty="0"/>
              <a:t>9.8</a:t>
            </a:r>
            <a:r>
              <a:rPr kumimoji="1" lang="ja-JP" altLang="en-US" sz="1050" dirty="0"/>
              <a:t>％多い。</a:t>
            </a:r>
            <a:endParaRPr kumimoji="1" lang="en-US" altLang="ja-JP" sz="1050" dirty="0"/>
          </a:p>
          <a:p>
            <a:r>
              <a:rPr lang="ja-JP" altLang="en-US" sz="1050" dirty="0"/>
              <a:t>「家族と」の回答は女性の方が男性より</a:t>
            </a:r>
            <a:r>
              <a:rPr lang="en-US" altLang="ja-JP" sz="1050" dirty="0"/>
              <a:t>11.1</a:t>
            </a:r>
            <a:r>
              <a:rPr lang="ja-JP" altLang="en-US" sz="1050" dirty="0"/>
              <a:t>％高い。また、「フィットネスクラブ等の民間の会員制クラブで」と回答した割合は女性の方が男性より</a:t>
            </a:r>
            <a:r>
              <a:rPr lang="en-US" altLang="ja-JP" sz="1050" dirty="0"/>
              <a:t>5.2</a:t>
            </a:r>
            <a:r>
              <a:rPr lang="ja-JP" altLang="en-US" sz="1050" dirty="0"/>
              <a:t>％高い。</a:t>
            </a:r>
            <a:endParaRPr lang="en-US" altLang="ja-JP" sz="1050" dirty="0"/>
          </a:p>
          <a:p>
            <a:endParaRPr kumimoji="1" lang="en-US" altLang="ja-JP" sz="1050" dirty="0"/>
          </a:p>
          <a:p>
            <a:r>
              <a:rPr lang="ja-JP" altLang="en-US" sz="1050" dirty="0"/>
              <a:t>年代別では</a:t>
            </a:r>
            <a:r>
              <a:rPr lang="en-US" altLang="ja-JP" sz="1050" dirty="0"/>
              <a:t>70</a:t>
            </a:r>
            <a:r>
              <a:rPr lang="ja-JP" altLang="en-US" sz="1050" dirty="0"/>
              <a:t>歳以上が</a:t>
            </a:r>
            <a:r>
              <a:rPr lang="en-US" altLang="ja-JP" sz="1050" dirty="0"/>
              <a:t>12.2</a:t>
            </a:r>
            <a:r>
              <a:rPr lang="ja-JP" altLang="en-US" sz="1050" dirty="0"/>
              <a:t>％が「地域の友人と自由に」と回答しており、全体の</a:t>
            </a:r>
            <a:r>
              <a:rPr lang="en-US" altLang="ja-JP" sz="1050" dirty="0"/>
              <a:t>6.1</a:t>
            </a:r>
            <a:r>
              <a:rPr lang="ja-JP" altLang="en-US" sz="1050" dirty="0"/>
              <a:t>％より倍高い。</a:t>
            </a:r>
            <a:endParaRPr lang="en-US" altLang="ja-JP" sz="1050" dirty="0"/>
          </a:p>
        </p:txBody>
      </p:sp>
      <p:sp>
        <p:nvSpPr>
          <p:cNvPr id="6" name="テキスト ボックス 5">
            <a:extLst>
              <a:ext uri="{FF2B5EF4-FFF2-40B4-BE49-F238E27FC236}">
                <a16:creationId xmlns:a16="http://schemas.microsoft.com/office/drawing/2014/main" id="{FB3340F9-29B4-CC5D-A231-6D162F0CD494}"/>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32</a:t>
            </a:r>
            <a:endParaRPr kumimoji="1" lang="ja-JP" altLang="en-US" sz="800" dirty="0"/>
          </a:p>
        </p:txBody>
      </p:sp>
    </p:spTree>
    <p:extLst>
      <p:ext uri="{BB962C8B-B14F-4D97-AF65-F5344CB8AC3E}">
        <p14:creationId xmlns:p14="http://schemas.microsoft.com/office/powerpoint/2010/main" val="97451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a:extLst>
              <a:ext uri="{FF2B5EF4-FFF2-40B4-BE49-F238E27FC236}">
                <a16:creationId xmlns:a16="http://schemas.microsoft.com/office/drawing/2014/main" id="{00000000-0008-0000-0500-000007000000}"/>
              </a:ext>
            </a:extLst>
          </p:cNvPr>
          <p:cNvGraphicFramePr>
            <a:graphicFrameLocks/>
          </p:cNvGraphicFramePr>
          <p:nvPr>
            <p:extLst>
              <p:ext uri="{D42A27DB-BD31-4B8C-83A1-F6EECF244321}">
                <p14:modId xmlns:p14="http://schemas.microsoft.com/office/powerpoint/2010/main" val="3994629232"/>
              </p:ext>
            </p:extLst>
          </p:nvPr>
        </p:nvGraphicFramePr>
        <p:xfrm>
          <a:off x="125757" y="679044"/>
          <a:ext cx="6660000" cy="9124092"/>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a:extLst>
              <a:ext uri="{FF2B5EF4-FFF2-40B4-BE49-F238E27FC236}">
                <a16:creationId xmlns:a16="http://schemas.microsoft.com/office/drawing/2014/main" id="{AD90F54C-76A6-F4D3-C420-BDD215CFC695}"/>
              </a:ext>
            </a:extLst>
          </p:cNvPr>
          <p:cNvSpPr/>
          <p:nvPr/>
        </p:nvSpPr>
        <p:spPr>
          <a:xfrm>
            <a:off x="409573" y="309614"/>
            <a:ext cx="6274307" cy="253916"/>
          </a:xfrm>
          <a:prstGeom prst="rect">
            <a:avLst/>
          </a:prstGeom>
        </p:spPr>
        <p:txBody>
          <a:bodyPr wrap="square">
            <a:spAutoFit/>
          </a:bodyPr>
          <a:lstStyle/>
          <a:p>
            <a:pPr marL="182563" indent="-182563"/>
            <a:r>
              <a:rPr lang="ja-JP" altLang="en-US" sz="1050" b="1" dirty="0"/>
              <a:t>図　家族構成別　</a:t>
            </a:r>
            <a:r>
              <a:rPr lang="en-US" altLang="ja-JP" sz="1050" b="1" dirty="0"/>
              <a:t> Q12</a:t>
            </a:r>
            <a:r>
              <a:rPr lang="ja-JP" altLang="en-US" sz="1050" b="1" dirty="0"/>
              <a:t>．あなたは、主にどのような形で運動やスポーツをしていますか。</a:t>
            </a:r>
            <a:r>
              <a:rPr lang="ja-JP" altLang="en-US" sz="1050" b="1" dirty="0">
                <a:solidFill>
                  <a:srgbClr val="000000"/>
                </a:solidFill>
                <a:latin typeface="Meiryo UI" pitchFamily="50" charset="-128"/>
                <a:ea typeface="Meiryo UI" pitchFamily="50" charset="-128"/>
                <a:cs typeface="Meiryo UI" pitchFamily="50" charset="-128"/>
              </a:rPr>
              <a:t> （</a:t>
            </a:r>
            <a:r>
              <a:rPr lang="en-US" altLang="ja-JP" sz="1050" b="1" dirty="0">
                <a:solidFill>
                  <a:srgbClr val="000000"/>
                </a:solidFill>
                <a:latin typeface="Meiryo UI" pitchFamily="50" charset="-128"/>
                <a:ea typeface="Meiryo UI" pitchFamily="50" charset="-128"/>
                <a:cs typeface="Meiryo UI" pitchFamily="50" charset="-128"/>
              </a:rPr>
              <a:t>n=1,250</a:t>
            </a:r>
            <a:r>
              <a:rPr lang="ja-JP" altLang="en-US" sz="1050" b="1" dirty="0">
                <a:solidFill>
                  <a:srgbClr val="000000"/>
                </a:solidFill>
                <a:latin typeface="Meiryo UI" pitchFamily="50" charset="-128"/>
                <a:ea typeface="Meiryo UI" pitchFamily="50" charset="-128"/>
                <a:cs typeface="Meiryo UI" pitchFamily="50" charset="-128"/>
              </a:rPr>
              <a:t>）</a:t>
            </a:r>
            <a:endParaRPr lang="en-US" altLang="ja-JP" sz="1050" b="1" dirty="0">
              <a:solidFill>
                <a:srgbClr val="000000"/>
              </a:solidFill>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327C36FC-CD69-CEC1-14D9-08763DAF4049}"/>
              </a:ext>
            </a:extLst>
          </p:cNvPr>
          <p:cNvSpPr txBox="1"/>
          <p:nvPr/>
        </p:nvSpPr>
        <p:spPr>
          <a:xfrm>
            <a:off x="409573" y="7463542"/>
            <a:ext cx="5976000" cy="738664"/>
          </a:xfrm>
          <a:prstGeom prst="rect">
            <a:avLst/>
          </a:prstGeom>
          <a:noFill/>
        </p:spPr>
        <p:txBody>
          <a:bodyPr wrap="square" rtlCol="0">
            <a:spAutoFit/>
          </a:bodyPr>
          <a:lstStyle/>
          <a:p>
            <a:r>
              <a:rPr kumimoji="1" lang="ja-JP" altLang="en-US" sz="1050" dirty="0"/>
              <a:t>「親と同居」世帯では「学校のクラブや同好会に所属して」運動している割合が全体の</a:t>
            </a:r>
            <a:r>
              <a:rPr kumimoji="1" lang="en-US" altLang="ja-JP" sz="1050" dirty="0"/>
              <a:t>1.8</a:t>
            </a:r>
            <a:r>
              <a:rPr kumimoji="1" lang="ja-JP" altLang="en-US" sz="1050" dirty="0"/>
              <a:t>％に比べて</a:t>
            </a:r>
            <a:r>
              <a:rPr kumimoji="1" lang="en-US" altLang="ja-JP" sz="1050" dirty="0"/>
              <a:t>6.9</a:t>
            </a:r>
            <a:r>
              <a:rPr kumimoji="1" lang="ja-JP" altLang="en-US" sz="1050" dirty="0"/>
              <a:t>％と</a:t>
            </a:r>
            <a:endParaRPr kumimoji="1" lang="en-US" altLang="ja-JP" sz="1050" dirty="0"/>
          </a:p>
          <a:p>
            <a:r>
              <a:rPr lang="en-US" altLang="ja-JP" sz="1050" dirty="0"/>
              <a:t>5.1</a:t>
            </a:r>
            <a:r>
              <a:rPr lang="ja-JP" altLang="en-US" sz="1050" dirty="0"/>
              <a:t>％高い。</a:t>
            </a:r>
            <a:endParaRPr lang="en-US" altLang="ja-JP" sz="1050" dirty="0"/>
          </a:p>
          <a:p>
            <a:r>
              <a:rPr kumimoji="1" lang="ja-JP" altLang="en-US" sz="1050" dirty="0"/>
              <a:t>「家族と」と回答している人は「夫婦のみ」「夫婦と子供」世帯では</a:t>
            </a:r>
            <a:r>
              <a:rPr kumimoji="1" lang="en-US" altLang="ja-JP" sz="1050" dirty="0"/>
              <a:t>20</a:t>
            </a:r>
            <a:r>
              <a:rPr kumimoji="1" lang="ja-JP" altLang="en-US" sz="1050" dirty="0"/>
              <a:t>％近いが</a:t>
            </a:r>
            <a:r>
              <a:rPr lang="ja-JP" altLang="en-US" sz="1050" dirty="0"/>
              <a:t>、</a:t>
            </a:r>
            <a:r>
              <a:rPr kumimoji="1" lang="ja-JP" altLang="en-US" sz="1050" dirty="0"/>
              <a:t>親と同居世帯では</a:t>
            </a:r>
            <a:r>
              <a:rPr kumimoji="1" lang="en-US" altLang="ja-JP" sz="1050" dirty="0"/>
              <a:t>9.2</a:t>
            </a:r>
            <a:r>
              <a:rPr kumimoji="1" lang="ja-JP" altLang="en-US" sz="1050" dirty="0"/>
              <a:t>％、「一人暮らし」世帯では</a:t>
            </a:r>
            <a:r>
              <a:rPr lang="en-US" altLang="ja-JP" sz="1050" dirty="0"/>
              <a:t>2.4</a:t>
            </a:r>
            <a:r>
              <a:rPr kumimoji="1" lang="ja-JP" altLang="en-US" sz="1050" dirty="0"/>
              <a:t>％と低い。</a:t>
            </a:r>
            <a:endParaRPr kumimoji="1" lang="en-US" altLang="ja-JP" sz="1050" dirty="0"/>
          </a:p>
        </p:txBody>
      </p:sp>
      <p:sp>
        <p:nvSpPr>
          <p:cNvPr id="6" name="テキスト ボックス 5">
            <a:extLst>
              <a:ext uri="{FF2B5EF4-FFF2-40B4-BE49-F238E27FC236}">
                <a16:creationId xmlns:a16="http://schemas.microsoft.com/office/drawing/2014/main" id="{196CA9DD-BF2D-D901-75AE-7AB8A7F45147}"/>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33</a:t>
            </a:r>
            <a:endParaRPr kumimoji="1" lang="ja-JP" altLang="en-US" sz="800" dirty="0"/>
          </a:p>
        </p:txBody>
      </p:sp>
    </p:spTree>
    <p:extLst>
      <p:ext uri="{BB962C8B-B14F-4D97-AF65-F5344CB8AC3E}">
        <p14:creationId xmlns:p14="http://schemas.microsoft.com/office/powerpoint/2010/main" val="920169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A627993-3F95-3EEA-C70C-5913A64D28CD}"/>
              </a:ext>
            </a:extLst>
          </p:cNvPr>
          <p:cNvSpPr/>
          <p:nvPr/>
        </p:nvSpPr>
        <p:spPr>
          <a:xfrm>
            <a:off x="409573" y="300082"/>
            <a:ext cx="6274308" cy="461665"/>
          </a:xfrm>
          <a:prstGeom prst="rect">
            <a:avLst/>
          </a:prstGeom>
        </p:spPr>
        <p:txBody>
          <a:bodyPr wrap="square">
            <a:spAutoFit/>
          </a:bodyPr>
          <a:lstStyle/>
          <a:p>
            <a:pPr marL="447675" indent="-447675"/>
            <a:r>
              <a:rPr lang="en-US" altLang="ja-JP" sz="1200" b="1" dirty="0"/>
              <a:t>Q13</a:t>
            </a:r>
            <a:r>
              <a:rPr lang="ja-JP" altLang="en-US" sz="1200" b="1" dirty="0"/>
              <a:t>．あなたは、この１年間に現地でスポーツを観戦、応援したことはありますか。（テレビやインターネットによる観戦は除く）（複数回答可）（</a:t>
            </a:r>
            <a:r>
              <a:rPr lang="en-US" altLang="ja-JP" sz="1200" b="1" dirty="0"/>
              <a:t>n=1,561</a:t>
            </a:r>
            <a:r>
              <a:rPr lang="ja-JP" altLang="en-US" sz="1200" b="1" dirty="0"/>
              <a:t>）</a:t>
            </a:r>
            <a:endParaRPr lang="ja-JP" altLang="en-US" sz="1050" dirty="0"/>
          </a:p>
        </p:txBody>
      </p:sp>
      <p:sp>
        <p:nvSpPr>
          <p:cNvPr id="2" name="テキスト ボックス 1">
            <a:extLst>
              <a:ext uri="{FF2B5EF4-FFF2-40B4-BE49-F238E27FC236}">
                <a16:creationId xmlns:a16="http://schemas.microsoft.com/office/drawing/2014/main" id="{89E15B39-2217-E5FB-BD00-EE9B35315471}"/>
              </a:ext>
            </a:extLst>
          </p:cNvPr>
          <p:cNvSpPr txBox="1"/>
          <p:nvPr/>
        </p:nvSpPr>
        <p:spPr>
          <a:xfrm>
            <a:off x="843496" y="844064"/>
            <a:ext cx="5573504" cy="415498"/>
          </a:xfrm>
          <a:prstGeom prst="rect">
            <a:avLst/>
          </a:prstGeom>
          <a:noFill/>
        </p:spPr>
        <p:txBody>
          <a:bodyPr wrap="square" rtlCol="0">
            <a:spAutoFit/>
          </a:bodyPr>
          <a:lstStyle/>
          <a:p>
            <a:r>
              <a:rPr kumimoji="1" lang="ja-JP" altLang="en-US" sz="1050" dirty="0"/>
              <a:t>約</a:t>
            </a:r>
            <a:r>
              <a:rPr lang="en-US" altLang="ja-JP" sz="1050" dirty="0"/>
              <a:t>7.5</a:t>
            </a:r>
            <a:r>
              <a:rPr kumimoji="1" lang="ja-JP" altLang="en-US" sz="1050" dirty="0"/>
              <a:t>割の人が「観戦していない」と回答している。</a:t>
            </a:r>
            <a:endParaRPr kumimoji="1" lang="en-US" altLang="ja-JP" sz="1050" dirty="0"/>
          </a:p>
          <a:p>
            <a:r>
              <a:rPr lang="ja-JP" altLang="en-US" sz="1050" dirty="0"/>
              <a:t>観戦した人は、「</a:t>
            </a:r>
            <a:r>
              <a:rPr kumimoji="1" lang="ja-JP" altLang="en-US" sz="1050" dirty="0"/>
              <a:t>プロや実業団による試合」が</a:t>
            </a:r>
            <a:r>
              <a:rPr kumimoji="1" lang="en-US" altLang="ja-JP" sz="1050" dirty="0"/>
              <a:t>13.6</a:t>
            </a:r>
            <a:r>
              <a:rPr kumimoji="1" lang="ja-JP" altLang="en-US" sz="1050" dirty="0"/>
              <a:t>％、「地域や学校の運動会」が</a:t>
            </a:r>
            <a:r>
              <a:rPr kumimoji="1" lang="en-US" altLang="ja-JP" sz="1050" dirty="0"/>
              <a:t>5.6</a:t>
            </a:r>
            <a:r>
              <a:rPr kumimoji="1" lang="ja-JP" altLang="en-US" sz="1050" dirty="0"/>
              <a:t>％である。</a:t>
            </a:r>
            <a:endParaRPr kumimoji="1" lang="en-US" altLang="ja-JP" sz="1050" dirty="0"/>
          </a:p>
        </p:txBody>
      </p:sp>
      <p:sp>
        <p:nvSpPr>
          <p:cNvPr id="8" name="正方形/長方形 7">
            <a:extLst>
              <a:ext uri="{FF2B5EF4-FFF2-40B4-BE49-F238E27FC236}">
                <a16:creationId xmlns:a16="http://schemas.microsoft.com/office/drawing/2014/main" id="{1A77442F-5205-49C9-8CAB-C6930A798995}"/>
              </a:ext>
            </a:extLst>
          </p:cNvPr>
          <p:cNvSpPr/>
          <p:nvPr/>
        </p:nvSpPr>
        <p:spPr>
          <a:xfrm>
            <a:off x="409573" y="1468342"/>
            <a:ext cx="6274307" cy="415498"/>
          </a:xfrm>
          <a:prstGeom prst="rect">
            <a:avLst/>
          </a:prstGeom>
        </p:spPr>
        <p:txBody>
          <a:bodyPr wrap="square">
            <a:spAutoFit/>
          </a:bodyPr>
          <a:lstStyle/>
          <a:p>
            <a:pPr marL="182563" indent="-182563"/>
            <a:r>
              <a:rPr lang="ja-JP" altLang="en-US" sz="1050" b="1" dirty="0"/>
              <a:t>図　</a:t>
            </a:r>
            <a:r>
              <a:rPr lang="en-US" altLang="ja-JP" sz="1050" b="1" dirty="0"/>
              <a:t>Q13</a:t>
            </a:r>
            <a:r>
              <a:rPr lang="ja-JP" altLang="en-US" sz="1050" b="1" dirty="0"/>
              <a:t>．あなたは、この１年間に現地でスポーツを観戦、応援したことはありますか。（テレビやインターネットによる観戦は除く）（複数回答可）（</a:t>
            </a:r>
            <a:r>
              <a:rPr lang="en-US" altLang="ja-JP" sz="1050" b="1" dirty="0"/>
              <a:t>n=1,561</a:t>
            </a:r>
            <a:r>
              <a:rPr lang="ja-JP" altLang="en-US" sz="1050" b="1" dirty="0"/>
              <a:t>）</a:t>
            </a:r>
            <a:endParaRPr lang="ja-JP" altLang="en-US" sz="900" dirty="0"/>
          </a:p>
        </p:txBody>
      </p:sp>
      <p:graphicFrame>
        <p:nvGraphicFramePr>
          <p:cNvPr id="6" name="Chart 20">
            <a:extLst>
              <a:ext uri="{FF2B5EF4-FFF2-40B4-BE49-F238E27FC236}">
                <a16:creationId xmlns:a16="http://schemas.microsoft.com/office/drawing/2014/main" id="{00000000-0008-0000-0500-000015000000}"/>
              </a:ext>
            </a:extLst>
          </p:cNvPr>
          <p:cNvGraphicFramePr>
            <a:graphicFrameLocks/>
          </p:cNvGraphicFramePr>
          <p:nvPr>
            <p:extLst>
              <p:ext uri="{D42A27DB-BD31-4B8C-83A1-F6EECF244321}">
                <p14:modId xmlns:p14="http://schemas.microsoft.com/office/powerpoint/2010/main" val="2904311945"/>
              </p:ext>
            </p:extLst>
          </p:nvPr>
        </p:nvGraphicFramePr>
        <p:xfrm>
          <a:off x="-238808" y="2132945"/>
          <a:ext cx="7082118" cy="4122639"/>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61C5781C-4A9D-7E29-4CA2-5AD3766F359C}"/>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34</a:t>
            </a:r>
            <a:endParaRPr kumimoji="1" lang="ja-JP" altLang="en-US" sz="800" dirty="0"/>
          </a:p>
        </p:txBody>
      </p:sp>
    </p:spTree>
    <p:extLst>
      <p:ext uri="{BB962C8B-B14F-4D97-AF65-F5344CB8AC3E}">
        <p14:creationId xmlns:p14="http://schemas.microsoft.com/office/powerpoint/2010/main" val="662406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5B88DBE8-4E28-2859-8658-1DE9488BE246}"/>
              </a:ext>
            </a:extLst>
          </p:cNvPr>
          <p:cNvGraphicFramePr>
            <a:graphicFrameLocks noGrp="1"/>
          </p:cNvGraphicFramePr>
          <p:nvPr>
            <p:extLst>
              <p:ext uri="{D42A27DB-BD31-4B8C-83A1-F6EECF244321}">
                <p14:modId xmlns:p14="http://schemas.microsoft.com/office/powerpoint/2010/main" val="1630151698"/>
              </p:ext>
            </p:extLst>
          </p:nvPr>
        </p:nvGraphicFramePr>
        <p:xfrm>
          <a:off x="61832" y="1159234"/>
          <a:ext cx="6614080" cy="3130670"/>
        </p:xfrm>
        <a:graphic>
          <a:graphicData uri="http://schemas.openxmlformats.org/drawingml/2006/table">
            <a:tbl>
              <a:tblPr>
                <a:tableStyleId>{5C22544A-7EE6-4342-B048-85BDC9FD1C3A}</a:tableStyleId>
              </a:tblPr>
              <a:tblGrid>
                <a:gridCol w="157073">
                  <a:extLst>
                    <a:ext uri="{9D8B030D-6E8A-4147-A177-3AD203B41FA5}">
                      <a16:colId xmlns:a16="http://schemas.microsoft.com/office/drawing/2014/main" val="20000"/>
                    </a:ext>
                  </a:extLst>
                </a:gridCol>
                <a:gridCol w="895356">
                  <a:extLst>
                    <a:ext uri="{9D8B030D-6E8A-4147-A177-3AD203B41FA5}">
                      <a16:colId xmlns:a16="http://schemas.microsoft.com/office/drawing/2014/main" val="20001"/>
                    </a:ext>
                  </a:extLst>
                </a:gridCol>
                <a:gridCol w="178819">
                  <a:extLst>
                    <a:ext uri="{9D8B030D-6E8A-4147-A177-3AD203B41FA5}">
                      <a16:colId xmlns:a16="http://schemas.microsoft.com/office/drawing/2014/main" val="20002"/>
                    </a:ext>
                  </a:extLst>
                </a:gridCol>
                <a:gridCol w="5382832">
                  <a:extLst>
                    <a:ext uri="{9D8B030D-6E8A-4147-A177-3AD203B41FA5}">
                      <a16:colId xmlns:a16="http://schemas.microsoft.com/office/drawing/2014/main" val="20003"/>
                    </a:ext>
                  </a:extLst>
                </a:gridCol>
              </a:tblGrid>
              <a:tr h="313067">
                <a:tc gridSpan="2">
                  <a:txBody>
                    <a:bodyPr/>
                    <a:lstStyle/>
                    <a:p>
                      <a:pPr algn="l" fontAlgn="ctr"/>
                      <a:r>
                        <a:rPr lang="ja-JP" altLang="en-US" sz="700" u="none" strike="noStrike" dirty="0">
                          <a:effectLst/>
                          <a:latin typeface="+mn-ea"/>
                          <a:ea typeface="+mn-ea"/>
                        </a:rPr>
                        <a:t>全体</a:t>
                      </a:r>
                      <a:r>
                        <a:rPr lang="en-US" altLang="ja-JP" sz="700" u="none" strike="noStrike" dirty="0">
                          <a:effectLst/>
                          <a:latin typeface="+mn-ea"/>
                          <a:ea typeface="+mn-ea"/>
                        </a:rPr>
                        <a:t>(n=1561)</a:t>
                      </a:r>
                      <a:endParaRPr lang="en-US" altLang="ja-JP" sz="700" b="0" i="0" u="none" strike="noStrike" dirty="0">
                        <a:solidFill>
                          <a:srgbClr val="000000"/>
                        </a:solidFill>
                        <a:effectLst/>
                        <a:latin typeface="+mn-ea"/>
                        <a:ea typeface="+mn-ea"/>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13067">
                <a:tc rowSpan="3">
                  <a:txBody>
                    <a:bodyPr/>
                    <a:lstStyle/>
                    <a:p>
                      <a:pPr algn="ctr" fontAlgn="ctr"/>
                      <a:r>
                        <a:rPr lang="ja-JP" altLang="en-US" sz="700" u="none" strike="noStrike" dirty="0">
                          <a:effectLst/>
                          <a:latin typeface="+mn-ea"/>
                          <a:ea typeface="+mn-ea"/>
                        </a:rPr>
                        <a:t>性別</a:t>
                      </a:r>
                      <a:endParaRPr lang="ja-JP" altLang="en-US" sz="700" b="0" i="0" u="none" strike="noStrike" dirty="0">
                        <a:solidFill>
                          <a:srgbClr val="000000"/>
                        </a:solidFill>
                        <a:effectLst/>
                        <a:latin typeface="+mn-ea"/>
                        <a:ea typeface="+mn-ea"/>
                      </a:endParaRPr>
                    </a:p>
                  </a:txBody>
                  <a:tcPr marL="7620" marR="7620" marT="762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buNone/>
                      </a:pPr>
                      <a:r>
                        <a:rPr lang="ja-JP" altLang="en-US" sz="700" b="0" i="0" u="none" strike="noStrike" dirty="0">
                          <a:effectLst/>
                          <a:latin typeface="+mn-ea"/>
                          <a:ea typeface="+mn-ea"/>
                        </a:rPr>
                        <a:t>男性</a:t>
                      </a:r>
                      <a:r>
                        <a:rPr lang="en-US" altLang="ja-JP" sz="700" b="0" i="0" u="none" strike="noStrike" dirty="0">
                          <a:effectLst/>
                          <a:latin typeface="+mn-ea"/>
                          <a:ea typeface="+mn-ea"/>
                        </a:rPr>
                        <a:t>(</a:t>
                      </a:r>
                      <a:r>
                        <a:rPr lang="en-US" sz="700" b="0" i="0" u="none" strike="noStrike" dirty="0">
                          <a:effectLst/>
                          <a:latin typeface="+mn-ea"/>
                          <a:ea typeface="+mn-ea"/>
                        </a:rPr>
                        <a:t>n=736)</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3067">
                <a:tc vMerge="1">
                  <a:txBody>
                    <a:bodyPr/>
                    <a:lstStyle/>
                    <a:p>
                      <a:endParaRPr kumimoji="1" lang="ja-JP" altLang="en-US"/>
                    </a:p>
                  </a:txBody>
                  <a:tcPr/>
                </a:tc>
                <a:tc>
                  <a:txBody>
                    <a:bodyPr/>
                    <a:lstStyle/>
                    <a:p>
                      <a:pPr algn="l" fontAlgn="ctr">
                        <a:buNone/>
                      </a:pPr>
                      <a:r>
                        <a:rPr lang="ja-JP" altLang="en-US" sz="700" b="0" i="0" u="none" strike="noStrike" dirty="0">
                          <a:effectLst/>
                          <a:latin typeface="+mn-ea"/>
                          <a:ea typeface="+mn-ea"/>
                        </a:rPr>
                        <a:t>女性</a:t>
                      </a:r>
                      <a:r>
                        <a:rPr lang="en-US" altLang="ja-JP" sz="700" b="0" i="0" u="none" strike="noStrike" dirty="0">
                          <a:effectLst/>
                          <a:latin typeface="+mn-ea"/>
                          <a:ea typeface="+mn-ea"/>
                        </a:rPr>
                        <a:t>(</a:t>
                      </a:r>
                      <a:r>
                        <a:rPr lang="en-US" sz="700" b="0" i="0" u="none" strike="noStrike" dirty="0">
                          <a:effectLst/>
                          <a:latin typeface="+mn-ea"/>
                          <a:ea typeface="+mn-ea"/>
                        </a:rPr>
                        <a:t>n=797)</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13067">
                <a:tc vMerge="1">
                  <a:txBody>
                    <a:bodyPr/>
                    <a:lstStyle/>
                    <a:p>
                      <a:pPr algn="ctr" fontAlgn="ctr"/>
                      <a:endParaRPr lang="ja-JP" altLang="en-US" sz="700" b="0" i="0" u="none" strike="noStrike" dirty="0">
                        <a:solidFill>
                          <a:srgbClr val="000000"/>
                        </a:solidFill>
                        <a:effectLst/>
                        <a:latin typeface="ＭＳ Ｐゴシック"/>
                      </a:endParaRPr>
                    </a:p>
                  </a:txBody>
                  <a:tcPr marL="7620" marR="7620" marT="762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buNone/>
                      </a:pPr>
                      <a:r>
                        <a:rPr lang="ja-JP" altLang="en-US" sz="700" b="0" i="0" u="none" strike="noStrike" dirty="0">
                          <a:effectLst/>
                          <a:latin typeface="+mn-ea"/>
                          <a:ea typeface="+mn-ea"/>
                        </a:rPr>
                        <a:t>回答しない</a:t>
                      </a:r>
                      <a:r>
                        <a:rPr lang="en-US" altLang="ja-JP" sz="700" b="0" i="0" u="none" strike="noStrike" dirty="0">
                          <a:effectLst/>
                          <a:latin typeface="+mn-ea"/>
                          <a:ea typeface="+mn-ea"/>
                        </a:rPr>
                        <a:t>(</a:t>
                      </a:r>
                      <a:r>
                        <a:rPr lang="en-US" sz="700" b="0" i="0" u="none" strike="noStrike" dirty="0">
                          <a:effectLst/>
                          <a:latin typeface="+mn-ea"/>
                          <a:ea typeface="+mn-ea"/>
                        </a:rPr>
                        <a:t>n=28)</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6820600"/>
                  </a:ext>
                </a:extLst>
              </a:tr>
              <a:tr h="313067">
                <a:tc rowSpan="6">
                  <a:txBody>
                    <a:bodyPr/>
                    <a:lstStyle/>
                    <a:p>
                      <a:pPr algn="ctr" fontAlgn="ctr"/>
                      <a:r>
                        <a:rPr lang="ja-JP" altLang="en-US" sz="700" u="none" strike="noStrike">
                          <a:effectLst/>
                          <a:latin typeface="+mn-ea"/>
                          <a:ea typeface="+mn-ea"/>
                        </a:rPr>
                        <a:t>年齢別</a:t>
                      </a:r>
                      <a:endParaRPr lang="ja-JP" altLang="en-US" sz="700" b="0" i="0" u="none" strike="noStrike">
                        <a:solidFill>
                          <a:srgbClr val="000000"/>
                        </a:solidFill>
                        <a:effectLst/>
                        <a:latin typeface="+mn-ea"/>
                        <a:ea typeface="+mn-ea"/>
                      </a:endParaRPr>
                    </a:p>
                  </a:txBody>
                  <a:tcPr marL="7620" marR="7620" marT="762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buNone/>
                      </a:pPr>
                      <a:r>
                        <a:rPr lang="pt-BR" sz="700" b="0" i="0" u="none" strike="noStrike" dirty="0">
                          <a:effectLst/>
                          <a:latin typeface="+mn-ea"/>
                          <a:ea typeface="+mn-ea"/>
                        </a:rPr>
                        <a:t>18歳 - 20代(n=210)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pt-BR"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13067">
                <a:tc vMerge="1">
                  <a:txBody>
                    <a:bodyPr/>
                    <a:lstStyle/>
                    <a:p>
                      <a:endParaRPr kumimoji="1" lang="ja-JP" altLang="en-US"/>
                    </a:p>
                  </a:txBody>
                  <a:tcPr/>
                </a:tc>
                <a:tc>
                  <a:txBody>
                    <a:bodyPr/>
                    <a:lstStyle/>
                    <a:p>
                      <a:pPr algn="l" fontAlgn="ctr">
                        <a:buNone/>
                      </a:pPr>
                      <a:r>
                        <a:rPr lang="en-US" altLang="ja-JP" sz="700" b="0" i="0" u="none" strike="noStrike" dirty="0">
                          <a:effectLst/>
                          <a:latin typeface="+mn-ea"/>
                          <a:ea typeface="+mn-ea"/>
                        </a:rPr>
                        <a:t>30</a:t>
                      </a:r>
                      <a:r>
                        <a:rPr lang="ja-JP" altLang="en-US" sz="700" b="0" i="0" u="none" strike="noStrike" dirty="0">
                          <a:effectLst/>
                          <a:latin typeface="+mn-ea"/>
                          <a:ea typeface="+mn-ea"/>
                        </a:rPr>
                        <a:t>代</a:t>
                      </a:r>
                      <a:r>
                        <a:rPr lang="en-US" altLang="ja-JP" sz="700" b="0" i="0" u="none" strike="noStrike" dirty="0">
                          <a:effectLst/>
                          <a:latin typeface="+mn-ea"/>
                          <a:ea typeface="+mn-ea"/>
                        </a:rPr>
                        <a:t>(</a:t>
                      </a:r>
                      <a:r>
                        <a:rPr lang="en-US" sz="700" b="0" i="0" u="none" strike="noStrike" dirty="0">
                          <a:effectLst/>
                          <a:latin typeface="+mn-ea"/>
                          <a:ea typeface="+mn-ea"/>
                        </a:rPr>
                        <a:t>n=259)</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13067">
                <a:tc vMerge="1">
                  <a:txBody>
                    <a:bodyPr/>
                    <a:lstStyle/>
                    <a:p>
                      <a:endParaRPr kumimoji="1" lang="ja-JP" altLang="en-US"/>
                    </a:p>
                  </a:txBody>
                  <a:tcPr/>
                </a:tc>
                <a:tc>
                  <a:txBody>
                    <a:bodyPr/>
                    <a:lstStyle/>
                    <a:p>
                      <a:pPr algn="l" fontAlgn="ctr">
                        <a:buNone/>
                      </a:pPr>
                      <a:r>
                        <a:rPr lang="en-US" altLang="ja-JP" sz="700" b="0" i="0" u="none" strike="noStrike" dirty="0">
                          <a:effectLst/>
                          <a:latin typeface="+mn-ea"/>
                          <a:ea typeface="+mn-ea"/>
                        </a:rPr>
                        <a:t>40</a:t>
                      </a:r>
                      <a:r>
                        <a:rPr lang="ja-JP" altLang="en-US" sz="700" b="0" i="0" u="none" strike="noStrike" dirty="0">
                          <a:effectLst/>
                          <a:latin typeface="+mn-ea"/>
                          <a:ea typeface="+mn-ea"/>
                        </a:rPr>
                        <a:t>代</a:t>
                      </a:r>
                      <a:r>
                        <a:rPr lang="en-US" altLang="ja-JP" sz="700" b="0" i="0" u="none" strike="noStrike" dirty="0">
                          <a:effectLst/>
                          <a:latin typeface="+mn-ea"/>
                          <a:ea typeface="+mn-ea"/>
                        </a:rPr>
                        <a:t>(</a:t>
                      </a:r>
                      <a:r>
                        <a:rPr lang="en-US" sz="700" b="0" i="0" u="none" strike="noStrike" dirty="0">
                          <a:effectLst/>
                          <a:latin typeface="+mn-ea"/>
                          <a:ea typeface="+mn-ea"/>
                        </a:rPr>
                        <a:t>n=269)</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13067">
                <a:tc vMerge="1">
                  <a:txBody>
                    <a:bodyPr/>
                    <a:lstStyle/>
                    <a:p>
                      <a:endParaRPr kumimoji="1" lang="ja-JP" altLang="en-US"/>
                    </a:p>
                  </a:txBody>
                  <a:tcPr/>
                </a:tc>
                <a:tc>
                  <a:txBody>
                    <a:bodyPr/>
                    <a:lstStyle/>
                    <a:p>
                      <a:pPr algn="l" fontAlgn="ctr">
                        <a:buNone/>
                      </a:pPr>
                      <a:r>
                        <a:rPr lang="en-US" altLang="ja-JP" sz="700" b="0" i="0" u="none" strike="noStrike" dirty="0">
                          <a:effectLst/>
                          <a:latin typeface="+mn-ea"/>
                          <a:ea typeface="+mn-ea"/>
                        </a:rPr>
                        <a:t>50</a:t>
                      </a:r>
                      <a:r>
                        <a:rPr lang="ja-JP" altLang="en-US" sz="700" b="0" i="0" u="none" strike="noStrike" dirty="0">
                          <a:effectLst/>
                          <a:latin typeface="+mn-ea"/>
                          <a:ea typeface="+mn-ea"/>
                        </a:rPr>
                        <a:t>代</a:t>
                      </a:r>
                      <a:r>
                        <a:rPr lang="en-US" altLang="ja-JP" sz="700" b="0" i="0" u="none" strike="noStrike" dirty="0">
                          <a:effectLst/>
                          <a:latin typeface="+mn-ea"/>
                          <a:ea typeface="+mn-ea"/>
                        </a:rPr>
                        <a:t>(</a:t>
                      </a:r>
                      <a:r>
                        <a:rPr lang="en-US" sz="700" b="0" i="0" u="none" strike="noStrike" dirty="0">
                          <a:effectLst/>
                          <a:latin typeface="+mn-ea"/>
                          <a:ea typeface="+mn-ea"/>
                        </a:rPr>
                        <a:t>n=270)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13067">
                <a:tc vMerge="1">
                  <a:txBody>
                    <a:bodyPr/>
                    <a:lstStyle/>
                    <a:p>
                      <a:endParaRPr kumimoji="1" lang="ja-JP" altLang="en-US"/>
                    </a:p>
                  </a:txBody>
                  <a:tcPr/>
                </a:tc>
                <a:tc>
                  <a:txBody>
                    <a:bodyPr/>
                    <a:lstStyle/>
                    <a:p>
                      <a:pPr algn="l" fontAlgn="ctr">
                        <a:buNone/>
                      </a:pPr>
                      <a:r>
                        <a:rPr lang="en-US" altLang="ja-JP" sz="700" b="0" i="0" u="none" strike="noStrike" dirty="0">
                          <a:effectLst/>
                          <a:latin typeface="+mn-ea"/>
                          <a:ea typeface="+mn-ea"/>
                        </a:rPr>
                        <a:t>60</a:t>
                      </a:r>
                      <a:r>
                        <a:rPr lang="ja-JP" altLang="en-US" sz="700" b="0" i="0" u="none" strike="noStrike" dirty="0">
                          <a:effectLst/>
                          <a:latin typeface="+mn-ea"/>
                          <a:ea typeface="+mn-ea"/>
                        </a:rPr>
                        <a:t>代</a:t>
                      </a:r>
                      <a:r>
                        <a:rPr lang="en-US" altLang="ja-JP" sz="700" b="0" i="0" u="none" strike="noStrike" dirty="0">
                          <a:effectLst/>
                          <a:latin typeface="+mn-ea"/>
                          <a:ea typeface="+mn-ea"/>
                        </a:rPr>
                        <a:t>(</a:t>
                      </a:r>
                      <a:r>
                        <a:rPr lang="en-US" sz="700" b="0" i="0" u="none" strike="noStrike" dirty="0">
                          <a:effectLst/>
                          <a:latin typeface="+mn-ea"/>
                          <a:ea typeface="+mn-ea"/>
                        </a:rPr>
                        <a:t>n=279)</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13067">
                <a:tc vMerge="1">
                  <a:txBody>
                    <a:bodyPr/>
                    <a:lstStyle/>
                    <a:p>
                      <a:endParaRPr kumimoji="1" lang="ja-JP" altLang="en-US"/>
                    </a:p>
                  </a:txBody>
                  <a:tcPr/>
                </a:tc>
                <a:tc>
                  <a:txBody>
                    <a:bodyPr/>
                    <a:lstStyle/>
                    <a:p>
                      <a:pPr algn="l" fontAlgn="ctr">
                        <a:buNone/>
                      </a:pPr>
                      <a:r>
                        <a:rPr lang="en-US" altLang="ja-JP" sz="700" b="0" i="0" u="none" strike="noStrike" dirty="0">
                          <a:effectLst/>
                          <a:latin typeface="+mn-ea"/>
                          <a:ea typeface="+mn-ea"/>
                        </a:rPr>
                        <a:t>70</a:t>
                      </a:r>
                      <a:r>
                        <a:rPr lang="ja-JP" altLang="en-US" sz="700" b="0" i="0" u="none" strike="noStrike" dirty="0">
                          <a:effectLst/>
                          <a:latin typeface="+mn-ea"/>
                          <a:ea typeface="+mn-ea"/>
                        </a:rPr>
                        <a:t>代以上</a:t>
                      </a:r>
                      <a:r>
                        <a:rPr lang="en-US" altLang="ja-JP" sz="700" b="0" i="0" u="none" strike="noStrike" dirty="0">
                          <a:effectLst/>
                          <a:latin typeface="+mn-ea"/>
                          <a:ea typeface="+mn-ea"/>
                        </a:rPr>
                        <a:t>(</a:t>
                      </a:r>
                      <a:r>
                        <a:rPr lang="en-US" sz="700" b="0" i="0" u="none" strike="noStrike" dirty="0">
                          <a:effectLst/>
                          <a:latin typeface="+mn-ea"/>
                          <a:ea typeface="+mn-ea"/>
                        </a:rPr>
                        <a:t>n=274)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9" name="正方形/長方形 8">
            <a:extLst>
              <a:ext uri="{FF2B5EF4-FFF2-40B4-BE49-F238E27FC236}">
                <a16:creationId xmlns:a16="http://schemas.microsoft.com/office/drawing/2014/main" id="{9DB9FC53-2A6F-ACF2-5D88-965A8E0C23BF}"/>
              </a:ext>
            </a:extLst>
          </p:cNvPr>
          <p:cNvSpPr/>
          <p:nvPr/>
        </p:nvSpPr>
        <p:spPr>
          <a:xfrm>
            <a:off x="561515" y="289055"/>
            <a:ext cx="6274307" cy="415498"/>
          </a:xfrm>
          <a:prstGeom prst="rect">
            <a:avLst/>
          </a:prstGeom>
        </p:spPr>
        <p:txBody>
          <a:bodyPr wrap="square">
            <a:spAutoFit/>
          </a:bodyPr>
          <a:lstStyle/>
          <a:p>
            <a:pPr marL="985838" indent="-985838"/>
            <a:r>
              <a:rPr lang="ja-JP" altLang="en-US" sz="1050" b="1" dirty="0"/>
              <a:t>図　基本属性別　</a:t>
            </a:r>
            <a:r>
              <a:rPr lang="en-US" altLang="ja-JP" sz="1050" b="1" dirty="0"/>
              <a:t> Q13</a:t>
            </a:r>
            <a:r>
              <a:rPr lang="ja-JP" altLang="en-US" sz="1050" b="1" dirty="0"/>
              <a:t>．あなたは、この１年間に現地でスポーツを観戦、応援したことはありますか。（テレビやインターネットによる観戦は除く） （</a:t>
            </a:r>
            <a:r>
              <a:rPr lang="en-US" altLang="ja-JP" sz="1050" b="1" dirty="0"/>
              <a:t>n=1,561</a:t>
            </a:r>
            <a:r>
              <a:rPr lang="ja-JP" altLang="en-US" sz="1050" b="1" dirty="0"/>
              <a:t>）</a:t>
            </a:r>
            <a:endParaRPr lang="en-US" altLang="ja-JP" sz="1050" b="1" dirty="0">
              <a:solidFill>
                <a:srgbClr val="000000"/>
              </a:solidFill>
              <a:latin typeface="Meiryo UI" pitchFamily="50" charset="-128"/>
              <a:ea typeface="Meiryo UI" pitchFamily="50" charset="-128"/>
              <a:cs typeface="Meiryo UI" pitchFamily="50" charset="-128"/>
            </a:endParaRPr>
          </a:p>
        </p:txBody>
      </p:sp>
      <p:sp>
        <p:nvSpPr>
          <p:cNvPr id="2" name="テキスト ボックス 1">
            <a:extLst>
              <a:ext uri="{FF2B5EF4-FFF2-40B4-BE49-F238E27FC236}">
                <a16:creationId xmlns:a16="http://schemas.microsoft.com/office/drawing/2014/main" id="{35503447-7877-F94F-6894-DC17B00B8A49}"/>
              </a:ext>
            </a:extLst>
          </p:cNvPr>
          <p:cNvSpPr txBox="1"/>
          <p:nvPr/>
        </p:nvSpPr>
        <p:spPr>
          <a:xfrm>
            <a:off x="561515" y="6563379"/>
            <a:ext cx="5976000" cy="415498"/>
          </a:xfrm>
          <a:prstGeom prst="rect">
            <a:avLst/>
          </a:prstGeom>
          <a:noFill/>
        </p:spPr>
        <p:txBody>
          <a:bodyPr wrap="square" rtlCol="0">
            <a:spAutoFit/>
          </a:bodyPr>
          <a:lstStyle/>
          <a:p>
            <a:r>
              <a:rPr kumimoji="1" lang="ja-JP" altLang="en-US" sz="1050" dirty="0"/>
              <a:t>男女別に見ると女性より男性の方がスポーツ観戦</a:t>
            </a:r>
            <a:r>
              <a:rPr lang="ja-JP" altLang="en-US" sz="1050" dirty="0"/>
              <a:t>率が高い。</a:t>
            </a:r>
            <a:endParaRPr lang="en-US" altLang="ja-JP" sz="1050" dirty="0"/>
          </a:p>
          <a:p>
            <a:r>
              <a:rPr lang="ja-JP" altLang="en-US" sz="1050" dirty="0"/>
              <a:t>年代別では</a:t>
            </a:r>
            <a:r>
              <a:rPr lang="en-US" altLang="ja-JP" sz="1050" dirty="0"/>
              <a:t>18</a:t>
            </a:r>
            <a:r>
              <a:rPr lang="ja-JP" altLang="en-US" sz="1050" dirty="0"/>
              <a:t>歳ｰ</a:t>
            </a:r>
            <a:r>
              <a:rPr lang="en-US" altLang="ja-JP" sz="1050" dirty="0"/>
              <a:t>20</a:t>
            </a:r>
            <a:r>
              <a:rPr lang="ja-JP" altLang="en-US" sz="1050" dirty="0"/>
              <a:t>歳代がスポーツ観戦率が最も高く、ついで</a:t>
            </a:r>
            <a:r>
              <a:rPr lang="en-US" altLang="ja-JP" sz="1050" dirty="0"/>
              <a:t>40</a:t>
            </a:r>
            <a:r>
              <a:rPr lang="ja-JP" altLang="en-US" sz="1050" dirty="0"/>
              <a:t>代とつづく。</a:t>
            </a:r>
            <a:endParaRPr lang="en-US" altLang="ja-JP" sz="1050" dirty="0"/>
          </a:p>
        </p:txBody>
      </p:sp>
      <p:graphicFrame>
        <p:nvGraphicFramePr>
          <p:cNvPr id="4" name="Chart 15">
            <a:extLst>
              <a:ext uri="{FF2B5EF4-FFF2-40B4-BE49-F238E27FC236}">
                <a16:creationId xmlns:a16="http://schemas.microsoft.com/office/drawing/2014/main" id="{00000000-0008-0000-0500-000010000000}"/>
              </a:ext>
            </a:extLst>
          </p:cNvPr>
          <p:cNvGraphicFramePr>
            <a:graphicFrameLocks/>
          </p:cNvGraphicFramePr>
          <p:nvPr>
            <p:extLst>
              <p:ext uri="{D42A27DB-BD31-4B8C-83A1-F6EECF244321}">
                <p14:modId xmlns:p14="http://schemas.microsoft.com/office/powerpoint/2010/main" val="3275698960"/>
              </p:ext>
            </p:extLst>
          </p:nvPr>
        </p:nvGraphicFramePr>
        <p:xfrm>
          <a:off x="1157160" y="898794"/>
          <a:ext cx="5746560" cy="6739734"/>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0ECAF826-879B-1511-FC02-B287E330FCD3}"/>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35</a:t>
            </a:r>
            <a:endParaRPr kumimoji="1" lang="ja-JP" altLang="en-US" sz="800" dirty="0"/>
          </a:p>
        </p:txBody>
      </p:sp>
    </p:spTree>
    <p:extLst>
      <p:ext uri="{BB962C8B-B14F-4D97-AF65-F5344CB8AC3E}">
        <p14:creationId xmlns:p14="http://schemas.microsoft.com/office/powerpoint/2010/main" val="4122579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DB9FC53-2A6F-ACF2-5D88-965A8E0C23BF}"/>
              </a:ext>
            </a:extLst>
          </p:cNvPr>
          <p:cNvSpPr/>
          <p:nvPr/>
        </p:nvSpPr>
        <p:spPr>
          <a:xfrm>
            <a:off x="592713" y="311813"/>
            <a:ext cx="6274307" cy="415498"/>
          </a:xfrm>
          <a:prstGeom prst="rect">
            <a:avLst/>
          </a:prstGeom>
        </p:spPr>
        <p:txBody>
          <a:bodyPr wrap="square">
            <a:spAutoFit/>
          </a:bodyPr>
          <a:lstStyle/>
          <a:p>
            <a:pPr marL="985838" indent="-985838"/>
            <a:r>
              <a:rPr lang="ja-JP" altLang="en-US" sz="1050" b="1" dirty="0"/>
              <a:t>図　家族構成別　</a:t>
            </a:r>
            <a:r>
              <a:rPr lang="en-US" altLang="ja-JP" sz="1050" b="1" dirty="0"/>
              <a:t> Q13</a:t>
            </a:r>
            <a:r>
              <a:rPr lang="ja-JP" altLang="en-US" sz="1050" b="1" dirty="0"/>
              <a:t>．あなたは、この１年間に現地でスポーツを観戦、応援したことはありますか。（テレビやインターネットによる観戦は除く） （</a:t>
            </a:r>
            <a:r>
              <a:rPr lang="en-US" altLang="ja-JP" sz="1050" b="1" dirty="0"/>
              <a:t>n=1,561</a:t>
            </a:r>
            <a:r>
              <a:rPr lang="ja-JP" altLang="en-US" sz="1050" b="1" dirty="0"/>
              <a:t>）</a:t>
            </a:r>
            <a:endParaRPr lang="en-US" altLang="ja-JP" sz="1050" b="1" dirty="0">
              <a:solidFill>
                <a:srgbClr val="000000"/>
              </a:solidFill>
              <a:latin typeface="Meiryo UI" pitchFamily="50" charset="-128"/>
              <a:ea typeface="Meiryo UI" pitchFamily="50" charset="-128"/>
              <a:cs typeface="Meiryo UI" pitchFamily="50" charset="-128"/>
            </a:endParaRPr>
          </a:p>
        </p:txBody>
      </p:sp>
      <p:graphicFrame>
        <p:nvGraphicFramePr>
          <p:cNvPr id="3" name="表 2">
            <a:extLst>
              <a:ext uri="{FF2B5EF4-FFF2-40B4-BE49-F238E27FC236}">
                <a16:creationId xmlns:a16="http://schemas.microsoft.com/office/drawing/2014/main" id="{CAF24E81-3E13-3998-6790-DC1F80111FA7}"/>
              </a:ext>
            </a:extLst>
          </p:cNvPr>
          <p:cNvGraphicFramePr>
            <a:graphicFrameLocks noGrp="1"/>
          </p:cNvGraphicFramePr>
          <p:nvPr>
            <p:extLst>
              <p:ext uri="{D42A27DB-BD31-4B8C-83A1-F6EECF244321}">
                <p14:modId xmlns:p14="http://schemas.microsoft.com/office/powerpoint/2010/main" val="1548228714"/>
              </p:ext>
            </p:extLst>
          </p:nvPr>
        </p:nvGraphicFramePr>
        <p:xfrm>
          <a:off x="182088" y="1144704"/>
          <a:ext cx="6490299" cy="2765888"/>
        </p:xfrm>
        <a:graphic>
          <a:graphicData uri="http://schemas.openxmlformats.org/drawingml/2006/table">
            <a:tbl>
              <a:tblPr>
                <a:tableStyleId>{5C22544A-7EE6-4342-B048-85BDC9FD1C3A}</a:tableStyleId>
              </a:tblPr>
              <a:tblGrid>
                <a:gridCol w="1121650">
                  <a:extLst>
                    <a:ext uri="{9D8B030D-6E8A-4147-A177-3AD203B41FA5}">
                      <a16:colId xmlns:a16="http://schemas.microsoft.com/office/drawing/2014/main" val="20001"/>
                    </a:ext>
                  </a:extLst>
                </a:gridCol>
                <a:gridCol w="177102">
                  <a:extLst>
                    <a:ext uri="{9D8B030D-6E8A-4147-A177-3AD203B41FA5}">
                      <a16:colId xmlns:a16="http://schemas.microsoft.com/office/drawing/2014/main" val="20002"/>
                    </a:ext>
                  </a:extLst>
                </a:gridCol>
                <a:gridCol w="5191547">
                  <a:extLst>
                    <a:ext uri="{9D8B030D-6E8A-4147-A177-3AD203B41FA5}">
                      <a16:colId xmlns:a16="http://schemas.microsoft.com/office/drawing/2014/main" val="20003"/>
                    </a:ext>
                  </a:extLst>
                </a:gridCol>
              </a:tblGrid>
              <a:tr h="345736">
                <a:tc>
                  <a:txBody>
                    <a:bodyPr/>
                    <a:lstStyle/>
                    <a:p>
                      <a:pPr algn="l" fontAlgn="ctr">
                        <a:buNone/>
                      </a:pPr>
                      <a:r>
                        <a:rPr lang="ja-JP" altLang="en-US" sz="700" b="0" i="0" u="none" strike="noStrike">
                          <a:effectLst/>
                          <a:latin typeface="Meiryo UI" panose="020B0604030504040204" pitchFamily="50" charset="-128"/>
                          <a:ea typeface="Meiryo UI" panose="020B0604030504040204" pitchFamily="50" charset="-128"/>
                        </a:rPr>
                        <a:t>全体</a:t>
                      </a:r>
                      <a:r>
                        <a:rPr lang="en-US" altLang="ja-JP" sz="700" b="0" i="0" u="none" strike="noStrike">
                          <a:effectLst/>
                          <a:latin typeface="Meiryo UI" panose="020B0604030504040204" pitchFamily="50" charset="-128"/>
                          <a:ea typeface="Meiryo UI" panose="020B0604030504040204" pitchFamily="50" charset="-128"/>
                        </a:rPr>
                        <a:t>(</a:t>
                      </a:r>
                      <a:r>
                        <a:rPr lang="en-US" sz="700" b="0" i="0" u="none" strike="noStrike">
                          <a:effectLst/>
                          <a:latin typeface="Meiryo UI" panose="020B0604030504040204" pitchFamily="50" charset="-128"/>
                          <a:ea typeface="Meiryo UI" panose="020B0604030504040204" pitchFamily="50" charset="-128"/>
                        </a:rPr>
                        <a:t>n=1561)</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45736">
                <a:tc>
                  <a:txBody>
                    <a:bodyPr/>
                    <a:lstStyle/>
                    <a:p>
                      <a:pPr algn="l" fontAlgn="ctr">
                        <a:buNone/>
                      </a:pPr>
                      <a:r>
                        <a:rPr lang="ja-JP" altLang="en-US" sz="700" b="0" i="0" u="none" strike="noStrike">
                          <a:effectLst/>
                          <a:latin typeface="Meiryo UI" panose="020B0604030504040204" pitchFamily="50" charset="-128"/>
                          <a:ea typeface="Meiryo UI" panose="020B0604030504040204" pitchFamily="50" charset="-128"/>
                        </a:rPr>
                        <a:t>一人暮らし</a:t>
                      </a:r>
                      <a:r>
                        <a:rPr lang="en-US" altLang="ja-JP" sz="700" b="0" i="0" u="none" strike="noStrike">
                          <a:effectLst/>
                          <a:latin typeface="Meiryo UI" panose="020B0604030504040204" pitchFamily="50" charset="-128"/>
                          <a:ea typeface="Meiryo UI" panose="020B0604030504040204" pitchFamily="50" charset="-128"/>
                        </a:rPr>
                        <a:t>(</a:t>
                      </a:r>
                      <a:r>
                        <a:rPr lang="en-US" sz="700" b="0" i="0" u="none" strike="noStrike">
                          <a:effectLst/>
                          <a:latin typeface="Meiryo UI" panose="020B0604030504040204" pitchFamily="50" charset="-128"/>
                          <a:ea typeface="Meiryo UI" panose="020B0604030504040204" pitchFamily="50" charset="-128"/>
                        </a:rPr>
                        <a:t>n=214)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45736">
                <a:tc>
                  <a:txBody>
                    <a:bodyPr/>
                    <a:lstStyle/>
                    <a:p>
                      <a:pPr algn="l" fontAlgn="ctr">
                        <a:buNone/>
                      </a:pPr>
                      <a:r>
                        <a:rPr lang="ja-JP" altLang="en-US" sz="700" b="0" i="0" u="none" strike="noStrike">
                          <a:effectLst/>
                          <a:latin typeface="Meiryo UI" panose="020B0604030504040204" pitchFamily="50" charset="-128"/>
                          <a:ea typeface="Meiryo UI" panose="020B0604030504040204" pitchFamily="50" charset="-128"/>
                        </a:rPr>
                        <a:t>親と同居（未婚）</a:t>
                      </a:r>
                      <a:r>
                        <a:rPr lang="en-US" altLang="ja-JP" sz="700" b="0" i="0" u="none" strike="noStrike">
                          <a:effectLst/>
                          <a:latin typeface="Meiryo UI" panose="020B0604030504040204" pitchFamily="50" charset="-128"/>
                          <a:ea typeface="Meiryo UI" panose="020B0604030504040204" pitchFamily="50" charset="-128"/>
                        </a:rPr>
                        <a:t>(</a:t>
                      </a:r>
                      <a:r>
                        <a:rPr lang="en-US" sz="700" b="0" i="0" u="none" strike="noStrike">
                          <a:effectLst/>
                          <a:latin typeface="Meiryo UI" panose="020B0604030504040204" pitchFamily="50" charset="-128"/>
                          <a:ea typeface="Meiryo UI" panose="020B0604030504040204" pitchFamily="50" charset="-128"/>
                        </a:rPr>
                        <a:t>n=294)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45736">
                <a:tc>
                  <a:txBody>
                    <a:bodyPr/>
                    <a:lstStyle/>
                    <a:p>
                      <a:pPr algn="l" fontAlgn="ctr">
                        <a:buNone/>
                      </a:pPr>
                      <a:r>
                        <a:rPr lang="ja-JP" altLang="en-US" sz="700" b="0" i="0" u="none" strike="noStrike">
                          <a:effectLst/>
                          <a:latin typeface="Meiryo UI" panose="020B0604030504040204" pitchFamily="50" charset="-128"/>
                          <a:ea typeface="Meiryo UI" panose="020B0604030504040204" pitchFamily="50" charset="-128"/>
                        </a:rPr>
                        <a:t>夫婦のみ</a:t>
                      </a:r>
                      <a:r>
                        <a:rPr lang="en-US" altLang="ja-JP" sz="700" b="0" i="0" u="none" strike="noStrike">
                          <a:effectLst/>
                          <a:latin typeface="Meiryo UI" panose="020B0604030504040204" pitchFamily="50" charset="-128"/>
                          <a:ea typeface="Meiryo UI" panose="020B0604030504040204" pitchFamily="50" charset="-128"/>
                        </a:rPr>
                        <a:t>(</a:t>
                      </a:r>
                      <a:r>
                        <a:rPr lang="en-US" sz="700" b="0" i="0" u="none" strike="noStrike">
                          <a:effectLst/>
                          <a:latin typeface="Meiryo UI" panose="020B0604030504040204" pitchFamily="50" charset="-128"/>
                          <a:ea typeface="Meiryo UI" panose="020B0604030504040204" pitchFamily="50" charset="-128"/>
                        </a:rPr>
                        <a:t>n=438)</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6820600"/>
                  </a:ext>
                </a:extLst>
              </a:tr>
              <a:tr h="345736">
                <a:tc>
                  <a:txBody>
                    <a:bodyPr/>
                    <a:lstStyle/>
                    <a:p>
                      <a:pPr algn="l" fontAlgn="ctr">
                        <a:buNone/>
                      </a:pPr>
                      <a:r>
                        <a:rPr lang="ja-JP" altLang="en-US" sz="700" b="0" i="0" u="none" strike="noStrike">
                          <a:effectLst/>
                          <a:latin typeface="Meiryo UI" panose="020B0604030504040204" pitchFamily="50" charset="-128"/>
                          <a:ea typeface="Meiryo UI" panose="020B0604030504040204" pitchFamily="50" charset="-128"/>
                        </a:rPr>
                        <a:t>夫婦と子供</a:t>
                      </a:r>
                      <a:r>
                        <a:rPr lang="en-US" altLang="ja-JP" sz="700" b="0" i="0" u="none" strike="noStrike">
                          <a:effectLst/>
                          <a:latin typeface="Meiryo UI" panose="020B0604030504040204" pitchFamily="50" charset="-128"/>
                          <a:ea typeface="Meiryo UI" panose="020B0604030504040204" pitchFamily="50" charset="-128"/>
                        </a:rPr>
                        <a:t>(</a:t>
                      </a:r>
                      <a:r>
                        <a:rPr lang="en-US" sz="700" b="0" i="0" u="none" strike="noStrike">
                          <a:effectLst/>
                          <a:latin typeface="Meiryo UI" panose="020B0604030504040204" pitchFamily="50" charset="-128"/>
                          <a:ea typeface="Meiryo UI" panose="020B0604030504040204" pitchFamily="50" charset="-128"/>
                        </a:rPr>
                        <a:t>n=410)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pt-BR"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45736">
                <a:tc>
                  <a:txBody>
                    <a:bodyPr/>
                    <a:lstStyle/>
                    <a:p>
                      <a:pPr algn="l" fontAlgn="ctr">
                        <a:buNone/>
                      </a:pPr>
                      <a:r>
                        <a:rPr lang="ja-JP" altLang="en-US" sz="700" b="0" i="0" u="none" strike="noStrike">
                          <a:effectLst/>
                          <a:latin typeface="Meiryo UI" panose="020B0604030504040204" pitchFamily="50" charset="-128"/>
                          <a:ea typeface="Meiryo UI" panose="020B0604030504040204" pitchFamily="50" charset="-128"/>
                        </a:rPr>
                        <a:t>２世帯以上同居（例：夫婦世帯と親世帯の同居等）</a:t>
                      </a:r>
                      <a:r>
                        <a:rPr lang="en-US" altLang="ja-JP" sz="700" b="0" i="0" u="none" strike="noStrike">
                          <a:effectLst/>
                          <a:latin typeface="Meiryo UI" panose="020B0604030504040204" pitchFamily="50" charset="-128"/>
                          <a:ea typeface="Meiryo UI" panose="020B0604030504040204" pitchFamily="50" charset="-128"/>
                        </a:rPr>
                        <a:t>(</a:t>
                      </a:r>
                      <a:r>
                        <a:rPr lang="en-US" sz="700" b="0" i="0" u="none" strike="noStrike">
                          <a:effectLst/>
                          <a:latin typeface="Meiryo UI" panose="020B0604030504040204" pitchFamily="50" charset="-128"/>
                          <a:ea typeface="Meiryo UI" panose="020B0604030504040204" pitchFamily="50" charset="-128"/>
                        </a:rPr>
                        <a:t>n=114)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45736">
                <a:tc>
                  <a:txBody>
                    <a:bodyPr/>
                    <a:lstStyle/>
                    <a:p>
                      <a:pPr algn="l" fontAlgn="ctr">
                        <a:buNone/>
                      </a:pPr>
                      <a:r>
                        <a:rPr lang="ja-JP" altLang="en-US" sz="700" b="0" i="0" u="none" strike="noStrike">
                          <a:effectLst/>
                          <a:latin typeface="Meiryo UI" panose="020B0604030504040204" pitchFamily="50" charset="-128"/>
                          <a:ea typeface="Meiryo UI" panose="020B0604030504040204" pitchFamily="50" charset="-128"/>
                        </a:rPr>
                        <a:t>答えたくない</a:t>
                      </a:r>
                      <a:r>
                        <a:rPr lang="en-US" altLang="ja-JP" sz="700" b="0" i="0" u="none" strike="noStrike">
                          <a:effectLst/>
                          <a:latin typeface="Meiryo UI" panose="020B0604030504040204" pitchFamily="50" charset="-128"/>
                          <a:ea typeface="Meiryo UI" panose="020B0604030504040204" pitchFamily="50" charset="-128"/>
                        </a:rPr>
                        <a:t>(n=52)</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45736">
                <a:tc>
                  <a:txBody>
                    <a:bodyPr/>
                    <a:lstStyle/>
                    <a:p>
                      <a:pPr algn="l" fontAlgn="ctr">
                        <a:buNone/>
                      </a:pPr>
                      <a:r>
                        <a:rPr lang="ja-JP" altLang="en-US" sz="700" b="0" i="0" u="none" strike="noStrike" dirty="0">
                          <a:effectLst/>
                          <a:latin typeface="Meiryo UI" panose="020B0604030504040204" pitchFamily="50" charset="-128"/>
                          <a:ea typeface="Meiryo UI" panose="020B0604030504040204" pitchFamily="50" charset="-128"/>
                        </a:rPr>
                        <a:t>その他</a:t>
                      </a:r>
                      <a:r>
                        <a:rPr lang="en-US" altLang="ja-JP" sz="700" b="0" i="0" u="none" strike="noStrike" dirty="0">
                          <a:effectLst/>
                          <a:latin typeface="Meiryo UI" panose="020B0604030504040204" pitchFamily="50" charset="-128"/>
                          <a:ea typeface="Meiryo UI" panose="020B0604030504040204" pitchFamily="50" charset="-128"/>
                        </a:rPr>
                        <a:t>(</a:t>
                      </a:r>
                      <a:r>
                        <a:rPr lang="en-US" sz="700" b="0" i="0" u="none" strike="noStrike" dirty="0">
                          <a:effectLst/>
                          <a:latin typeface="Meiryo UI" panose="020B0604030504040204" pitchFamily="50" charset="-128"/>
                          <a:ea typeface="Meiryo UI" panose="020B0604030504040204" pitchFamily="50" charset="-128"/>
                        </a:rPr>
                        <a:t>n=39)</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7" name="テキスト ボックス 6">
            <a:extLst>
              <a:ext uri="{FF2B5EF4-FFF2-40B4-BE49-F238E27FC236}">
                <a16:creationId xmlns:a16="http://schemas.microsoft.com/office/drawing/2014/main" id="{73D1A4D0-2125-92C6-B670-288BCA74F6B3}"/>
              </a:ext>
            </a:extLst>
          </p:cNvPr>
          <p:cNvSpPr txBox="1"/>
          <p:nvPr/>
        </p:nvSpPr>
        <p:spPr>
          <a:xfrm>
            <a:off x="441000" y="6559765"/>
            <a:ext cx="5976000" cy="415498"/>
          </a:xfrm>
          <a:prstGeom prst="rect">
            <a:avLst/>
          </a:prstGeom>
          <a:noFill/>
        </p:spPr>
        <p:txBody>
          <a:bodyPr wrap="square" rtlCol="0">
            <a:spAutoFit/>
          </a:bodyPr>
          <a:lstStyle/>
          <a:p>
            <a:r>
              <a:rPr lang="ja-JP" altLang="en-US" sz="1050" dirty="0"/>
              <a:t>世帯において回答にあまり差が開いておらず、「プロや実業団による試合」を応援・観戦したについて夫婦と子供</a:t>
            </a:r>
            <a:r>
              <a:rPr kumimoji="1" lang="ja-JP" altLang="en-US" sz="1050" dirty="0"/>
              <a:t>が</a:t>
            </a:r>
            <a:r>
              <a:rPr lang="en-US" altLang="ja-JP" sz="1050" dirty="0"/>
              <a:t>15.9</a:t>
            </a:r>
            <a:r>
              <a:rPr kumimoji="1" lang="ja-JP" altLang="en-US" sz="1050" dirty="0"/>
              <a:t>％、</a:t>
            </a:r>
            <a:r>
              <a:rPr lang="ja-JP" altLang="en-US" sz="1050" dirty="0"/>
              <a:t>夫婦のみ</a:t>
            </a:r>
            <a:r>
              <a:rPr kumimoji="1" lang="ja-JP" altLang="en-US" sz="1050" dirty="0"/>
              <a:t>が</a:t>
            </a:r>
            <a:r>
              <a:rPr lang="en-US" altLang="ja-JP" sz="1050" dirty="0"/>
              <a:t>11.9</a:t>
            </a:r>
            <a:r>
              <a:rPr kumimoji="1" lang="ja-JP" altLang="en-US" sz="1050" dirty="0"/>
              <a:t>％で</a:t>
            </a:r>
            <a:r>
              <a:rPr lang="en-US" altLang="ja-JP" sz="1050" dirty="0"/>
              <a:t>4</a:t>
            </a:r>
            <a:r>
              <a:rPr kumimoji="1" lang="ja-JP" altLang="en-US" sz="1050" dirty="0"/>
              <a:t>％の差がある。</a:t>
            </a:r>
            <a:endParaRPr kumimoji="1" lang="en-US" altLang="ja-JP" sz="1050" dirty="0"/>
          </a:p>
        </p:txBody>
      </p:sp>
      <p:graphicFrame>
        <p:nvGraphicFramePr>
          <p:cNvPr id="2" name="Chart 7">
            <a:extLst>
              <a:ext uri="{FF2B5EF4-FFF2-40B4-BE49-F238E27FC236}">
                <a16:creationId xmlns:a16="http://schemas.microsoft.com/office/drawing/2014/main" id="{00000000-0008-0000-0500-000008000000}"/>
              </a:ext>
            </a:extLst>
          </p:cNvPr>
          <p:cNvGraphicFramePr>
            <a:graphicFrameLocks/>
          </p:cNvGraphicFramePr>
          <p:nvPr>
            <p:extLst>
              <p:ext uri="{D42A27DB-BD31-4B8C-83A1-F6EECF244321}">
                <p14:modId xmlns:p14="http://schemas.microsoft.com/office/powerpoint/2010/main" val="3898640256"/>
              </p:ext>
            </p:extLst>
          </p:nvPr>
        </p:nvGraphicFramePr>
        <p:xfrm>
          <a:off x="1294132" y="844062"/>
          <a:ext cx="5607052" cy="5411521"/>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AA39C365-77E4-E5AE-58F7-6825B5C32D2A}"/>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36</a:t>
            </a:r>
            <a:endParaRPr kumimoji="1" lang="ja-JP" altLang="en-US" sz="800" dirty="0"/>
          </a:p>
        </p:txBody>
      </p:sp>
    </p:spTree>
    <p:extLst>
      <p:ext uri="{BB962C8B-B14F-4D97-AF65-F5344CB8AC3E}">
        <p14:creationId xmlns:p14="http://schemas.microsoft.com/office/powerpoint/2010/main" val="3661853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32656" y="251520"/>
            <a:ext cx="5976664" cy="3600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bg1"/>
                </a:solidFill>
              </a:rPr>
              <a:t>Ⅰ</a:t>
            </a:r>
            <a:r>
              <a:rPr lang="ja-JP" altLang="en-US" sz="1400" b="1" dirty="0" err="1">
                <a:solidFill>
                  <a:schemeClr val="bg1"/>
                </a:solidFill>
              </a:rPr>
              <a:t>．</a:t>
            </a:r>
            <a:r>
              <a:rPr lang="ja-JP" altLang="en-US" sz="1400" b="1" dirty="0">
                <a:solidFill>
                  <a:schemeClr val="bg1"/>
                </a:solidFill>
              </a:rPr>
              <a:t>調査</a:t>
            </a:r>
            <a:r>
              <a:rPr kumimoji="1" lang="ja-JP" altLang="en-US" sz="1400" b="1" dirty="0">
                <a:solidFill>
                  <a:schemeClr val="bg1"/>
                </a:solidFill>
              </a:rPr>
              <a:t>・分析について</a:t>
            </a:r>
          </a:p>
        </p:txBody>
      </p:sp>
      <p:sp>
        <p:nvSpPr>
          <p:cNvPr id="3" name="テキスト ボックス 2"/>
          <p:cNvSpPr txBox="1"/>
          <p:nvPr/>
        </p:nvSpPr>
        <p:spPr>
          <a:xfrm>
            <a:off x="440668" y="904192"/>
            <a:ext cx="5976664" cy="307777"/>
          </a:xfrm>
          <a:prstGeom prst="rect">
            <a:avLst/>
          </a:prstGeom>
          <a:solidFill>
            <a:schemeClr val="bg1">
              <a:lumMod val="85000"/>
            </a:schemeClr>
          </a:solidFill>
        </p:spPr>
        <p:txBody>
          <a:bodyPr wrap="square" rtlCol="0">
            <a:spAutoFit/>
          </a:bodyPr>
          <a:lstStyle/>
          <a:p>
            <a:r>
              <a:rPr kumimoji="1" lang="ja-JP" altLang="en-US" sz="1400" b="1" dirty="0"/>
              <a:t>１．調査の目的</a:t>
            </a:r>
          </a:p>
        </p:txBody>
      </p:sp>
      <p:sp>
        <p:nvSpPr>
          <p:cNvPr id="4" name="テキスト ボックス 3"/>
          <p:cNvSpPr txBox="1"/>
          <p:nvPr/>
        </p:nvSpPr>
        <p:spPr>
          <a:xfrm>
            <a:off x="521860" y="1386840"/>
            <a:ext cx="5802104" cy="461665"/>
          </a:xfrm>
          <a:prstGeom prst="rect">
            <a:avLst/>
          </a:prstGeom>
          <a:noFill/>
        </p:spPr>
        <p:txBody>
          <a:bodyPr wrap="square" rtlCol="0">
            <a:spAutoFit/>
          </a:bodyPr>
          <a:lstStyle/>
          <a:p>
            <a:r>
              <a:rPr lang="ja-JP" altLang="en-US" sz="1200" dirty="0"/>
              <a:t>県民のスポーツ実施状況に関する意識と実態を把握し、今後のスポーツ推進に向けた施策に資する基礎資料を得ることを目的とする。</a:t>
            </a:r>
            <a:endParaRPr lang="ja-JP" altLang="ja-JP" sz="1200" dirty="0"/>
          </a:p>
        </p:txBody>
      </p:sp>
      <p:sp>
        <p:nvSpPr>
          <p:cNvPr id="5" name="テキスト ボックス 4"/>
          <p:cNvSpPr txBox="1"/>
          <p:nvPr/>
        </p:nvSpPr>
        <p:spPr>
          <a:xfrm>
            <a:off x="440668" y="2039487"/>
            <a:ext cx="5976664" cy="307777"/>
          </a:xfrm>
          <a:prstGeom prst="rect">
            <a:avLst/>
          </a:prstGeom>
          <a:solidFill>
            <a:schemeClr val="bg1">
              <a:lumMod val="85000"/>
            </a:schemeClr>
          </a:solidFill>
        </p:spPr>
        <p:txBody>
          <a:bodyPr wrap="square" rtlCol="0">
            <a:spAutoFit/>
          </a:bodyPr>
          <a:lstStyle/>
          <a:p>
            <a:r>
              <a:rPr lang="ja-JP" altLang="en-US" sz="1400" b="1" dirty="0"/>
              <a:t>２</a:t>
            </a:r>
            <a:r>
              <a:rPr kumimoji="1" lang="ja-JP" altLang="en-US" sz="1400" b="1" dirty="0"/>
              <a:t>．調査内容</a:t>
            </a:r>
          </a:p>
        </p:txBody>
      </p:sp>
      <p:sp>
        <p:nvSpPr>
          <p:cNvPr id="6" name="テキスト ボックス 5"/>
          <p:cNvSpPr txBox="1"/>
          <p:nvPr/>
        </p:nvSpPr>
        <p:spPr>
          <a:xfrm>
            <a:off x="527948" y="2458783"/>
            <a:ext cx="5802104" cy="3654590"/>
          </a:xfrm>
          <a:prstGeom prst="rect">
            <a:avLst/>
          </a:prstGeom>
          <a:noFill/>
        </p:spPr>
        <p:txBody>
          <a:bodyPr wrap="square" rtlCol="0">
            <a:spAutoFit/>
          </a:bodyPr>
          <a:lstStyle/>
          <a:p>
            <a:pPr>
              <a:lnSpc>
                <a:spcPct val="150000"/>
              </a:lnSpc>
            </a:pPr>
            <a:r>
              <a:rPr lang="ja-JP" altLang="en-US" sz="1200" dirty="0"/>
              <a:t>調査方法：インターネット調査</a:t>
            </a:r>
            <a:endParaRPr lang="en-US" altLang="ja-JP" sz="1200" dirty="0"/>
          </a:p>
          <a:p>
            <a:pPr>
              <a:lnSpc>
                <a:spcPct val="150000"/>
              </a:lnSpc>
            </a:pPr>
            <a:r>
              <a:rPr lang="ja-JP" altLang="en-US" sz="1200" dirty="0"/>
              <a:t>調査対象：</a:t>
            </a:r>
            <a:r>
              <a:rPr lang="ja-JP" altLang="ja-JP" sz="1200" dirty="0"/>
              <a:t>滋賀県内在住</a:t>
            </a:r>
            <a:r>
              <a:rPr lang="ja-JP" altLang="en-US" sz="1200" dirty="0"/>
              <a:t>満</a:t>
            </a:r>
            <a:r>
              <a:rPr lang="en-US" altLang="ja-JP" sz="1200" dirty="0"/>
              <a:t>18</a:t>
            </a:r>
            <a:r>
              <a:rPr lang="ja-JP" altLang="ja-JP" sz="1200" dirty="0"/>
              <a:t>歳以上の男女</a:t>
            </a:r>
            <a:endParaRPr lang="en-US" altLang="ja-JP" sz="1200" dirty="0"/>
          </a:p>
          <a:p>
            <a:pPr>
              <a:lnSpc>
                <a:spcPct val="150000"/>
              </a:lnSpc>
            </a:pPr>
            <a:r>
              <a:rPr lang="ja-JP" altLang="en-US" sz="1200" dirty="0"/>
              <a:t>抽出方法：以下の分類ごとに無作為抽出</a:t>
            </a:r>
            <a:endParaRPr lang="en-US" altLang="ja-JP" sz="1200" dirty="0"/>
          </a:p>
          <a:p>
            <a:pPr marL="1074738">
              <a:lnSpc>
                <a:spcPct val="150000"/>
              </a:lnSpc>
            </a:pPr>
            <a:r>
              <a:rPr lang="ja-JP" altLang="en-US" sz="1200" dirty="0"/>
              <a:t>・回答者数</a:t>
            </a:r>
            <a:r>
              <a:rPr lang="en-US" altLang="ja-JP" sz="1200" dirty="0"/>
              <a:t>1500</a:t>
            </a:r>
            <a:r>
              <a:rPr lang="ja-JP" altLang="en-US" sz="1200" dirty="0"/>
              <a:t>人以上</a:t>
            </a:r>
            <a:endParaRPr lang="en-US" altLang="ja-JP" sz="1200" dirty="0"/>
          </a:p>
          <a:p>
            <a:pPr marL="1074738">
              <a:lnSpc>
                <a:spcPct val="150000"/>
              </a:lnSpc>
            </a:pPr>
            <a:r>
              <a:rPr lang="ja-JP" altLang="en-US" sz="1200" dirty="0"/>
              <a:t>・性別（男女、各</a:t>
            </a:r>
            <a:r>
              <a:rPr lang="en-US" altLang="ja-JP" sz="1200" dirty="0"/>
              <a:t>600</a:t>
            </a:r>
            <a:r>
              <a:rPr lang="ja-JP" altLang="en-US" sz="1200" dirty="0"/>
              <a:t>人以上）</a:t>
            </a:r>
            <a:endParaRPr lang="en-US" altLang="ja-JP" sz="1200" dirty="0"/>
          </a:p>
          <a:p>
            <a:pPr marL="1074738">
              <a:lnSpc>
                <a:spcPct val="150000"/>
              </a:lnSpc>
            </a:pPr>
            <a:r>
              <a:rPr lang="ja-JP" altLang="en-US" sz="1200" dirty="0"/>
              <a:t>・年齢階級別（</a:t>
            </a:r>
            <a:r>
              <a:rPr lang="en-US" altLang="ja-JP" sz="1200" dirty="0"/>
              <a:t>18</a:t>
            </a:r>
            <a:r>
              <a:rPr lang="ja-JP" altLang="en-US" sz="1200" dirty="0"/>
              <a:t>歳～</a:t>
            </a:r>
            <a:r>
              <a:rPr lang="en-US" altLang="ja-JP" sz="1200" dirty="0"/>
              <a:t>20</a:t>
            </a:r>
            <a:r>
              <a:rPr lang="ja-JP" altLang="en-US" sz="1200" dirty="0"/>
              <a:t>歳代、</a:t>
            </a:r>
            <a:r>
              <a:rPr lang="en-US" altLang="ja-JP" sz="1200" dirty="0"/>
              <a:t>30</a:t>
            </a:r>
            <a:r>
              <a:rPr lang="ja-JP" altLang="en-US" sz="1200" dirty="0"/>
              <a:t>歳代、</a:t>
            </a:r>
            <a:r>
              <a:rPr lang="en-US" altLang="ja-JP" sz="1200" dirty="0"/>
              <a:t>40</a:t>
            </a:r>
            <a:r>
              <a:rPr lang="ja-JP" altLang="en-US" sz="1200" dirty="0"/>
              <a:t>歳代、</a:t>
            </a:r>
            <a:r>
              <a:rPr lang="en-US" altLang="ja-JP" sz="1200" dirty="0"/>
              <a:t>50</a:t>
            </a:r>
            <a:r>
              <a:rPr lang="ja-JP" altLang="en-US" sz="1200" dirty="0"/>
              <a:t>歳代、</a:t>
            </a:r>
            <a:r>
              <a:rPr lang="en-US" altLang="ja-JP" sz="1200" dirty="0"/>
              <a:t>60</a:t>
            </a:r>
            <a:r>
              <a:rPr lang="ja-JP" altLang="en-US" sz="1200" dirty="0"/>
              <a:t>歳代、　　　</a:t>
            </a:r>
            <a:endParaRPr lang="en-US" altLang="ja-JP" sz="1200" dirty="0"/>
          </a:p>
          <a:p>
            <a:pPr marL="1074738">
              <a:lnSpc>
                <a:spcPct val="150000"/>
              </a:lnSpc>
            </a:pPr>
            <a:r>
              <a:rPr lang="ja-JP" altLang="en-US" sz="1200" dirty="0"/>
              <a:t>　　　　　　　　　　</a:t>
            </a:r>
            <a:r>
              <a:rPr lang="en-US" altLang="ja-JP" sz="1200" dirty="0"/>
              <a:t>70</a:t>
            </a:r>
            <a:r>
              <a:rPr lang="ja-JP" altLang="en-US" sz="1200" dirty="0"/>
              <a:t>歳代以上の</a:t>
            </a:r>
            <a:r>
              <a:rPr lang="en-US" altLang="ja-JP" sz="1200" dirty="0"/>
              <a:t>6</a:t>
            </a:r>
            <a:r>
              <a:rPr lang="ja-JP" altLang="en-US" sz="1200" dirty="0"/>
              <a:t>区分、各</a:t>
            </a:r>
            <a:r>
              <a:rPr lang="en-US" altLang="ja-JP" sz="1200" dirty="0"/>
              <a:t>150</a:t>
            </a:r>
            <a:r>
              <a:rPr lang="ja-JP" altLang="en-US" sz="1200" dirty="0"/>
              <a:t>人以上）</a:t>
            </a:r>
            <a:endParaRPr lang="en-US" altLang="ja-JP" sz="1200" dirty="0"/>
          </a:p>
          <a:p>
            <a:pPr>
              <a:lnSpc>
                <a:spcPct val="150000"/>
              </a:lnSpc>
            </a:pPr>
            <a:r>
              <a:rPr lang="ja-JP" altLang="en-US" sz="1200" dirty="0"/>
              <a:t>調査内容：①性別、年齢など属性</a:t>
            </a:r>
            <a:endParaRPr lang="en-US" altLang="ja-JP" sz="1200" dirty="0"/>
          </a:p>
          <a:p>
            <a:pPr>
              <a:lnSpc>
                <a:spcPct val="150000"/>
              </a:lnSpc>
            </a:pPr>
            <a:r>
              <a:rPr lang="ja-JP" altLang="en-US" sz="1200" dirty="0"/>
              <a:t>　　　　　　　 ②健康・体力に関する意識</a:t>
            </a:r>
            <a:endParaRPr lang="en-US" altLang="ja-JP" sz="1200" dirty="0"/>
          </a:p>
          <a:p>
            <a:pPr>
              <a:lnSpc>
                <a:spcPct val="150000"/>
              </a:lnSpc>
            </a:pPr>
            <a:r>
              <a:rPr lang="ja-JP" altLang="en-US" sz="1200" dirty="0"/>
              <a:t>　　　　　　　 ③スポーツ実施状況</a:t>
            </a:r>
            <a:endParaRPr lang="en-US" altLang="ja-JP" sz="1200" dirty="0"/>
          </a:p>
          <a:p>
            <a:pPr>
              <a:lnSpc>
                <a:spcPct val="150000"/>
              </a:lnSpc>
            </a:pPr>
            <a:r>
              <a:rPr lang="ja-JP" altLang="en-US" sz="1200" dirty="0"/>
              <a:t>　　　　　　　 ④スポーツ施策の認知度</a:t>
            </a:r>
            <a:endParaRPr lang="en-US" altLang="zh-TW" sz="1200" dirty="0"/>
          </a:p>
          <a:p>
            <a:pPr>
              <a:lnSpc>
                <a:spcPct val="150000"/>
              </a:lnSpc>
            </a:pPr>
            <a:r>
              <a:rPr lang="zh-TW" altLang="en-US" sz="1200" dirty="0"/>
              <a:t>調査実施期間</a:t>
            </a:r>
            <a:r>
              <a:rPr lang="ja-JP" altLang="en-US" sz="1200" dirty="0"/>
              <a:t>：</a:t>
            </a:r>
            <a:r>
              <a:rPr lang="en-US" altLang="ja-JP" sz="1200" dirty="0"/>
              <a:t>2026</a:t>
            </a:r>
            <a:r>
              <a:rPr lang="ja-JP" altLang="en-US" sz="1200" dirty="0"/>
              <a:t>年</a:t>
            </a:r>
            <a:r>
              <a:rPr lang="en-US" altLang="ja-JP" sz="1200" dirty="0"/>
              <a:t>1</a:t>
            </a:r>
            <a:r>
              <a:rPr lang="ja-JP" altLang="en-US" sz="1200" dirty="0"/>
              <a:t>月</a:t>
            </a:r>
            <a:r>
              <a:rPr lang="en-US" altLang="ja-JP" sz="1200" dirty="0"/>
              <a:t>9</a:t>
            </a:r>
            <a:r>
              <a:rPr lang="ja-JP" altLang="en-US" sz="1200" dirty="0"/>
              <a:t>日</a:t>
            </a:r>
            <a:r>
              <a:rPr lang="en-US" altLang="ja-JP" sz="1200" dirty="0"/>
              <a:t> </a:t>
            </a:r>
            <a:r>
              <a:rPr lang="ja-JP" altLang="en-US" sz="1200" dirty="0"/>
              <a:t>～ </a:t>
            </a:r>
            <a:r>
              <a:rPr lang="en-US" altLang="ja-JP" sz="1200" dirty="0"/>
              <a:t>2026</a:t>
            </a:r>
            <a:r>
              <a:rPr lang="ja-JP" altLang="en-US" sz="1200" dirty="0"/>
              <a:t>年</a:t>
            </a:r>
            <a:r>
              <a:rPr lang="en-US" altLang="ja-JP" sz="1200" dirty="0"/>
              <a:t>1</a:t>
            </a:r>
            <a:r>
              <a:rPr lang="ja-JP" altLang="en-US" sz="1200" dirty="0"/>
              <a:t>月</a:t>
            </a:r>
            <a:r>
              <a:rPr lang="en-US" altLang="ja-JP" sz="1200" dirty="0"/>
              <a:t>19</a:t>
            </a:r>
            <a:r>
              <a:rPr lang="ja-JP" altLang="en-US" sz="1200" dirty="0"/>
              <a:t>日</a:t>
            </a:r>
            <a:endParaRPr lang="en-US" altLang="ja-JP" sz="1200" dirty="0"/>
          </a:p>
          <a:p>
            <a:pPr>
              <a:lnSpc>
                <a:spcPct val="150000"/>
              </a:lnSpc>
            </a:pPr>
            <a:r>
              <a:rPr lang="ja-JP" altLang="en-US" sz="1200" dirty="0"/>
              <a:t>標本数：</a:t>
            </a:r>
            <a:r>
              <a:rPr lang="en-US" altLang="ja-JP" sz="1200" dirty="0"/>
              <a:t>1,500</a:t>
            </a:r>
            <a:r>
              <a:rPr lang="ja-JP" altLang="en-US" sz="1200" dirty="0"/>
              <a:t>人</a:t>
            </a:r>
            <a:endParaRPr lang="en-US" altLang="ja-JP" sz="1200" dirty="0"/>
          </a:p>
        </p:txBody>
      </p:sp>
      <p:sp>
        <p:nvSpPr>
          <p:cNvPr id="7" name="テキスト ボックス 6"/>
          <p:cNvSpPr txBox="1"/>
          <p:nvPr/>
        </p:nvSpPr>
        <p:spPr>
          <a:xfrm>
            <a:off x="440668" y="6213657"/>
            <a:ext cx="5976664" cy="307777"/>
          </a:xfrm>
          <a:prstGeom prst="rect">
            <a:avLst/>
          </a:prstGeom>
          <a:solidFill>
            <a:schemeClr val="bg1">
              <a:lumMod val="85000"/>
            </a:schemeClr>
          </a:solidFill>
        </p:spPr>
        <p:txBody>
          <a:bodyPr wrap="square" rtlCol="0">
            <a:spAutoFit/>
          </a:bodyPr>
          <a:lstStyle/>
          <a:p>
            <a:r>
              <a:rPr lang="ja-JP" altLang="en-US" sz="1400" b="1" dirty="0"/>
              <a:t>３</a:t>
            </a:r>
            <a:r>
              <a:rPr kumimoji="1" lang="ja-JP" altLang="en-US" sz="1400" b="1" dirty="0"/>
              <a:t>．図及び表の見方</a:t>
            </a:r>
          </a:p>
        </p:txBody>
      </p:sp>
      <p:sp>
        <p:nvSpPr>
          <p:cNvPr id="10241" name="Rectangle 1"/>
          <p:cNvSpPr>
            <a:spLocks noChangeArrowheads="1"/>
          </p:cNvSpPr>
          <p:nvPr/>
        </p:nvSpPr>
        <p:spPr bwMode="auto">
          <a:xfrm>
            <a:off x="440668" y="6899802"/>
            <a:ext cx="5976664" cy="127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0">
              <a:lnSpc>
                <a:spcPct val="100000"/>
              </a:lnSpc>
              <a:spcBef>
                <a:spcPct val="0"/>
              </a:spcBef>
              <a:spcAft>
                <a:spcPct val="0"/>
              </a:spcAft>
              <a:buClrTx/>
              <a:buSzTx/>
              <a:buFontTx/>
              <a:buNone/>
              <a:tabLst/>
            </a:pPr>
            <a:r>
              <a:rPr kumimoji="1" lang="ja-JP" sz="1100" b="0" i="0" u="none" strike="noStrike" cap="none" normalizeH="0" baseline="0" dirty="0">
                <a:ln>
                  <a:noFill/>
                </a:ln>
                <a:solidFill>
                  <a:srgbClr val="000000"/>
                </a:solidFill>
                <a:effectLst/>
                <a:latin typeface="+mj-lt"/>
                <a:ea typeface="Meiryo UI" pitchFamily="50" charset="-128"/>
                <a:cs typeface="Meiryo UI" pitchFamily="50" charset="-128"/>
              </a:rPr>
              <a:t>（</a:t>
            </a:r>
            <a:r>
              <a:rPr kumimoji="1" lang="en-US" altLang="ja-JP" sz="1100" b="0" i="0" u="none" strike="noStrike" cap="none" normalizeH="0" baseline="0" dirty="0">
                <a:ln>
                  <a:noFill/>
                </a:ln>
                <a:solidFill>
                  <a:srgbClr val="000000"/>
                </a:solidFill>
                <a:effectLst/>
                <a:latin typeface="+mj-lt"/>
                <a:ea typeface="Meiryo UI" pitchFamily="50" charset="-128"/>
                <a:cs typeface="Meiryo UI" pitchFamily="50" charset="-128"/>
              </a:rPr>
              <a:t>1</a:t>
            </a:r>
            <a:r>
              <a:rPr kumimoji="1" lang="ja-JP" altLang="en-US" sz="1100" b="0" i="0" u="none" strike="noStrike" cap="none" normalizeH="0" baseline="0" dirty="0">
                <a:ln>
                  <a:noFill/>
                </a:ln>
                <a:solidFill>
                  <a:srgbClr val="000000"/>
                </a:solidFill>
                <a:effectLst/>
                <a:latin typeface="+mj-lt"/>
                <a:ea typeface="Meiryo UI" pitchFamily="50" charset="-128"/>
                <a:cs typeface="Meiryo UI" pitchFamily="50" charset="-128"/>
              </a:rPr>
              <a:t>）図中の「合計」は無回答を含む。</a:t>
            </a:r>
            <a:endParaRPr kumimoji="1" lang="ja-JP" altLang="en-US" sz="1100" b="0" i="0" u="none" strike="noStrike" cap="none" normalizeH="0" baseline="0" dirty="0">
              <a:ln>
                <a:noFill/>
              </a:ln>
              <a:solidFill>
                <a:schemeClr val="tx1"/>
              </a:solidFill>
              <a:effectLst/>
              <a:latin typeface="+mj-lt"/>
              <a:ea typeface="ＭＳ Ｐゴシック" pitchFamily="50" charset="-128"/>
              <a:cs typeface="ＭＳ Ｐゴシック" pitchFamily="50" charset="-128"/>
            </a:endParaRPr>
          </a:p>
          <a:p>
            <a:pPr marL="266700" marR="0" lvl="0" indent="-266700" algn="l"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mj-lt"/>
                <a:ea typeface="Meiryo UI" pitchFamily="50" charset="-128"/>
                <a:cs typeface="Meiryo UI" pitchFamily="50" charset="-128"/>
              </a:rPr>
              <a:t>（</a:t>
            </a:r>
            <a:r>
              <a:rPr kumimoji="1" lang="en-US" altLang="ja-JP" sz="1100" b="0" i="0" u="none" strike="noStrike" cap="none" normalizeH="0" baseline="0" dirty="0">
                <a:ln>
                  <a:noFill/>
                </a:ln>
                <a:solidFill>
                  <a:srgbClr val="000000"/>
                </a:solidFill>
                <a:effectLst/>
                <a:latin typeface="+mj-lt"/>
                <a:ea typeface="Meiryo UI" pitchFamily="50" charset="-128"/>
                <a:cs typeface="Meiryo UI" pitchFamily="50" charset="-128"/>
              </a:rPr>
              <a:t>2</a:t>
            </a:r>
            <a:r>
              <a:rPr kumimoji="1" lang="ja-JP" altLang="en-US" sz="1100" b="0" i="0" u="none" strike="noStrike" cap="none" normalizeH="0" baseline="0" dirty="0">
                <a:ln>
                  <a:noFill/>
                </a:ln>
                <a:solidFill>
                  <a:srgbClr val="000000"/>
                </a:solidFill>
                <a:effectLst/>
                <a:latin typeface="+mj-lt"/>
                <a:ea typeface="Meiryo UI" pitchFamily="50" charset="-128"/>
                <a:cs typeface="Meiryo UI" pitchFamily="50" charset="-128"/>
              </a:rPr>
              <a:t>）図及び表の“Ｎ”は各設問における母数を表している。クロス集計の場合は、クロス集計の基準となる</a:t>
            </a:r>
            <a:endParaRPr kumimoji="1" lang="en-US" altLang="ja-JP" sz="1100" b="0" i="0" u="none" strike="noStrike" cap="none" normalizeH="0" baseline="0" dirty="0">
              <a:ln>
                <a:noFill/>
              </a:ln>
              <a:solidFill>
                <a:srgbClr val="000000"/>
              </a:solidFill>
              <a:effectLst/>
              <a:latin typeface="+mj-lt"/>
              <a:ea typeface="Meiryo UI" pitchFamily="50" charset="-128"/>
              <a:cs typeface="Meiryo UI" pitchFamily="50" charset="-128"/>
            </a:endParaRPr>
          </a:p>
          <a:p>
            <a:pPr marL="266700" marR="0" lvl="0" indent="-266700" algn="l" defTabSz="914400" rtl="0" eaLnBrk="0" fontAlgn="base" latinLnBrk="0" hangingPunct="0">
              <a:lnSpc>
                <a:spcPct val="100000"/>
              </a:lnSpc>
              <a:spcBef>
                <a:spcPct val="0"/>
              </a:spcBef>
              <a:spcAft>
                <a:spcPct val="0"/>
              </a:spcAft>
              <a:buClrTx/>
              <a:buSzTx/>
              <a:buFontTx/>
              <a:buNone/>
              <a:tabLst/>
            </a:pPr>
            <a:r>
              <a:rPr lang="ja-JP" altLang="en-US" sz="1100" dirty="0">
                <a:solidFill>
                  <a:srgbClr val="000000"/>
                </a:solidFill>
                <a:latin typeface="+mj-lt"/>
                <a:ea typeface="Meiryo UI" pitchFamily="50" charset="-128"/>
                <a:cs typeface="Meiryo UI" pitchFamily="50" charset="-128"/>
              </a:rPr>
              <a:t>　　　　</a:t>
            </a:r>
            <a:r>
              <a:rPr kumimoji="1" lang="ja-JP" altLang="en-US" sz="1100" b="0" i="0" u="none" strike="noStrike" cap="none" normalizeH="0" baseline="0" dirty="0">
                <a:ln>
                  <a:noFill/>
                </a:ln>
                <a:solidFill>
                  <a:srgbClr val="000000"/>
                </a:solidFill>
                <a:effectLst/>
                <a:latin typeface="+mj-lt"/>
                <a:ea typeface="Meiryo UI" pitchFamily="50" charset="-128"/>
                <a:cs typeface="Meiryo UI" pitchFamily="50" charset="-128"/>
              </a:rPr>
              <a:t>回答項目の母数ある。</a:t>
            </a:r>
            <a:endParaRPr kumimoji="1" lang="ja-JP" altLang="en-US" sz="1100" b="0" i="0" u="none" strike="noStrike" cap="none" normalizeH="0" baseline="0" dirty="0">
              <a:ln>
                <a:noFill/>
              </a:ln>
              <a:solidFill>
                <a:schemeClr val="tx1"/>
              </a:solidFill>
              <a:effectLst/>
              <a:latin typeface="+mj-lt"/>
              <a:ea typeface="ＭＳ Ｐゴシック" pitchFamily="50" charset="-128"/>
              <a:cs typeface="ＭＳ Ｐゴシック" pitchFamily="50" charset="-128"/>
            </a:endParaRPr>
          </a:p>
          <a:p>
            <a:pPr marL="266700" marR="0" lvl="0" indent="-266700" algn="l" defTabSz="914400" rtl="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mj-lt"/>
                <a:ea typeface="Meiryo UI" pitchFamily="50" charset="-128"/>
                <a:cs typeface="Meiryo UI" pitchFamily="50" charset="-128"/>
              </a:rPr>
              <a:t>（</a:t>
            </a:r>
            <a:r>
              <a:rPr kumimoji="1" lang="en-US" altLang="ja-JP" sz="1100" b="0" i="0" u="none" strike="noStrike" cap="none" normalizeH="0" baseline="0" dirty="0">
                <a:ln>
                  <a:noFill/>
                </a:ln>
                <a:solidFill>
                  <a:srgbClr val="000000"/>
                </a:solidFill>
                <a:effectLst/>
                <a:latin typeface="+mj-lt"/>
                <a:ea typeface="Meiryo UI" pitchFamily="50" charset="-128"/>
                <a:cs typeface="Meiryo UI" pitchFamily="50" charset="-128"/>
              </a:rPr>
              <a:t>3</a:t>
            </a:r>
            <a:r>
              <a:rPr kumimoji="1" lang="ja-JP" altLang="en-US" sz="1100" b="0" i="0" u="none" strike="noStrike" cap="none" normalizeH="0" baseline="0" dirty="0">
                <a:ln>
                  <a:noFill/>
                </a:ln>
                <a:solidFill>
                  <a:srgbClr val="000000"/>
                </a:solidFill>
                <a:effectLst/>
                <a:latin typeface="+mj-lt"/>
                <a:ea typeface="Meiryo UI" pitchFamily="50" charset="-128"/>
                <a:cs typeface="Meiryo UI" pitchFamily="50" charset="-128"/>
              </a:rPr>
              <a:t>）比率はすべて、各項目の無回答を含む合計数</a:t>
            </a:r>
            <a:r>
              <a:rPr kumimoji="1" lang="ja-JP" altLang="en-US" sz="1100" b="0" i="0" u="none" strike="noStrike" cap="none" spc="-150" normalizeH="0" baseline="0" dirty="0">
                <a:ln>
                  <a:noFill/>
                </a:ln>
                <a:solidFill>
                  <a:srgbClr val="000000"/>
                </a:solidFill>
                <a:effectLst/>
                <a:latin typeface="+mj-lt"/>
                <a:ea typeface="Meiryo UI" pitchFamily="50" charset="-128"/>
                <a:cs typeface="Meiryo UI" pitchFamily="50" charset="-128"/>
              </a:rPr>
              <a:t>（集計対象を限定する場合はその該当対象数）</a:t>
            </a:r>
            <a:r>
              <a:rPr kumimoji="1" lang="ja-JP" altLang="en-US" sz="1100" b="0" i="0" u="none" strike="noStrike" cap="none" normalizeH="0" baseline="0" dirty="0">
                <a:ln>
                  <a:noFill/>
                </a:ln>
                <a:solidFill>
                  <a:srgbClr val="000000"/>
                </a:solidFill>
                <a:effectLst/>
                <a:latin typeface="+mj-lt"/>
                <a:ea typeface="Meiryo UI" pitchFamily="50" charset="-128"/>
                <a:cs typeface="Meiryo UI" pitchFamily="50" charset="-128"/>
              </a:rPr>
              <a:t>に対する</a:t>
            </a:r>
            <a:endParaRPr kumimoji="1" lang="en-US" altLang="ja-JP" sz="1100" b="0" i="0" u="none" strike="noStrike" cap="none" normalizeH="0" baseline="0" dirty="0">
              <a:ln>
                <a:noFill/>
              </a:ln>
              <a:solidFill>
                <a:srgbClr val="000000"/>
              </a:solidFill>
              <a:effectLst/>
              <a:latin typeface="+mj-lt"/>
              <a:ea typeface="Meiryo UI" pitchFamily="50" charset="-128"/>
              <a:cs typeface="Meiryo UI" pitchFamily="50" charset="-128"/>
            </a:endParaRPr>
          </a:p>
          <a:p>
            <a:pPr marL="266700" marR="0" lvl="0" indent="-266700" algn="l" defTabSz="914400" rtl="0" fontAlgn="base" latinLnBrk="0" hangingPunct="0">
              <a:lnSpc>
                <a:spcPct val="100000"/>
              </a:lnSpc>
              <a:spcBef>
                <a:spcPct val="0"/>
              </a:spcBef>
              <a:spcAft>
                <a:spcPct val="0"/>
              </a:spcAft>
              <a:buClrTx/>
              <a:buSzTx/>
              <a:buFontTx/>
              <a:buNone/>
              <a:tabLst/>
            </a:pPr>
            <a:r>
              <a:rPr lang="ja-JP" altLang="en-US" sz="1100" dirty="0">
                <a:solidFill>
                  <a:srgbClr val="000000"/>
                </a:solidFill>
                <a:latin typeface="+mj-lt"/>
                <a:ea typeface="Meiryo UI" pitchFamily="50" charset="-128"/>
                <a:cs typeface="Meiryo UI" pitchFamily="50" charset="-128"/>
              </a:rPr>
              <a:t>　　　　</a:t>
            </a:r>
            <a:r>
              <a:rPr kumimoji="1" lang="ja-JP" altLang="en-US" sz="1100" b="0" i="0" u="none" strike="noStrike" cap="none" normalizeH="0" baseline="0" dirty="0">
                <a:ln>
                  <a:noFill/>
                </a:ln>
                <a:solidFill>
                  <a:srgbClr val="000000"/>
                </a:solidFill>
                <a:effectLst/>
                <a:latin typeface="+mj-lt"/>
                <a:ea typeface="Meiryo UI" pitchFamily="50" charset="-128"/>
                <a:cs typeface="Meiryo UI" pitchFamily="50" charset="-128"/>
              </a:rPr>
              <a:t>百分比</a:t>
            </a:r>
            <a:r>
              <a:rPr kumimoji="1" lang="ja-JP" altLang="en-US" sz="1100" b="0" i="0" u="none" strike="noStrike" cap="none" spc="-150" normalizeH="0" baseline="0" dirty="0">
                <a:ln>
                  <a:noFill/>
                </a:ln>
                <a:solidFill>
                  <a:srgbClr val="000000"/>
                </a:solidFill>
                <a:effectLst/>
                <a:latin typeface="+mj-lt"/>
                <a:ea typeface="Meiryo UI" pitchFamily="50" charset="-128"/>
                <a:cs typeface="Meiryo UI" pitchFamily="50" charset="-128"/>
              </a:rPr>
              <a:t>（％）</a:t>
            </a:r>
            <a:r>
              <a:rPr kumimoji="1" lang="ja-JP" altLang="en-US" sz="1100" b="0" i="0" u="none" strike="noStrike" cap="none" normalizeH="0" baseline="0" dirty="0">
                <a:ln>
                  <a:noFill/>
                </a:ln>
                <a:solidFill>
                  <a:srgbClr val="000000"/>
                </a:solidFill>
                <a:effectLst/>
                <a:latin typeface="+mj-lt"/>
                <a:ea typeface="Meiryo UI" pitchFamily="50" charset="-128"/>
                <a:cs typeface="Meiryo UI" pitchFamily="50" charset="-128"/>
              </a:rPr>
              <a:t>で表している。複数回答の設問では、百分比</a:t>
            </a:r>
            <a:r>
              <a:rPr kumimoji="1" lang="ja-JP" altLang="en-US" sz="1100" b="0" i="0" u="none" strike="noStrike" cap="none" spc="-150" normalizeH="0" baseline="0" dirty="0">
                <a:ln>
                  <a:noFill/>
                </a:ln>
                <a:solidFill>
                  <a:srgbClr val="000000"/>
                </a:solidFill>
                <a:effectLst/>
                <a:latin typeface="+mj-lt"/>
                <a:ea typeface="Meiryo UI" pitchFamily="50" charset="-128"/>
                <a:cs typeface="Meiryo UI" pitchFamily="50" charset="-128"/>
              </a:rPr>
              <a:t>（％）</a:t>
            </a:r>
            <a:r>
              <a:rPr kumimoji="1" lang="ja-JP" altLang="en-US" sz="1100" b="0" i="0" u="none" strike="noStrike" cap="none" normalizeH="0" baseline="0" dirty="0">
                <a:ln>
                  <a:noFill/>
                </a:ln>
                <a:solidFill>
                  <a:srgbClr val="000000"/>
                </a:solidFill>
                <a:effectLst/>
                <a:latin typeface="+mj-lt"/>
                <a:ea typeface="Meiryo UI" pitchFamily="50" charset="-128"/>
                <a:cs typeface="Meiryo UI" pitchFamily="50" charset="-128"/>
              </a:rPr>
              <a:t>の合計は</a:t>
            </a:r>
            <a:r>
              <a:rPr kumimoji="1" lang="en-US" altLang="ja-JP" sz="1100" b="0" i="0" u="none" strike="noStrike" cap="none" normalizeH="0" baseline="0" dirty="0">
                <a:ln>
                  <a:noFill/>
                </a:ln>
                <a:solidFill>
                  <a:srgbClr val="000000"/>
                </a:solidFill>
                <a:effectLst/>
                <a:latin typeface="+mj-lt"/>
                <a:ea typeface="Meiryo UI" pitchFamily="50" charset="-128"/>
                <a:cs typeface="Meiryo UI" pitchFamily="50" charset="-128"/>
              </a:rPr>
              <a:t>100</a:t>
            </a:r>
            <a:r>
              <a:rPr kumimoji="1" lang="ja-JP" altLang="en-US" sz="1100" b="0" i="0" u="none" strike="noStrike" cap="none" normalizeH="0" baseline="0" dirty="0">
                <a:ln>
                  <a:noFill/>
                </a:ln>
                <a:solidFill>
                  <a:srgbClr val="000000"/>
                </a:solidFill>
                <a:effectLst/>
                <a:latin typeface="+mj-lt"/>
                <a:ea typeface="Meiryo UI" pitchFamily="50" charset="-128"/>
                <a:cs typeface="Meiryo UI" pitchFamily="50" charset="-128"/>
              </a:rPr>
              <a:t>％を超える。　</a:t>
            </a:r>
            <a:endParaRPr kumimoji="1" lang="ja-JP" altLang="en-US" sz="1100" b="0" i="0" u="none" strike="noStrike" cap="none" normalizeH="0" baseline="0" dirty="0">
              <a:ln>
                <a:noFill/>
              </a:ln>
              <a:solidFill>
                <a:schemeClr val="tx1"/>
              </a:solidFill>
              <a:effectLst/>
              <a:latin typeface="+mj-lt"/>
              <a:ea typeface="ＭＳ Ｐゴシック" pitchFamily="50" charset="-128"/>
              <a:cs typeface="ＭＳ Ｐゴシック" pitchFamily="50" charset="-128"/>
            </a:endParaRPr>
          </a:p>
          <a:p>
            <a:pPr marL="266700" marR="0" lvl="0" indent="-266700" algn="l"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mj-lt"/>
                <a:ea typeface="Meiryo UI" pitchFamily="50" charset="-128"/>
                <a:cs typeface="Meiryo UI" pitchFamily="50" charset="-128"/>
              </a:rPr>
              <a:t>（</a:t>
            </a:r>
            <a:r>
              <a:rPr kumimoji="1" lang="en-US" altLang="ja-JP" sz="1100" b="0" i="0" u="none" strike="noStrike" cap="none" normalizeH="0" baseline="0" dirty="0">
                <a:ln>
                  <a:noFill/>
                </a:ln>
                <a:solidFill>
                  <a:srgbClr val="000000"/>
                </a:solidFill>
                <a:effectLst/>
                <a:latin typeface="+mj-lt"/>
                <a:ea typeface="Meiryo UI" pitchFamily="50" charset="-128"/>
                <a:cs typeface="Meiryo UI" pitchFamily="50" charset="-128"/>
              </a:rPr>
              <a:t>4</a:t>
            </a:r>
            <a:r>
              <a:rPr kumimoji="1" lang="ja-JP" altLang="en-US" sz="1100" b="0" i="0" u="none" strike="noStrike" cap="none" normalizeH="0" baseline="0" dirty="0">
                <a:ln>
                  <a:noFill/>
                </a:ln>
                <a:solidFill>
                  <a:srgbClr val="000000"/>
                </a:solidFill>
                <a:effectLst/>
                <a:latin typeface="+mj-lt"/>
                <a:ea typeface="Meiryo UI" pitchFamily="50" charset="-128"/>
                <a:cs typeface="Meiryo UI" pitchFamily="50" charset="-128"/>
              </a:rPr>
              <a:t>）百分比</a:t>
            </a:r>
            <a:r>
              <a:rPr kumimoji="1" lang="ja-JP" altLang="en-US" sz="1100" b="0" i="0" u="none" strike="noStrike" cap="none" spc="-150" normalizeH="0" baseline="0" dirty="0">
                <a:ln>
                  <a:noFill/>
                </a:ln>
                <a:solidFill>
                  <a:srgbClr val="000000"/>
                </a:solidFill>
                <a:effectLst/>
                <a:latin typeface="+mj-lt"/>
                <a:ea typeface="Meiryo UI" pitchFamily="50" charset="-128"/>
                <a:cs typeface="Meiryo UI" pitchFamily="50" charset="-128"/>
              </a:rPr>
              <a:t>（％）</a:t>
            </a:r>
            <a:r>
              <a:rPr kumimoji="1" lang="ja-JP" altLang="en-US" sz="1100" b="0" i="0" u="none" strike="noStrike" cap="none" normalizeH="0" baseline="0" dirty="0">
                <a:ln>
                  <a:noFill/>
                </a:ln>
                <a:solidFill>
                  <a:srgbClr val="000000"/>
                </a:solidFill>
                <a:effectLst/>
                <a:latin typeface="+mj-lt"/>
                <a:ea typeface="Meiryo UI" pitchFamily="50" charset="-128"/>
                <a:cs typeface="Meiryo UI" pitchFamily="50" charset="-128"/>
              </a:rPr>
              <a:t>は、原則として小数第</a:t>
            </a:r>
            <a:r>
              <a:rPr kumimoji="1" lang="en-US" altLang="ja-JP" sz="1100" b="0" i="0" u="none" strike="noStrike" cap="none" normalizeH="0" baseline="0" dirty="0">
                <a:ln>
                  <a:noFill/>
                </a:ln>
                <a:solidFill>
                  <a:srgbClr val="000000"/>
                </a:solidFill>
                <a:effectLst/>
                <a:latin typeface="+mj-lt"/>
                <a:ea typeface="Meiryo UI" pitchFamily="50" charset="-128"/>
                <a:cs typeface="Meiryo UI" pitchFamily="50" charset="-128"/>
              </a:rPr>
              <a:t>1</a:t>
            </a:r>
            <a:r>
              <a:rPr kumimoji="1" lang="ja-JP" altLang="en-US" sz="1100" b="0" i="0" u="none" strike="noStrike" cap="none" normalizeH="0" baseline="0" dirty="0">
                <a:ln>
                  <a:noFill/>
                </a:ln>
                <a:solidFill>
                  <a:srgbClr val="000000"/>
                </a:solidFill>
                <a:effectLst/>
                <a:latin typeface="+mj-lt"/>
                <a:ea typeface="Meiryo UI" pitchFamily="50" charset="-128"/>
                <a:cs typeface="Meiryo UI" pitchFamily="50" charset="-128"/>
              </a:rPr>
              <a:t>位を四捨五入し、整数で表示した。四捨五入の結果、個々</a:t>
            </a:r>
            <a:endParaRPr kumimoji="1" lang="en-US" altLang="ja-JP" sz="1100" b="0" i="0" u="none" strike="noStrike" cap="none" normalizeH="0" baseline="0" dirty="0">
              <a:ln>
                <a:noFill/>
              </a:ln>
              <a:solidFill>
                <a:srgbClr val="000000"/>
              </a:solidFill>
              <a:effectLst/>
              <a:latin typeface="+mj-lt"/>
              <a:ea typeface="Meiryo UI" pitchFamily="50" charset="-128"/>
              <a:cs typeface="Meiryo UI" pitchFamily="50" charset="-128"/>
            </a:endParaRPr>
          </a:p>
          <a:p>
            <a:pPr marL="266700" marR="0" lvl="0" indent="-266700" algn="l" defTabSz="914400" rtl="0" eaLnBrk="0" fontAlgn="base" latinLnBrk="0" hangingPunct="0">
              <a:lnSpc>
                <a:spcPct val="100000"/>
              </a:lnSpc>
              <a:spcBef>
                <a:spcPct val="0"/>
              </a:spcBef>
              <a:spcAft>
                <a:spcPct val="0"/>
              </a:spcAft>
              <a:buClrTx/>
              <a:buSzTx/>
              <a:buFontTx/>
              <a:buNone/>
              <a:tabLst/>
            </a:pPr>
            <a:r>
              <a:rPr lang="ja-JP" altLang="en-US" sz="1100" dirty="0">
                <a:solidFill>
                  <a:srgbClr val="000000"/>
                </a:solidFill>
                <a:latin typeface="+mj-lt"/>
                <a:ea typeface="Meiryo UI" pitchFamily="50" charset="-128"/>
                <a:cs typeface="Meiryo UI" pitchFamily="50" charset="-128"/>
              </a:rPr>
              <a:t>　　　　</a:t>
            </a:r>
            <a:r>
              <a:rPr kumimoji="1" lang="ja-JP" altLang="en-US" sz="1100" b="0" i="0" u="none" strike="noStrike" cap="none" normalizeH="0" baseline="0" dirty="0">
                <a:ln>
                  <a:noFill/>
                </a:ln>
                <a:solidFill>
                  <a:srgbClr val="000000"/>
                </a:solidFill>
                <a:effectLst/>
                <a:latin typeface="+mj-lt"/>
                <a:ea typeface="Meiryo UI" pitchFamily="50" charset="-128"/>
                <a:cs typeface="Meiryo UI" pitchFamily="50" charset="-128"/>
              </a:rPr>
              <a:t>の比率の合計が</a:t>
            </a:r>
            <a:r>
              <a:rPr kumimoji="1" lang="en-US" altLang="ja-JP" sz="1100" b="0" i="0" u="none" strike="noStrike" cap="none" normalizeH="0" baseline="0" dirty="0">
                <a:ln>
                  <a:noFill/>
                </a:ln>
                <a:solidFill>
                  <a:srgbClr val="000000"/>
                </a:solidFill>
                <a:effectLst/>
                <a:latin typeface="+mj-lt"/>
                <a:ea typeface="Meiryo UI" pitchFamily="50" charset="-128"/>
                <a:cs typeface="Meiryo UI" pitchFamily="50" charset="-128"/>
              </a:rPr>
              <a:t>100</a:t>
            </a:r>
            <a:r>
              <a:rPr kumimoji="1" lang="ja-JP" altLang="en-US" sz="1100" b="0" i="0" u="none" strike="noStrike" cap="none" normalizeH="0" baseline="0" dirty="0">
                <a:ln>
                  <a:noFill/>
                </a:ln>
                <a:solidFill>
                  <a:srgbClr val="000000"/>
                </a:solidFill>
                <a:effectLst/>
                <a:latin typeface="+mj-lt"/>
                <a:ea typeface="Meiryo UI" pitchFamily="50" charset="-128"/>
                <a:cs typeface="Meiryo UI" pitchFamily="50" charset="-128"/>
              </a:rPr>
              <a:t>％と一致しないことがある。　</a:t>
            </a:r>
            <a:endParaRPr kumimoji="1" lang="ja-JP" altLang="en-US" sz="1100" b="0" i="0" u="none" strike="noStrike" cap="none" normalizeH="0" baseline="0" dirty="0">
              <a:ln>
                <a:noFill/>
              </a:ln>
              <a:solidFill>
                <a:schemeClr val="tx1"/>
              </a:solidFill>
              <a:effectLst/>
              <a:latin typeface="+mj-lt"/>
              <a:ea typeface="ＭＳ Ｐゴシック" pitchFamily="50" charset="-128"/>
              <a:cs typeface="ＭＳ Ｐゴシック" pitchFamily="50" charset="-128"/>
            </a:endParaRPr>
          </a:p>
        </p:txBody>
      </p:sp>
      <p:sp>
        <p:nvSpPr>
          <p:cNvPr id="9" name="テキスト ボックス 8">
            <a:extLst>
              <a:ext uri="{FF2B5EF4-FFF2-40B4-BE49-F238E27FC236}">
                <a16:creationId xmlns:a16="http://schemas.microsoft.com/office/drawing/2014/main" id="{DEEFBFE7-82A6-84BD-D096-A2BA642DE9E9}"/>
              </a:ext>
            </a:extLst>
          </p:cNvPr>
          <p:cNvSpPr txBox="1"/>
          <p:nvPr/>
        </p:nvSpPr>
        <p:spPr>
          <a:xfrm>
            <a:off x="3304607" y="8928556"/>
            <a:ext cx="248786" cy="215444"/>
          </a:xfrm>
          <a:prstGeom prst="rect">
            <a:avLst/>
          </a:prstGeom>
          <a:noFill/>
        </p:spPr>
        <p:txBody>
          <a:bodyPr wrap="none" rtlCol="0">
            <a:spAutoFit/>
          </a:bodyPr>
          <a:lstStyle/>
          <a:p>
            <a:pPr algn="ctr"/>
            <a:r>
              <a:rPr kumimoji="1" lang="en-US" altLang="ja-JP" sz="800" dirty="0"/>
              <a:t>1</a:t>
            </a:r>
            <a:endParaRPr kumimoji="1" lang="ja-JP" altLang="en-US" sz="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917C42E-4716-7F30-BBE0-C2F830A4DB38}"/>
              </a:ext>
            </a:extLst>
          </p:cNvPr>
          <p:cNvSpPr/>
          <p:nvPr/>
        </p:nvSpPr>
        <p:spPr>
          <a:xfrm>
            <a:off x="409573" y="300082"/>
            <a:ext cx="6274308" cy="461665"/>
          </a:xfrm>
          <a:prstGeom prst="rect">
            <a:avLst/>
          </a:prstGeom>
        </p:spPr>
        <p:txBody>
          <a:bodyPr wrap="square">
            <a:spAutoFit/>
          </a:bodyPr>
          <a:lstStyle/>
          <a:p>
            <a:pPr marL="538163" indent="-538163"/>
            <a:r>
              <a:rPr lang="en-US" altLang="ja-JP" sz="1200" b="1" dirty="0"/>
              <a:t>Q13a</a:t>
            </a:r>
            <a:r>
              <a:rPr lang="ja-JP" altLang="en-US" sz="1200" b="1" dirty="0"/>
              <a:t>．あなたがスポーツを観戦した回数を全部合わせると、</a:t>
            </a:r>
            <a:r>
              <a:rPr lang="en-US" altLang="ja-JP" sz="1200" b="1" dirty="0"/>
              <a:t>1</a:t>
            </a:r>
            <a:r>
              <a:rPr lang="ja-JP" altLang="en-US" sz="1200" b="1" dirty="0"/>
              <a:t>年間に何回くらいになりますか。（複数回答可）</a:t>
            </a:r>
            <a:r>
              <a:rPr lang="ja-JP" altLang="en-US" sz="1050" b="1" dirty="0"/>
              <a:t> （</a:t>
            </a:r>
            <a:r>
              <a:rPr lang="en-US" altLang="ja-JP" sz="1050" b="1" dirty="0"/>
              <a:t>n=404</a:t>
            </a:r>
            <a:r>
              <a:rPr lang="ja-JP" altLang="en-US" sz="1050" b="1" dirty="0"/>
              <a:t>）</a:t>
            </a:r>
            <a:endParaRPr lang="ja-JP" altLang="en-US" sz="1050" dirty="0"/>
          </a:p>
        </p:txBody>
      </p:sp>
      <p:sp>
        <p:nvSpPr>
          <p:cNvPr id="4" name="テキスト ボックス 3">
            <a:extLst>
              <a:ext uri="{FF2B5EF4-FFF2-40B4-BE49-F238E27FC236}">
                <a16:creationId xmlns:a16="http://schemas.microsoft.com/office/drawing/2014/main" id="{D32F24AB-5A42-916F-8835-029327658154}"/>
              </a:ext>
            </a:extLst>
          </p:cNvPr>
          <p:cNvSpPr txBox="1"/>
          <p:nvPr/>
        </p:nvSpPr>
        <p:spPr>
          <a:xfrm>
            <a:off x="441000" y="846698"/>
            <a:ext cx="5976000" cy="415498"/>
          </a:xfrm>
          <a:prstGeom prst="rect">
            <a:avLst/>
          </a:prstGeom>
          <a:noFill/>
        </p:spPr>
        <p:txBody>
          <a:bodyPr wrap="square" rtlCol="0">
            <a:spAutoFit/>
          </a:bodyPr>
          <a:lstStyle/>
          <a:p>
            <a:r>
              <a:rPr kumimoji="1" lang="ja-JP" altLang="en-US" sz="1050" dirty="0"/>
              <a:t>約</a:t>
            </a:r>
            <a:r>
              <a:rPr kumimoji="1" lang="en-US" altLang="ja-JP" sz="1050" dirty="0"/>
              <a:t>57</a:t>
            </a:r>
            <a:r>
              <a:rPr kumimoji="1" lang="ja-JP" altLang="en-US" sz="1050" dirty="0"/>
              <a:t>％の人が「年に１～３回」スポーツ観戦をしていると回答している。</a:t>
            </a:r>
            <a:endParaRPr kumimoji="1" lang="en-US" altLang="ja-JP" sz="1050" dirty="0"/>
          </a:p>
          <a:p>
            <a:r>
              <a:rPr lang="ja-JP" altLang="en-US" sz="1050" dirty="0"/>
              <a:t>「</a:t>
            </a:r>
            <a:r>
              <a:rPr lang="en-US" altLang="ja-JP" sz="1050" dirty="0"/>
              <a:t>3</a:t>
            </a:r>
            <a:r>
              <a:rPr lang="ja-JP" altLang="en-US" sz="1050" dirty="0"/>
              <a:t>か月に</a:t>
            </a:r>
            <a:r>
              <a:rPr lang="en-US" altLang="ja-JP" sz="1050" dirty="0"/>
              <a:t>1</a:t>
            </a:r>
            <a:r>
              <a:rPr lang="ja-JP" altLang="en-US" sz="1050" dirty="0"/>
              <a:t>～</a:t>
            </a:r>
            <a:r>
              <a:rPr lang="en-US" altLang="ja-JP" sz="1050" dirty="0"/>
              <a:t>2</a:t>
            </a:r>
            <a:r>
              <a:rPr lang="ja-JP" altLang="en-US" sz="1050" dirty="0"/>
              <a:t>回」は</a:t>
            </a:r>
            <a:r>
              <a:rPr lang="en-US" altLang="ja-JP" sz="1050" dirty="0"/>
              <a:t>19.8</a:t>
            </a:r>
            <a:r>
              <a:rPr lang="ja-JP" altLang="en-US" sz="1050" dirty="0"/>
              <a:t>％、「月に</a:t>
            </a:r>
            <a:r>
              <a:rPr lang="en-US" altLang="ja-JP" sz="1050" dirty="0"/>
              <a:t>1</a:t>
            </a:r>
            <a:r>
              <a:rPr lang="ja-JP" altLang="en-US" sz="1050" dirty="0"/>
              <a:t>～</a:t>
            </a:r>
            <a:r>
              <a:rPr lang="en-US" altLang="ja-JP" sz="1050" dirty="0"/>
              <a:t>3</a:t>
            </a:r>
            <a:r>
              <a:rPr lang="ja-JP" altLang="en-US" sz="1050" dirty="0"/>
              <a:t>回」は</a:t>
            </a:r>
            <a:r>
              <a:rPr lang="en-US" altLang="ja-JP" sz="1050" dirty="0"/>
              <a:t>16.8</a:t>
            </a:r>
            <a:r>
              <a:rPr lang="ja-JP" altLang="en-US" sz="1050" dirty="0"/>
              <a:t>％である。</a:t>
            </a:r>
            <a:endParaRPr kumimoji="1" lang="en-US" altLang="ja-JP" sz="1050" dirty="0"/>
          </a:p>
        </p:txBody>
      </p:sp>
      <p:sp>
        <p:nvSpPr>
          <p:cNvPr id="8" name="正方形/長方形 7">
            <a:extLst>
              <a:ext uri="{FF2B5EF4-FFF2-40B4-BE49-F238E27FC236}">
                <a16:creationId xmlns:a16="http://schemas.microsoft.com/office/drawing/2014/main" id="{A5F37D25-1915-FCD4-2F25-9DE622258356}"/>
              </a:ext>
            </a:extLst>
          </p:cNvPr>
          <p:cNvSpPr/>
          <p:nvPr/>
        </p:nvSpPr>
        <p:spPr>
          <a:xfrm>
            <a:off x="409573" y="1459955"/>
            <a:ext cx="6274307" cy="253916"/>
          </a:xfrm>
          <a:prstGeom prst="rect">
            <a:avLst/>
          </a:prstGeom>
        </p:spPr>
        <p:txBody>
          <a:bodyPr wrap="square">
            <a:spAutoFit/>
          </a:bodyPr>
          <a:lstStyle/>
          <a:p>
            <a:pPr marL="182563" indent="-182563"/>
            <a:r>
              <a:rPr lang="ja-JP" altLang="en-US" sz="1050" b="1" dirty="0"/>
              <a:t>図　</a:t>
            </a:r>
            <a:r>
              <a:rPr lang="en-US" altLang="ja-JP" sz="1050" b="1" dirty="0"/>
              <a:t>Q13a</a:t>
            </a:r>
            <a:r>
              <a:rPr lang="ja-JP" altLang="en-US" sz="1050" b="1" dirty="0"/>
              <a:t>．あなたがスポーツを観戦した回数を全部合わせると、</a:t>
            </a:r>
            <a:r>
              <a:rPr lang="en-US" altLang="ja-JP" sz="1050" b="1" dirty="0"/>
              <a:t>1</a:t>
            </a:r>
            <a:r>
              <a:rPr lang="ja-JP" altLang="en-US" sz="1050" b="1" dirty="0"/>
              <a:t>年間に何回くらいになりますか。</a:t>
            </a:r>
            <a:r>
              <a:rPr lang="ja-JP" altLang="en-US" sz="900" b="1" dirty="0"/>
              <a:t> （</a:t>
            </a:r>
            <a:r>
              <a:rPr lang="en-US" altLang="ja-JP" sz="900" b="1" dirty="0"/>
              <a:t>n=404</a:t>
            </a:r>
            <a:r>
              <a:rPr lang="ja-JP" altLang="en-US" sz="900" b="1" dirty="0"/>
              <a:t>）</a:t>
            </a:r>
            <a:endParaRPr lang="ja-JP" altLang="en-US" sz="900" dirty="0"/>
          </a:p>
        </p:txBody>
      </p:sp>
      <p:graphicFrame>
        <p:nvGraphicFramePr>
          <p:cNvPr id="2" name="Chart 21">
            <a:extLst>
              <a:ext uri="{FF2B5EF4-FFF2-40B4-BE49-F238E27FC236}">
                <a16:creationId xmlns:a16="http://schemas.microsoft.com/office/drawing/2014/main" id="{DA4B73F9-2476-E861-5F1C-BA967D6B2F66}"/>
              </a:ext>
            </a:extLst>
          </p:cNvPr>
          <p:cNvGraphicFramePr>
            <a:graphicFrameLocks/>
          </p:cNvGraphicFramePr>
          <p:nvPr>
            <p:extLst>
              <p:ext uri="{D42A27DB-BD31-4B8C-83A1-F6EECF244321}">
                <p14:modId xmlns:p14="http://schemas.microsoft.com/office/powerpoint/2010/main" val="1464156792"/>
              </p:ext>
            </p:extLst>
          </p:nvPr>
        </p:nvGraphicFramePr>
        <p:xfrm>
          <a:off x="-3257458" y="1824915"/>
          <a:ext cx="9941339" cy="4009773"/>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a:extLst>
              <a:ext uri="{FF2B5EF4-FFF2-40B4-BE49-F238E27FC236}">
                <a16:creationId xmlns:a16="http://schemas.microsoft.com/office/drawing/2014/main" id="{D1E7AEC6-4730-1C95-EEED-B16D54388F8E}"/>
              </a:ext>
            </a:extLst>
          </p:cNvPr>
          <p:cNvSpPr txBox="1"/>
          <p:nvPr/>
        </p:nvSpPr>
        <p:spPr>
          <a:xfrm>
            <a:off x="3272545" y="8928556"/>
            <a:ext cx="312907" cy="215444"/>
          </a:xfrm>
          <a:prstGeom prst="rect">
            <a:avLst/>
          </a:prstGeom>
          <a:noFill/>
        </p:spPr>
        <p:txBody>
          <a:bodyPr wrap="none" rtlCol="0">
            <a:spAutoFit/>
          </a:bodyPr>
          <a:lstStyle/>
          <a:p>
            <a:pPr algn="ctr"/>
            <a:r>
              <a:rPr kumimoji="1" lang="en-US" altLang="ja-JP" sz="800" dirty="0"/>
              <a:t>37</a:t>
            </a:r>
            <a:endParaRPr kumimoji="1" lang="ja-JP" altLang="en-US" sz="800" dirty="0"/>
          </a:p>
        </p:txBody>
      </p:sp>
    </p:spTree>
    <p:extLst>
      <p:ext uri="{BB962C8B-B14F-4D97-AF65-F5344CB8AC3E}">
        <p14:creationId xmlns:p14="http://schemas.microsoft.com/office/powerpoint/2010/main" val="1377541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1ABDD-A352-74F8-1C43-0A15710F7004}"/>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326C91B0-233D-C9EC-5BE5-85A4F06CB76A}"/>
              </a:ext>
            </a:extLst>
          </p:cNvPr>
          <p:cNvSpPr/>
          <p:nvPr/>
        </p:nvSpPr>
        <p:spPr>
          <a:xfrm>
            <a:off x="561973" y="654314"/>
            <a:ext cx="6274307" cy="415498"/>
          </a:xfrm>
          <a:prstGeom prst="rect">
            <a:avLst/>
          </a:prstGeom>
        </p:spPr>
        <p:txBody>
          <a:bodyPr wrap="square">
            <a:spAutoFit/>
          </a:bodyPr>
          <a:lstStyle/>
          <a:p>
            <a:pPr marL="182563" indent="-182563"/>
            <a:r>
              <a:rPr lang="ja-JP" altLang="en-US" sz="1050" b="1" dirty="0">
                <a:latin typeface="+mj-lt"/>
              </a:rPr>
              <a:t>図　基本属性別　</a:t>
            </a:r>
            <a:r>
              <a:rPr lang="en-US" altLang="ja-JP" sz="1050" b="1" dirty="0">
                <a:latin typeface="+mj-lt"/>
              </a:rPr>
              <a:t>Q13a</a:t>
            </a:r>
            <a:r>
              <a:rPr lang="ja-JP" altLang="en-US" sz="1050" b="1" dirty="0">
                <a:latin typeface="+mj-lt"/>
              </a:rPr>
              <a:t>．あなたがスポーツを観戦した回数を全部合わせると、</a:t>
            </a:r>
            <a:r>
              <a:rPr lang="en-US" altLang="ja-JP" sz="1050" b="1" dirty="0">
                <a:latin typeface="+mj-lt"/>
              </a:rPr>
              <a:t>1</a:t>
            </a:r>
            <a:r>
              <a:rPr lang="ja-JP" altLang="en-US" sz="1050" b="1" dirty="0">
                <a:latin typeface="+mj-lt"/>
              </a:rPr>
              <a:t>年間に何回くらいになりますか。 （</a:t>
            </a:r>
            <a:r>
              <a:rPr lang="en-US" altLang="ja-JP" sz="1050" b="1" dirty="0">
                <a:latin typeface="+mj-lt"/>
              </a:rPr>
              <a:t>n=404</a:t>
            </a:r>
            <a:r>
              <a:rPr lang="ja-JP" altLang="en-US" sz="1050" b="1" dirty="0">
                <a:latin typeface="+mj-lt"/>
              </a:rPr>
              <a:t>）</a:t>
            </a:r>
            <a:endParaRPr lang="ja-JP" altLang="en-US" sz="1050" dirty="0">
              <a:latin typeface="+mj-lt"/>
            </a:endParaRPr>
          </a:p>
        </p:txBody>
      </p:sp>
      <p:graphicFrame>
        <p:nvGraphicFramePr>
          <p:cNvPr id="23" name="Chart 9">
            <a:extLst>
              <a:ext uri="{FF2B5EF4-FFF2-40B4-BE49-F238E27FC236}">
                <a16:creationId xmlns:a16="http://schemas.microsoft.com/office/drawing/2014/main" id="{2A2DF143-0823-2789-0FA1-535F51C51373}"/>
              </a:ext>
            </a:extLst>
          </p:cNvPr>
          <p:cNvGraphicFramePr>
            <a:graphicFrameLocks/>
          </p:cNvGraphicFramePr>
          <p:nvPr>
            <p:extLst>
              <p:ext uri="{D42A27DB-BD31-4B8C-83A1-F6EECF244321}">
                <p14:modId xmlns:p14="http://schemas.microsoft.com/office/powerpoint/2010/main" val="1388862822"/>
              </p:ext>
            </p:extLst>
          </p:nvPr>
        </p:nvGraphicFramePr>
        <p:xfrm>
          <a:off x="561973" y="1505472"/>
          <a:ext cx="5813299" cy="648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ボックス 1">
            <a:extLst>
              <a:ext uri="{FF2B5EF4-FFF2-40B4-BE49-F238E27FC236}">
                <a16:creationId xmlns:a16="http://schemas.microsoft.com/office/drawing/2014/main" id="{52E9C519-D2E8-FE04-7846-F30D1849F302}"/>
              </a:ext>
            </a:extLst>
          </p:cNvPr>
          <p:cNvSpPr txBox="1"/>
          <p:nvPr/>
        </p:nvSpPr>
        <p:spPr>
          <a:xfrm>
            <a:off x="482728" y="6496096"/>
            <a:ext cx="6172664" cy="738664"/>
          </a:xfrm>
          <a:prstGeom prst="rect">
            <a:avLst/>
          </a:prstGeom>
          <a:noFill/>
        </p:spPr>
        <p:txBody>
          <a:bodyPr wrap="square" rtlCol="0">
            <a:spAutoFit/>
          </a:bodyPr>
          <a:lstStyle/>
          <a:p>
            <a:r>
              <a:rPr kumimoji="1" lang="ja-JP" altLang="en-US" sz="1050" dirty="0"/>
              <a:t>性別でみると、「年に</a:t>
            </a:r>
            <a:r>
              <a:rPr kumimoji="1" lang="en-US" altLang="ja-JP" sz="1050" dirty="0"/>
              <a:t>1</a:t>
            </a:r>
            <a:r>
              <a:rPr kumimoji="1" lang="ja-JP" altLang="en-US" sz="1050" dirty="0"/>
              <a:t>～</a:t>
            </a:r>
            <a:r>
              <a:rPr kumimoji="1" lang="en-US" altLang="ja-JP" sz="1050" dirty="0"/>
              <a:t>3</a:t>
            </a:r>
            <a:r>
              <a:rPr kumimoji="1" lang="ja-JP" altLang="en-US" sz="1050" dirty="0"/>
              <a:t>回」と回答した人は</a:t>
            </a:r>
            <a:r>
              <a:rPr lang="ja-JP" altLang="en-US" sz="1050" dirty="0"/>
              <a:t>女性が</a:t>
            </a:r>
            <a:r>
              <a:rPr lang="en-US" altLang="ja-JP" sz="1050" dirty="0"/>
              <a:t>64.2</a:t>
            </a:r>
            <a:r>
              <a:rPr lang="ja-JP" altLang="en-US" sz="1050" dirty="0"/>
              <a:t>％で</a:t>
            </a:r>
            <a:r>
              <a:rPr kumimoji="1" lang="ja-JP" altLang="en-US" sz="1050" dirty="0"/>
              <a:t>男性の</a:t>
            </a:r>
            <a:r>
              <a:rPr kumimoji="1" lang="en-US" altLang="ja-JP" sz="1050" dirty="0"/>
              <a:t>51.8</a:t>
            </a:r>
            <a:r>
              <a:rPr kumimoji="1" lang="ja-JP" altLang="en-US" sz="1050" dirty="0"/>
              <a:t>％より約</a:t>
            </a:r>
            <a:r>
              <a:rPr kumimoji="1" lang="en-US" altLang="ja-JP" sz="1050" dirty="0"/>
              <a:t>12.4</a:t>
            </a:r>
            <a:r>
              <a:rPr kumimoji="1" lang="ja-JP" altLang="en-US" sz="1050" dirty="0"/>
              <a:t>％多い。</a:t>
            </a:r>
            <a:endParaRPr kumimoji="1" lang="en-US" altLang="ja-JP" sz="1050" dirty="0"/>
          </a:p>
          <a:p>
            <a:r>
              <a:rPr lang="ja-JP" altLang="en-US" sz="1050" dirty="0"/>
              <a:t>「月に</a:t>
            </a:r>
            <a:r>
              <a:rPr lang="en-US" altLang="ja-JP" sz="1050" dirty="0"/>
              <a:t>1</a:t>
            </a:r>
            <a:r>
              <a:rPr lang="ja-JP" altLang="en-US" sz="1050" dirty="0"/>
              <a:t>～</a:t>
            </a:r>
            <a:r>
              <a:rPr lang="en-US" altLang="ja-JP" sz="1050" dirty="0"/>
              <a:t>3</a:t>
            </a:r>
            <a:r>
              <a:rPr lang="ja-JP" altLang="en-US" sz="1050" dirty="0"/>
              <a:t>回」と回答した人は女性より男性の方が</a:t>
            </a:r>
            <a:r>
              <a:rPr lang="en-US" altLang="ja-JP" sz="1050" dirty="0"/>
              <a:t>5.8</a:t>
            </a:r>
            <a:r>
              <a:rPr lang="ja-JP" altLang="en-US" sz="1050" dirty="0"/>
              <a:t>％多い。</a:t>
            </a:r>
            <a:endParaRPr lang="en-US" altLang="ja-JP" sz="1050" dirty="0"/>
          </a:p>
          <a:p>
            <a:endParaRPr kumimoji="1" lang="en-US" altLang="ja-JP" sz="1050" dirty="0"/>
          </a:p>
          <a:p>
            <a:r>
              <a:rPr lang="ja-JP" altLang="en-US" sz="1050" dirty="0"/>
              <a:t>年代別では</a:t>
            </a:r>
            <a:r>
              <a:rPr lang="en-US" altLang="ja-JP" sz="1050" dirty="0"/>
              <a:t>70</a:t>
            </a:r>
            <a:r>
              <a:rPr lang="ja-JP" altLang="en-US" sz="1050" dirty="0"/>
              <a:t>歳以上の</a:t>
            </a:r>
            <a:r>
              <a:rPr lang="en-US" altLang="ja-JP" sz="1050" dirty="0"/>
              <a:t>68.3</a:t>
            </a:r>
            <a:r>
              <a:rPr lang="ja-JP" altLang="en-US" sz="1050" dirty="0"/>
              <a:t>％が「年に</a:t>
            </a:r>
            <a:r>
              <a:rPr lang="en-US" altLang="ja-JP" sz="1050" dirty="0"/>
              <a:t>1</a:t>
            </a:r>
            <a:r>
              <a:rPr lang="ja-JP" altLang="en-US" sz="1050" dirty="0"/>
              <a:t>～</a:t>
            </a:r>
            <a:r>
              <a:rPr lang="en-US" altLang="ja-JP" sz="1050" dirty="0"/>
              <a:t>3</a:t>
            </a:r>
            <a:r>
              <a:rPr lang="ja-JP" altLang="en-US" sz="1050" dirty="0"/>
              <a:t>回」と回答し、最も多く、全体の</a:t>
            </a:r>
            <a:r>
              <a:rPr lang="en-US" altLang="ja-JP" sz="1050" dirty="0"/>
              <a:t>56.9</a:t>
            </a:r>
            <a:r>
              <a:rPr lang="ja-JP" altLang="en-US" sz="1050" dirty="0"/>
              <a:t>％より</a:t>
            </a:r>
            <a:r>
              <a:rPr lang="en-US" altLang="ja-JP" sz="1050" dirty="0"/>
              <a:t>11.4</a:t>
            </a:r>
            <a:r>
              <a:rPr lang="ja-JP" altLang="en-US" sz="1050" dirty="0"/>
              <a:t>％高い。</a:t>
            </a:r>
            <a:endParaRPr lang="en-US" altLang="ja-JP" sz="1050" dirty="0"/>
          </a:p>
        </p:txBody>
      </p:sp>
      <p:sp>
        <p:nvSpPr>
          <p:cNvPr id="5" name="テキスト ボックス 4">
            <a:extLst>
              <a:ext uri="{FF2B5EF4-FFF2-40B4-BE49-F238E27FC236}">
                <a16:creationId xmlns:a16="http://schemas.microsoft.com/office/drawing/2014/main" id="{969BFA67-4AC8-9061-341C-D6E753A69661}"/>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38</a:t>
            </a:r>
            <a:endParaRPr kumimoji="1" lang="ja-JP" altLang="en-US" sz="800" dirty="0"/>
          </a:p>
        </p:txBody>
      </p:sp>
    </p:spTree>
    <p:extLst>
      <p:ext uri="{BB962C8B-B14F-4D97-AF65-F5344CB8AC3E}">
        <p14:creationId xmlns:p14="http://schemas.microsoft.com/office/powerpoint/2010/main" val="1819649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60647" y="325268"/>
            <a:ext cx="6423233" cy="807913"/>
          </a:xfrm>
          <a:prstGeom prst="rect">
            <a:avLst/>
          </a:prstGeom>
        </p:spPr>
        <p:txBody>
          <a:bodyPr wrap="square">
            <a:spAutoFit/>
          </a:bodyPr>
          <a:lstStyle/>
          <a:p>
            <a:pPr marL="449263" indent="-449263"/>
            <a:r>
              <a:rPr lang="en-US" altLang="ja-JP" sz="1200" b="1" dirty="0">
                <a:latin typeface="+mj-lt"/>
              </a:rPr>
              <a:t>Q14</a:t>
            </a:r>
            <a:r>
              <a:rPr lang="ja-JP" altLang="en-US" sz="1200" b="1" dirty="0">
                <a:latin typeface="+mj-lt"/>
              </a:rPr>
              <a:t>．あなたは、この１年間に「自身が運動やスポーツをする」以外に運動やスポーツに関わったことはありましたか。</a:t>
            </a:r>
            <a:r>
              <a:rPr lang="ja-JP" altLang="en-US" sz="1200" b="1" dirty="0">
                <a:solidFill>
                  <a:srgbClr val="000000"/>
                </a:solidFill>
                <a:latin typeface="Meiryo UI" pitchFamily="50" charset="-128"/>
                <a:ea typeface="Meiryo UI" pitchFamily="50" charset="-128"/>
                <a:cs typeface="Meiryo UI" pitchFamily="50" charset="-128"/>
              </a:rPr>
              <a:t> （複数回答可）</a:t>
            </a:r>
            <a:r>
              <a:rPr lang="en-US" altLang="ja-JP" sz="1200" b="1" dirty="0"/>
              <a:t> </a:t>
            </a:r>
            <a:r>
              <a:rPr lang="ja-JP" altLang="en-US" sz="1200" b="1" dirty="0"/>
              <a:t>（</a:t>
            </a:r>
            <a:r>
              <a:rPr lang="en-US" altLang="ja-JP" sz="1200" b="1" dirty="0"/>
              <a:t>n=1,561</a:t>
            </a:r>
            <a:r>
              <a:rPr lang="ja-JP" altLang="en-US" sz="1200" b="1" dirty="0"/>
              <a:t>）</a:t>
            </a:r>
            <a:endParaRPr lang="en-US" altLang="ja-JP" sz="1200" b="1" dirty="0"/>
          </a:p>
          <a:p>
            <a:pPr marL="449263" indent="-449263"/>
            <a:endParaRPr lang="en-US" altLang="ja-JP" sz="1200" b="1" dirty="0">
              <a:latin typeface="+mj-lt"/>
            </a:endParaRPr>
          </a:p>
          <a:p>
            <a:pPr marL="449263"/>
            <a:r>
              <a:rPr lang="ja-JP" altLang="en-US" sz="1050" dirty="0"/>
              <a:t>　</a:t>
            </a:r>
            <a:r>
              <a:rPr lang="ja-JP" altLang="ja-JP" sz="1050" dirty="0"/>
              <a:t>「特に関わらなかった」</a:t>
            </a:r>
            <a:r>
              <a:rPr lang="ja-JP" altLang="en-US" sz="1050" dirty="0"/>
              <a:t>が</a:t>
            </a:r>
            <a:r>
              <a:rPr lang="en-US" altLang="ja-JP" sz="1050" dirty="0"/>
              <a:t>91.7</a:t>
            </a:r>
            <a:r>
              <a:rPr lang="ja-JP" altLang="ja-JP" sz="1050" dirty="0"/>
              <a:t>％</a:t>
            </a:r>
            <a:r>
              <a:rPr lang="ja-JP" altLang="en-US" sz="1050" dirty="0"/>
              <a:t>で</a:t>
            </a:r>
            <a:r>
              <a:rPr lang="ja-JP" altLang="ja-JP" sz="1050" dirty="0"/>
              <a:t>最も多く、</a:t>
            </a:r>
            <a:r>
              <a:rPr lang="ja-JP" altLang="en-US" sz="1050" dirty="0"/>
              <a:t>次いで</a:t>
            </a:r>
            <a:r>
              <a:rPr lang="ja-JP" altLang="ja-JP" sz="1050" dirty="0"/>
              <a:t>「</a:t>
            </a:r>
            <a:r>
              <a:rPr lang="ja-JP" altLang="en-US" sz="1050" dirty="0"/>
              <a:t>スポーツイベントのボランティア活動」が</a:t>
            </a:r>
            <a:r>
              <a:rPr lang="en-US" altLang="ja-JP" sz="1050" dirty="0"/>
              <a:t>3.5</a:t>
            </a:r>
            <a:r>
              <a:rPr lang="ja-JP" altLang="en-US" sz="1050" dirty="0"/>
              <a:t>％である。</a:t>
            </a:r>
          </a:p>
        </p:txBody>
      </p:sp>
      <p:sp>
        <p:nvSpPr>
          <p:cNvPr id="15" name="正方形/長方形 14"/>
          <p:cNvSpPr/>
          <p:nvPr/>
        </p:nvSpPr>
        <p:spPr>
          <a:xfrm>
            <a:off x="409573" y="1310044"/>
            <a:ext cx="6274307" cy="415498"/>
          </a:xfrm>
          <a:prstGeom prst="rect">
            <a:avLst/>
          </a:prstGeom>
        </p:spPr>
        <p:txBody>
          <a:bodyPr wrap="square">
            <a:spAutoFit/>
          </a:bodyPr>
          <a:lstStyle/>
          <a:p>
            <a:pPr marL="182563" indent="-182563"/>
            <a:r>
              <a:rPr lang="ja-JP" altLang="en-US" sz="1050" b="1" dirty="0">
                <a:latin typeface="+mj-lt"/>
              </a:rPr>
              <a:t>図　</a:t>
            </a:r>
            <a:r>
              <a:rPr lang="en-US" altLang="ja-JP" sz="1050" b="1" dirty="0">
                <a:latin typeface="+mj-lt"/>
              </a:rPr>
              <a:t>Q14</a:t>
            </a:r>
            <a:r>
              <a:rPr lang="ja-JP" altLang="en-US" sz="1050" b="1" dirty="0">
                <a:latin typeface="+mj-lt"/>
              </a:rPr>
              <a:t>．</a:t>
            </a:r>
            <a:r>
              <a:rPr lang="ja-JP" altLang="en-US" sz="1050" b="1" dirty="0"/>
              <a:t>あなたは、この１年間に「自身が運動やスポーツをする」以外に運動やスポーツに関わったことはありましたか。</a:t>
            </a:r>
            <a:r>
              <a:rPr lang="ja-JP" altLang="en-US" sz="1050" b="1" dirty="0">
                <a:solidFill>
                  <a:srgbClr val="000000"/>
                </a:solidFill>
                <a:latin typeface="Meiryo UI" pitchFamily="50" charset="-128"/>
                <a:ea typeface="Meiryo UI" pitchFamily="50" charset="-128"/>
                <a:cs typeface="Meiryo UI" pitchFamily="50" charset="-128"/>
              </a:rPr>
              <a:t> （</a:t>
            </a:r>
            <a:r>
              <a:rPr lang="en-US" altLang="ja-JP" sz="1050" b="1" dirty="0">
                <a:solidFill>
                  <a:srgbClr val="000000"/>
                </a:solidFill>
                <a:latin typeface="Meiryo UI" pitchFamily="50" charset="-128"/>
                <a:ea typeface="Meiryo UI" pitchFamily="50" charset="-128"/>
                <a:cs typeface="Meiryo UI" pitchFamily="50" charset="-128"/>
              </a:rPr>
              <a:t>n=1,561</a:t>
            </a:r>
            <a:r>
              <a:rPr lang="ja-JP" altLang="en-US" sz="1050" b="1" dirty="0">
                <a:solidFill>
                  <a:srgbClr val="000000"/>
                </a:solidFill>
                <a:latin typeface="Meiryo UI" pitchFamily="50" charset="-128"/>
                <a:ea typeface="Meiryo UI" pitchFamily="50" charset="-128"/>
                <a:cs typeface="Meiryo UI" pitchFamily="50" charset="-128"/>
              </a:rPr>
              <a:t>）</a:t>
            </a:r>
            <a:endParaRPr lang="en-US" altLang="ja-JP" sz="1050" b="1" dirty="0"/>
          </a:p>
        </p:txBody>
      </p:sp>
      <p:sp>
        <p:nvSpPr>
          <p:cNvPr id="4" name="テキスト ボックス 3">
            <a:extLst>
              <a:ext uri="{FF2B5EF4-FFF2-40B4-BE49-F238E27FC236}">
                <a16:creationId xmlns:a16="http://schemas.microsoft.com/office/drawing/2014/main" id="{33ABF7F6-6CB5-2D1E-BC67-C93A28E0CA99}"/>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39</a:t>
            </a:r>
            <a:endParaRPr kumimoji="1" lang="ja-JP" altLang="en-US" sz="800" dirty="0"/>
          </a:p>
        </p:txBody>
      </p:sp>
      <p:graphicFrame>
        <p:nvGraphicFramePr>
          <p:cNvPr id="3" name="Chart 22">
            <a:extLst>
              <a:ext uri="{FF2B5EF4-FFF2-40B4-BE49-F238E27FC236}">
                <a16:creationId xmlns:a16="http://schemas.microsoft.com/office/drawing/2014/main" id="{ECAB5F80-7167-5B07-5EC9-BA75B4EFA26E}"/>
              </a:ext>
            </a:extLst>
          </p:cNvPr>
          <p:cNvGraphicFramePr>
            <a:graphicFrameLocks/>
          </p:cNvGraphicFramePr>
          <p:nvPr>
            <p:extLst>
              <p:ext uri="{D42A27DB-BD31-4B8C-83A1-F6EECF244321}">
                <p14:modId xmlns:p14="http://schemas.microsoft.com/office/powerpoint/2010/main" val="3632239879"/>
              </p:ext>
            </p:extLst>
          </p:nvPr>
        </p:nvGraphicFramePr>
        <p:xfrm>
          <a:off x="-4506192" y="1902404"/>
          <a:ext cx="11364192" cy="39322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17">
            <a:extLst>
              <a:ext uri="{FF2B5EF4-FFF2-40B4-BE49-F238E27FC236}">
                <a16:creationId xmlns:a16="http://schemas.microsoft.com/office/drawing/2014/main" id="{00000000-0008-0000-0500-000012000000}"/>
              </a:ext>
            </a:extLst>
          </p:cNvPr>
          <p:cNvGraphicFramePr>
            <a:graphicFrameLocks/>
          </p:cNvGraphicFramePr>
          <p:nvPr>
            <p:extLst>
              <p:ext uri="{D42A27DB-BD31-4B8C-83A1-F6EECF244321}">
                <p14:modId xmlns:p14="http://schemas.microsoft.com/office/powerpoint/2010/main" val="3026187018"/>
              </p:ext>
            </p:extLst>
          </p:nvPr>
        </p:nvGraphicFramePr>
        <p:xfrm>
          <a:off x="1704" y="844064"/>
          <a:ext cx="6796168" cy="648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正方形/長方形 5">
            <a:extLst>
              <a:ext uri="{FF2B5EF4-FFF2-40B4-BE49-F238E27FC236}">
                <a16:creationId xmlns:a16="http://schemas.microsoft.com/office/drawing/2014/main" id="{8317A306-F2D3-8B13-23CC-3CB52AE01DAA}"/>
              </a:ext>
            </a:extLst>
          </p:cNvPr>
          <p:cNvSpPr/>
          <p:nvPr/>
        </p:nvSpPr>
        <p:spPr>
          <a:xfrm>
            <a:off x="409573" y="335675"/>
            <a:ext cx="6274307" cy="415498"/>
          </a:xfrm>
          <a:prstGeom prst="rect">
            <a:avLst/>
          </a:prstGeom>
        </p:spPr>
        <p:txBody>
          <a:bodyPr wrap="square">
            <a:spAutoFit/>
          </a:bodyPr>
          <a:lstStyle/>
          <a:p>
            <a:pPr marL="1076325" indent="-1076325"/>
            <a:r>
              <a:rPr lang="ja-JP" altLang="en-US" sz="1050" b="1" dirty="0"/>
              <a:t>図　基本属性別　</a:t>
            </a:r>
            <a:r>
              <a:rPr lang="en-US" altLang="ja-JP" sz="1050" b="1" dirty="0">
                <a:latin typeface="+mj-lt"/>
              </a:rPr>
              <a:t> Q14</a:t>
            </a:r>
            <a:r>
              <a:rPr lang="ja-JP" altLang="en-US" sz="1050" b="1" dirty="0">
                <a:latin typeface="+mj-lt"/>
              </a:rPr>
              <a:t>．あなたは、この１年間に「自身が運動やスポーツをする」以外に運動やスポーツに関わったことはありましたか。</a:t>
            </a:r>
            <a:r>
              <a:rPr lang="ja-JP" altLang="en-US" sz="1050" b="1" dirty="0">
                <a:solidFill>
                  <a:srgbClr val="000000"/>
                </a:solidFill>
                <a:latin typeface="Meiryo UI" pitchFamily="50" charset="-128"/>
                <a:ea typeface="Meiryo UI" pitchFamily="50" charset="-128"/>
                <a:cs typeface="Meiryo UI" pitchFamily="50" charset="-128"/>
              </a:rPr>
              <a:t> </a:t>
            </a:r>
            <a:r>
              <a:rPr lang="ja-JP" altLang="en-US" sz="1050" b="1" dirty="0"/>
              <a:t>（</a:t>
            </a:r>
            <a:r>
              <a:rPr lang="en-US" altLang="ja-JP" sz="1050" b="1" dirty="0"/>
              <a:t>n=1,561</a:t>
            </a:r>
            <a:r>
              <a:rPr lang="ja-JP" altLang="en-US" sz="1050" b="1" dirty="0"/>
              <a:t>）</a:t>
            </a:r>
            <a:endParaRPr lang="en-US" altLang="ja-JP" sz="1050" b="1" dirty="0">
              <a:latin typeface="+mj-lt"/>
            </a:endParaRPr>
          </a:p>
        </p:txBody>
      </p:sp>
      <p:sp>
        <p:nvSpPr>
          <p:cNvPr id="7" name="テキスト ボックス 6">
            <a:extLst>
              <a:ext uri="{FF2B5EF4-FFF2-40B4-BE49-F238E27FC236}">
                <a16:creationId xmlns:a16="http://schemas.microsoft.com/office/drawing/2014/main" id="{A2F392CE-DCD8-AFB1-AFAD-12D435E2169D}"/>
              </a:ext>
            </a:extLst>
          </p:cNvPr>
          <p:cNvSpPr txBox="1"/>
          <p:nvPr/>
        </p:nvSpPr>
        <p:spPr>
          <a:xfrm>
            <a:off x="409573" y="5774560"/>
            <a:ext cx="5976000" cy="900246"/>
          </a:xfrm>
          <a:prstGeom prst="rect">
            <a:avLst/>
          </a:prstGeom>
          <a:noFill/>
        </p:spPr>
        <p:txBody>
          <a:bodyPr wrap="square" rtlCol="0">
            <a:spAutoFit/>
          </a:bodyPr>
          <a:lstStyle/>
          <a:p>
            <a:r>
              <a:rPr kumimoji="1" lang="ja-JP" altLang="en-US" sz="1050" dirty="0"/>
              <a:t>全体では、「特に関わらなかった」という回答が圧倒的に多く、他の項目との間に大きな差が見られる。</a:t>
            </a:r>
            <a:endParaRPr kumimoji="1" lang="en-US" altLang="ja-JP" sz="1050" dirty="0"/>
          </a:p>
          <a:p>
            <a:r>
              <a:rPr kumimoji="1" lang="ja-JP" altLang="en-US" sz="1050" dirty="0"/>
              <a:t>男女別にみると大きな差はないものの、「指導・コーチ」については男性の割合が女性より</a:t>
            </a:r>
            <a:r>
              <a:rPr kumimoji="1" lang="en-US" altLang="ja-JP" sz="1050" dirty="0"/>
              <a:t>2.1</a:t>
            </a:r>
            <a:r>
              <a:rPr kumimoji="1" lang="ja-JP" altLang="en-US" sz="1050" dirty="0"/>
              <a:t>％高い結果となっている。</a:t>
            </a:r>
            <a:endParaRPr kumimoji="1" lang="en-US" altLang="ja-JP" sz="1050" dirty="0"/>
          </a:p>
          <a:p>
            <a:r>
              <a:rPr kumimoji="1" lang="ja-JP" altLang="en-US" sz="1050" dirty="0"/>
              <a:t>年代別にみると、</a:t>
            </a:r>
            <a:r>
              <a:rPr kumimoji="1" lang="en-US" altLang="ja-JP" sz="1050" dirty="0"/>
              <a:t>70</a:t>
            </a:r>
            <a:r>
              <a:rPr kumimoji="1" lang="ja-JP" altLang="en-US" sz="1050" dirty="0"/>
              <a:t>歳代以上では「スポーツイベントのボランティア活動」に参加している割合が</a:t>
            </a:r>
            <a:r>
              <a:rPr kumimoji="1" lang="en-US" altLang="ja-JP" sz="1050" dirty="0"/>
              <a:t>5.5</a:t>
            </a:r>
            <a:r>
              <a:rPr kumimoji="1" lang="ja-JP" altLang="en-US" sz="1050" dirty="0"/>
              <a:t>％であり、全体平均より</a:t>
            </a:r>
            <a:r>
              <a:rPr kumimoji="1" lang="en-US" altLang="ja-JP" sz="1050" dirty="0"/>
              <a:t>2</a:t>
            </a:r>
            <a:r>
              <a:rPr kumimoji="1" lang="ja-JP" altLang="en-US" sz="1050" dirty="0"/>
              <a:t>％高い傾向がみられる。</a:t>
            </a:r>
            <a:endParaRPr kumimoji="1" lang="en-US" altLang="ja-JP" sz="1050" dirty="0"/>
          </a:p>
        </p:txBody>
      </p:sp>
      <p:sp>
        <p:nvSpPr>
          <p:cNvPr id="4" name="テキスト ボックス 3">
            <a:extLst>
              <a:ext uri="{FF2B5EF4-FFF2-40B4-BE49-F238E27FC236}">
                <a16:creationId xmlns:a16="http://schemas.microsoft.com/office/drawing/2014/main" id="{93DA0187-13E9-3527-BB77-102B5A0B8CDA}"/>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40</a:t>
            </a:r>
            <a:endParaRPr kumimoji="1" lang="ja-JP" altLang="en-US" sz="800" dirty="0"/>
          </a:p>
        </p:txBody>
      </p:sp>
      <p:sp>
        <p:nvSpPr>
          <p:cNvPr id="2" name="正方形/長方形 1">
            <a:extLst>
              <a:ext uri="{FF2B5EF4-FFF2-40B4-BE49-F238E27FC236}">
                <a16:creationId xmlns:a16="http://schemas.microsoft.com/office/drawing/2014/main" id="{B7164F84-1192-3440-4741-C7434C0444BD}"/>
              </a:ext>
            </a:extLst>
          </p:cNvPr>
          <p:cNvSpPr/>
          <p:nvPr/>
        </p:nvSpPr>
        <p:spPr>
          <a:xfrm>
            <a:off x="167096" y="6748428"/>
            <a:ext cx="6516784" cy="2539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254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63B81-FFE5-8A7B-EBFC-85CA59215F51}"/>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CD0099C2-419E-4B33-339C-FA9B1B57FA2F}"/>
              </a:ext>
            </a:extLst>
          </p:cNvPr>
          <p:cNvSpPr/>
          <p:nvPr/>
        </p:nvSpPr>
        <p:spPr>
          <a:xfrm>
            <a:off x="409573" y="300082"/>
            <a:ext cx="6274308" cy="461665"/>
          </a:xfrm>
          <a:prstGeom prst="rect">
            <a:avLst/>
          </a:prstGeom>
        </p:spPr>
        <p:txBody>
          <a:bodyPr wrap="square">
            <a:spAutoFit/>
          </a:bodyPr>
          <a:lstStyle/>
          <a:p>
            <a:pPr marL="538163" indent="-538163"/>
            <a:r>
              <a:rPr lang="en-US" altLang="ja-JP" sz="1200" b="1" dirty="0"/>
              <a:t>Q14a</a:t>
            </a:r>
            <a:r>
              <a:rPr lang="ja-JP" altLang="en-US" sz="1200" b="1" dirty="0"/>
              <a:t>．あなたがスポーツイベントの運営やボランティア活動等に関わった回数を全部合わせると、</a:t>
            </a:r>
            <a:endParaRPr lang="en-US" altLang="ja-JP" sz="1200" b="1" dirty="0"/>
          </a:p>
          <a:p>
            <a:pPr marL="538163" indent="-538163"/>
            <a:r>
              <a:rPr lang="ja-JP" altLang="en-US" sz="1200" b="1" dirty="0"/>
              <a:t>　　　　　</a:t>
            </a:r>
            <a:r>
              <a:rPr lang="en-US" altLang="ja-JP" sz="1200" b="1" dirty="0"/>
              <a:t>1</a:t>
            </a:r>
            <a:r>
              <a:rPr lang="ja-JP" altLang="en-US" sz="1200" b="1" dirty="0"/>
              <a:t>年間に何回くらいになりますか。</a:t>
            </a:r>
            <a:r>
              <a:rPr lang="ja-JP" altLang="en-US" sz="1050" b="1" dirty="0"/>
              <a:t>（</a:t>
            </a:r>
            <a:r>
              <a:rPr lang="en-US" altLang="ja-JP" sz="1050" b="1" dirty="0"/>
              <a:t>n=130</a:t>
            </a:r>
            <a:r>
              <a:rPr lang="ja-JP" altLang="en-US" sz="1050" b="1" dirty="0"/>
              <a:t>）</a:t>
            </a:r>
            <a:endParaRPr lang="ja-JP" altLang="en-US" sz="1050" dirty="0"/>
          </a:p>
        </p:txBody>
      </p:sp>
      <p:sp>
        <p:nvSpPr>
          <p:cNvPr id="4" name="テキスト ボックス 3">
            <a:extLst>
              <a:ext uri="{FF2B5EF4-FFF2-40B4-BE49-F238E27FC236}">
                <a16:creationId xmlns:a16="http://schemas.microsoft.com/office/drawing/2014/main" id="{2B40F440-6DD9-2EF6-7A33-02375A358214}"/>
              </a:ext>
            </a:extLst>
          </p:cNvPr>
          <p:cNvSpPr txBox="1"/>
          <p:nvPr/>
        </p:nvSpPr>
        <p:spPr>
          <a:xfrm>
            <a:off x="963752" y="783936"/>
            <a:ext cx="5453248" cy="415498"/>
          </a:xfrm>
          <a:prstGeom prst="rect">
            <a:avLst/>
          </a:prstGeom>
          <a:noFill/>
        </p:spPr>
        <p:txBody>
          <a:bodyPr wrap="square" rtlCol="0">
            <a:spAutoFit/>
          </a:bodyPr>
          <a:lstStyle/>
          <a:p>
            <a:r>
              <a:rPr kumimoji="1" lang="ja-JP" altLang="en-US" sz="1050" dirty="0"/>
              <a:t>「年に</a:t>
            </a:r>
            <a:r>
              <a:rPr kumimoji="1" lang="en-US" altLang="ja-JP" sz="1050" dirty="0"/>
              <a:t>1</a:t>
            </a:r>
            <a:r>
              <a:rPr kumimoji="1" lang="ja-JP" altLang="en-US" sz="1050" dirty="0"/>
              <a:t>～</a:t>
            </a:r>
            <a:r>
              <a:rPr kumimoji="1" lang="en-US" altLang="ja-JP" sz="1050" dirty="0"/>
              <a:t>3</a:t>
            </a:r>
            <a:r>
              <a:rPr kumimoji="1" lang="ja-JP" altLang="en-US" sz="1050" dirty="0"/>
              <a:t>回」と回答してる人が最も多く</a:t>
            </a:r>
            <a:r>
              <a:rPr kumimoji="1" lang="en-US" altLang="ja-JP" sz="1050" dirty="0"/>
              <a:t>39.2</a:t>
            </a:r>
            <a:r>
              <a:rPr kumimoji="1" lang="ja-JP" altLang="en-US" sz="1050" dirty="0"/>
              <a:t>％</a:t>
            </a:r>
            <a:endParaRPr kumimoji="1" lang="en-US" altLang="ja-JP" sz="1050" dirty="0"/>
          </a:p>
          <a:p>
            <a:r>
              <a:rPr lang="ja-JP" altLang="en-US" sz="1050" dirty="0"/>
              <a:t>次いで「週に１回以上」</a:t>
            </a:r>
            <a:r>
              <a:rPr lang="en-US" altLang="ja-JP" sz="1050" dirty="0"/>
              <a:t>22.3</a:t>
            </a:r>
            <a:r>
              <a:rPr lang="ja-JP" altLang="en-US" sz="1050" dirty="0"/>
              <a:t>％「</a:t>
            </a:r>
            <a:r>
              <a:rPr lang="en-US" altLang="ja-JP" sz="1050" dirty="0"/>
              <a:t>3</a:t>
            </a:r>
            <a:r>
              <a:rPr lang="ja-JP" altLang="en-US" sz="1050" dirty="0"/>
              <a:t>か月に</a:t>
            </a:r>
            <a:r>
              <a:rPr lang="en-US" altLang="ja-JP" sz="1050" dirty="0"/>
              <a:t>1</a:t>
            </a:r>
            <a:r>
              <a:rPr lang="ja-JP" altLang="en-US" sz="1050" dirty="0"/>
              <a:t>～</a:t>
            </a:r>
            <a:r>
              <a:rPr lang="en-US" altLang="ja-JP" sz="1050" dirty="0"/>
              <a:t>2</a:t>
            </a:r>
            <a:r>
              <a:rPr lang="ja-JP" altLang="en-US" sz="1050" dirty="0"/>
              <a:t>回」が</a:t>
            </a:r>
            <a:r>
              <a:rPr lang="en-US" altLang="ja-JP" sz="1050" dirty="0"/>
              <a:t>20.8</a:t>
            </a:r>
            <a:r>
              <a:rPr lang="ja-JP" altLang="en-US" sz="1050" dirty="0"/>
              <a:t>％である。</a:t>
            </a:r>
            <a:endParaRPr kumimoji="1" lang="en-US" altLang="ja-JP" sz="1050" dirty="0"/>
          </a:p>
        </p:txBody>
      </p:sp>
      <p:sp>
        <p:nvSpPr>
          <p:cNvPr id="8" name="正方形/長方形 7">
            <a:extLst>
              <a:ext uri="{FF2B5EF4-FFF2-40B4-BE49-F238E27FC236}">
                <a16:creationId xmlns:a16="http://schemas.microsoft.com/office/drawing/2014/main" id="{033EAF7A-E121-B5BF-83AD-4C5487A892EC}"/>
              </a:ext>
            </a:extLst>
          </p:cNvPr>
          <p:cNvSpPr/>
          <p:nvPr/>
        </p:nvSpPr>
        <p:spPr>
          <a:xfrm>
            <a:off x="409573" y="1262326"/>
            <a:ext cx="6274307" cy="415498"/>
          </a:xfrm>
          <a:prstGeom prst="rect">
            <a:avLst/>
          </a:prstGeom>
        </p:spPr>
        <p:txBody>
          <a:bodyPr wrap="square">
            <a:spAutoFit/>
          </a:bodyPr>
          <a:lstStyle/>
          <a:p>
            <a:pPr marL="182563" indent="-182563"/>
            <a:r>
              <a:rPr lang="ja-JP" altLang="en-US" sz="1050" b="1" dirty="0"/>
              <a:t>図　</a:t>
            </a:r>
            <a:r>
              <a:rPr lang="en-US" altLang="ja-JP" sz="1050" b="1" dirty="0"/>
              <a:t>Q14a</a:t>
            </a:r>
            <a:r>
              <a:rPr lang="ja-JP" altLang="en-US" sz="1050" b="1" dirty="0"/>
              <a:t>．あなたがスポーツイベントの運営やボランティア活動等に関わった回数を全部合わせると、</a:t>
            </a:r>
            <a:endParaRPr lang="en-US" altLang="ja-JP" sz="1050" b="1" dirty="0"/>
          </a:p>
          <a:p>
            <a:pPr marL="182563" indent="-182563"/>
            <a:r>
              <a:rPr lang="ja-JP" altLang="en-US" sz="1050" b="1" dirty="0"/>
              <a:t>　　　　　　　　</a:t>
            </a:r>
            <a:r>
              <a:rPr lang="en-US" altLang="ja-JP" sz="1050" b="1" dirty="0"/>
              <a:t>1</a:t>
            </a:r>
            <a:r>
              <a:rPr lang="ja-JP" altLang="en-US" sz="1050" b="1" dirty="0"/>
              <a:t>年間に何回くらいになりますか。</a:t>
            </a:r>
            <a:r>
              <a:rPr lang="ja-JP" altLang="en-US" sz="900" b="1" dirty="0"/>
              <a:t> （</a:t>
            </a:r>
            <a:r>
              <a:rPr lang="en-US" altLang="ja-JP" sz="900" b="1" dirty="0"/>
              <a:t>n=130</a:t>
            </a:r>
            <a:r>
              <a:rPr lang="ja-JP" altLang="en-US" sz="900" b="1" dirty="0"/>
              <a:t>）</a:t>
            </a:r>
            <a:endParaRPr lang="ja-JP" altLang="en-US" sz="900" dirty="0"/>
          </a:p>
        </p:txBody>
      </p:sp>
      <p:graphicFrame>
        <p:nvGraphicFramePr>
          <p:cNvPr id="2" name="Chart 21">
            <a:extLst>
              <a:ext uri="{FF2B5EF4-FFF2-40B4-BE49-F238E27FC236}">
                <a16:creationId xmlns:a16="http://schemas.microsoft.com/office/drawing/2014/main" id="{FF6F76D3-6282-66DD-6BDF-96284A5E8F87}"/>
              </a:ext>
            </a:extLst>
          </p:cNvPr>
          <p:cNvGraphicFramePr>
            <a:graphicFrameLocks/>
          </p:cNvGraphicFramePr>
          <p:nvPr>
            <p:extLst>
              <p:ext uri="{D42A27DB-BD31-4B8C-83A1-F6EECF244321}">
                <p14:modId xmlns:p14="http://schemas.microsoft.com/office/powerpoint/2010/main" val="1125012945"/>
              </p:ext>
            </p:extLst>
          </p:nvPr>
        </p:nvGraphicFramePr>
        <p:xfrm>
          <a:off x="-3257458" y="1810304"/>
          <a:ext cx="9941339" cy="32882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17">
            <a:extLst>
              <a:ext uri="{FF2B5EF4-FFF2-40B4-BE49-F238E27FC236}">
                <a16:creationId xmlns:a16="http://schemas.microsoft.com/office/drawing/2014/main" id="{D5397F9B-CA17-0093-DF59-21C6E451F8F2}"/>
              </a:ext>
            </a:extLst>
          </p:cNvPr>
          <p:cNvGraphicFramePr>
            <a:graphicFrameLocks/>
          </p:cNvGraphicFramePr>
          <p:nvPr>
            <p:extLst>
              <p:ext uri="{D42A27DB-BD31-4B8C-83A1-F6EECF244321}">
                <p14:modId xmlns:p14="http://schemas.microsoft.com/office/powerpoint/2010/main" val="1652085712"/>
              </p:ext>
            </p:extLst>
          </p:nvPr>
        </p:nvGraphicFramePr>
        <p:xfrm>
          <a:off x="1704" y="4358853"/>
          <a:ext cx="6796168" cy="648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a:extLst>
              <a:ext uri="{FF2B5EF4-FFF2-40B4-BE49-F238E27FC236}">
                <a16:creationId xmlns:a16="http://schemas.microsoft.com/office/drawing/2014/main" id="{3F79F0D6-587A-8BC1-D19F-9615457051A1}"/>
              </a:ext>
            </a:extLst>
          </p:cNvPr>
          <p:cNvSpPr/>
          <p:nvPr/>
        </p:nvSpPr>
        <p:spPr>
          <a:xfrm>
            <a:off x="409573" y="3850464"/>
            <a:ext cx="6274307" cy="577081"/>
          </a:xfrm>
          <a:prstGeom prst="rect">
            <a:avLst/>
          </a:prstGeom>
        </p:spPr>
        <p:txBody>
          <a:bodyPr wrap="square">
            <a:spAutoFit/>
          </a:bodyPr>
          <a:lstStyle/>
          <a:p>
            <a:pPr marL="1076325" indent="-1076325"/>
            <a:r>
              <a:rPr lang="ja-JP" altLang="en-US" sz="1050" b="1" dirty="0"/>
              <a:t>図　基本属性</a:t>
            </a:r>
            <a:r>
              <a:rPr lang="en-US" altLang="ja-JP" sz="1050" b="1" dirty="0"/>
              <a:t>Q14a</a:t>
            </a:r>
            <a:r>
              <a:rPr lang="ja-JP" altLang="en-US" sz="1050" b="1" dirty="0"/>
              <a:t>．あなたがスポーツイベントの運営やボランティア活動等に関わった回数を全部合わせると、</a:t>
            </a:r>
            <a:endParaRPr lang="en-US" altLang="ja-JP" sz="1050" b="1" dirty="0"/>
          </a:p>
          <a:p>
            <a:pPr marL="1076325" indent="-1076325"/>
            <a:r>
              <a:rPr lang="en-US" altLang="ja-JP" sz="1050" b="1" dirty="0"/>
              <a:t>	</a:t>
            </a:r>
            <a:r>
              <a:rPr lang="ja-JP" altLang="en-US" sz="1050" b="1" dirty="0"/>
              <a:t>　　</a:t>
            </a:r>
            <a:r>
              <a:rPr lang="en-US" altLang="ja-JP" sz="1050" b="1" dirty="0"/>
              <a:t>1</a:t>
            </a:r>
            <a:r>
              <a:rPr lang="ja-JP" altLang="en-US" sz="1050" b="1" dirty="0"/>
              <a:t>年間に何回くらいになりますか。 （</a:t>
            </a:r>
            <a:r>
              <a:rPr lang="en-US" altLang="ja-JP" sz="1050" b="1" dirty="0"/>
              <a:t>n=130</a:t>
            </a:r>
            <a:r>
              <a:rPr lang="ja-JP" altLang="en-US" sz="1050" b="1" dirty="0"/>
              <a:t>）</a:t>
            </a:r>
            <a:endParaRPr lang="en-US" altLang="ja-JP" sz="1050" b="1" dirty="0"/>
          </a:p>
          <a:p>
            <a:pPr marL="1076325" indent="-1076325"/>
            <a:endParaRPr lang="en-US" altLang="ja-JP" sz="1050" b="1" dirty="0">
              <a:latin typeface="+mj-lt"/>
            </a:endParaRPr>
          </a:p>
        </p:txBody>
      </p:sp>
      <p:sp>
        <p:nvSpPr>
          <p:cNvPr id="7" name="テキスト ボックス 6">
            <a:extLst>
              <a:ext uri="{FF2B5EF4-FFF2-40B4-BE49-F238E27FC236}">
                <a16:creationId xmlns:a16="http://schemas.microsoft.com/office/drawing/2014/main" id="{1C5D4A15-1B54-6A5B-CF26-34D46F8CE5F7}"/>
              </a:ext>
            </a:extLst>
          </p:cNvPr>
          <p:cNvSpPr txBox="1"/>
          <p:nvPr/>
        </p:nvSpPr>
        <p:spPr>
          <a:xfrm>
            <a:off x="3272545" y="8928556"/>
            <a:ext cx="312907" cy="215444"/>
          </a:xfrm>
          <a:prstGeom prst="rect">
            <a:avLst/>
          </a:prstGeom>
          <a:noFill/>
        </p:spPr>
        <p:txBody>
          <a:bodyPr wrap="none" rtlCol="0">
            <a:spAutoFit/>
          </a:bodyPr>
          <a:lstStyle/>
          <a:p>
            <a:pPr algn="ctr"/>
            <a:r>
              <a:rPr kumimoji="1" lang="en-US" altLang="ja-JP" sz="800" dirty="0"/>
              <a:t>41</a:t>
            </a:r>
            <a:endParaRPr kumimoji="1" lang="ja-JP" altLang="en-US" sz="800" dirty="0"/>
          </a:p>
        </p:txBody>
      </p:sp>
    </p:spTree>
    <p:extLst>
      <p:ext uri="{BB962C8B-B14F-4D97-AF65-F5344CB8AC3E}">
        <p14:creationId xmlns:p14="http://schemas.microsoft.com/office/powerpoint/2010/main" val="2497166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60648" y="302912"/>
            <a:ext cx="6423232" cy="1269578"/>
          </a:xfrm>
          <a:prstGeom prst="rect">
            <a:avLst/>
          </a:prstGeom>
        </p:spPr>
        <p:txBody>
          <a:bodyPr wrap="square">
            <a:spAutoFit/>
          </a:bodyPr>
          <a:lstStyle/>
          <a:p>
            <a:pPr marL="447675" indent="-447675"/>
            <a:r>
              <a:rPr lang="en-US" altLang="ja-JP" sz="1200" b="1" dirty="0">
                <a:latin typeface="Meiryo UI" pitchFamily="50" charset="-128"/>
                <a:ea typeface="Meiryo UI" pitchFamily="50" charset="-128"/>
                <a:cs typeface="Meiryo UI" pitchFamily="50" charset="-128"/>
              </a:rPr>
              <a:t>Q15</a:t>
            </a:r>
            <a:r>
              <a:rPr lang="ja-JP" altLang="en-US" sz="1200" b="1" dirty="0">
                <a:latin typeface="Meiryo UI" pitchFamily="50" charset="-128"/>
                <a:ea typeface="Meiryo UI" pitchFamily="50" charset="-128"/>
                <a:cs typeface="Meiryo UI" pitchFamily="50" charset="-128"/>
              </a:rPr>
              <a:t>．あなたは、どんなきっかけや動機づけ（モチベーション）があれば、スポーツに関するボランティア活動を行ったり続けたりすると思いますか。</a:t>
            </a:r>
            <a:r>
              <a:rPr lang="ja-JP" altLang="en-US" sz="1200" b="1" dirty="0">
                <a:solidFill>
                  <a:srgbClr val="000000"/>
                </a:solidFill>
                <a:latin typeface="Meiryo UI" pitchFamily="50" charset="-128"/>
                <a:ea typeface="Meiryo UI" pitchFamily="50" charset="-128"/>
                <a:cs typeface="Meiryo UI" pitchFamily="50" charset="-128"/>
              </a:rPr>
              <a:t> （複数回答可）</a:t>
            </a:r>
            <a:r>
              <a:rPr lang="ja-JP" altLang="en-US" sz="1200" b="1" dirty="0"/>
              <a:t>（</a:t>
            </a:r>
            <a:r>
              <a:rPr lang="en-US" altLang="ja-JP" sz="1200" b="1" dirty="0"/>
              <a:t>n=1,561</a:t>
            </a:r>
            <a:r>
              <a:rPr lang="ja-JP" altLang="en-US" sz="1200" b="1" dirty="0"/>
              <a:t>）</a:t>
            </a:r>
            <a:endParaRPr lang="en-US" altLang="ja-JP" sz="1200" b="1" dirty="0"/>
          </a:p>
          <a:p>
            <a:pPr marL="363538" indent="-363538"/>
            <a:br>
              <a:rPr lang="en-US" altLang="ja-JP" sz="1050" dirty="0">
                <a:latin typeface="Meiryo UI" pitchFamily="50" charset="-128"/>
                <a:ea typeface="Meiryo UI" pitchFamily="50" charset="-128"/>
                <a:cs typeface="Meiryo UI" pitchFamily="50" charset="-128"/>
              </a:rPr>
            </a:br>
            <a:r>
              <a:rPr lang="ja-JP" altLang="en-US" sz="1050" dirty="0">
                <a:latin typeface="Meiryo UI" pitchFamily="50" charset="-128"/>
                <a:ea typeface="Meiryo UI" pitchFamily="50" charset="-128"/>
                <a:cs typeface="Meiryo UI" pitchFamily="50" charset="-128"/>
              </a:rPr>
              <a:t>「どのようなきっかけや動機づけがあっても、しない・できない」と回答した割合が</a:t>
            </a:r>
            <a:r>
              <a:rPr lang="en-US" altLang="ja-JP" sz="1050" dirty="0">
                <a:latin typeface="Meiryo UI" pitchFamily="50" charset="-128"/>
                <a:ea typeface="Meiryo UI" pitchFamily="50" charset="-128"/>
                <a:cs typeface="Meiryo UI" pitchFamily="50" charset="-128"/>
              </a:rPr>
              <a:t>34.3</a:t>
            </a:r>
            <a:r>
              <a:rPr lang="ja-JP" altLang="en-US" sz="1050" dirty="0">
                <a:latin typeface="Meiryo UI" pitchFamily="50" charset="-128"/>
                <a:ea typeface="Meiryo UI" pitchFamily="50" charset="-128"/>
                <a:cs typeface="Meiryo UI" pitchFamily="50" charset="-128"/>
              </a:rPr>
              <a:t>％と最も高くなっている。</a:t>
            </a:r>
            <a:endParaRPr lang="en-US" altLang="ja-JP" sz="1050" dirty="0">
              <a:latin typeface="Meiryo UI" pitchFamily="50" charset="-128"/>
              <a:ea typeface="Meiryo UI" pitchFamily="50" charset="-128"/>
              <a:cs typeface="Meiryo UI" pitchFamily="50" charset="-128"/>
            </a:endParaRPr>
          </a:p>
          <a:p>
            <a:pPr marL="363538" indent="-363538"/>
            <a:r>
              <a:rPr lang="ja-JP" altLang="en-US" sz="1050" dirty="0">
                <a:latin typeface="Meiryo UI" pitchFamily="50" charset="-128"/>
                <a:ea typeface="Meiryo UI" pitchFamily="50" charset="-128"/>
                <a:cs typeface="Meiryo UI" pitchFamily="50" charset="-128"/>
              </a:rPr>
              <a:t>　　　　また、「特に動機づけは必要ない」という回答も</a:t>
            </a:r>
            <a:r>
              <a:rPr lang="en-US" altLang="ja-JP" sz="1050" dirty="0">
                <a:latin typeface="Meiryo UI" pitchFamily="50" charset="-128"/>
                <a:ea typeface="Meiryo UI" pitchFamily="50" charset="-128"/>
                <a:cs typeface="Meiryo UI" pitchFamily="50" charset="-128"/>
              </a:rPr>
              <a:t>20.9</a:t>
            </a:r>
            <a:r>
              <a:rPr lang="ja-JP" altLang="en-US" sz="1050" dirty="0">
                <a:latin typeface="Meiryo UI" pitchFamily="50" charset="-128"/>
                <a:ea typeface="Meiryo UI" pitchFamily="50" charset="-128"/>
                <a:cs typeface="Meiryo UI" pitchFamily="50" charset="-128"/>
              </a:rPr>
              <a:t>％みられる。</a:t>
            </a:r>
            <a:endParaRPr lang="en-US" altLang="ja-JP" sz="1050" dirty="0">
              <a:latin typeface="Meiryo UI" pitchFamily="50" charset="-128"/>
              <a:ea typeface="Meiryo UI" pitchFamily="50" charset="-128"/>
              <a:cs typeface="Meiryo UI" pitchFamily="50" charset="-128"/>
            </a:endParaRPr>
          </a:p>
          <a:p>
            <a:pPr marL="363538" indent="-363538"/>
            <a:r>
              <a:rPr lang="ja-JP" altLang="en-US" sz="1050" dirty="0">
                <a:latin typeface="Meiryo UI" pitchFamily="50" charset="-128"/>
                <a:ea typeface="Meiryo UI" pitchFamily="50" charset="-128"/>
                <a:cs typeface="Meiryo UI" pitchFamily="50" charset="-128"/>
              </a:rPr>
              <a:t>　　　一方で、動機づけとしては、「好きなスポーツの普及・支援」が</a:t>
            </a:r>
            <a:r>
              <a:rPr lang="en-US" altLang="ja-JP" sz="1050" dirty="0">
                <a:latin typeface="Meiryo UI" pitchFamily="50" charset="-128"/>
                <a:ea typeface="Meiryo UI" pitchFamily="50" charset="-128"/>
                <a:cs typeface="Meiryo UI" pitchFamily="50" charset="-128"/>
              </a:rPr>
              <a:t>19.7</a:t>
            </a:r>
            <a:r>
              <a:rPr lang="ja-JP" altLang="en-US" sz="1050" dirty="0">
                <a:latin typeface="Meiryo UI" pitchFamily="50" charset="-128"/>
                <a:ea typeface="Meiryo UI" pitchFamily="50" charset="-128"/>
                <a:cs typeface="Meiryo UI" pitchFamily="50" charset="-128"/>
              </a:rPr>
              <a:t>％、「地域での居場所・役割・生きがい」が</a:t>
            </a:r>
            <a:r>
              <a:rPr lang="en-US" altLang="ja-JP" sz="1050" dirty="0">
                <a:latin typeface="Meiryo UI" pitchFamily="50" charset="-128"/>
                <a:ea typeface="Meiryo UI" pitchFamily="50" charset="-128"/>
                <a:cs typeface="Meiryo UI" pitchFamily="50" charset="-128"/>
              </a:rPr>
              <a:t>15.8</a:t>
            </a:r>
            <a:r>
              <a:rPr lang="ja-JP" altLang="en-US" sz="1050" dirty="0">
                <a:latin typeface="Meiryo UI" pitchFamily="50" charset="-128"/>
                <a:ea typeface="Meiryo UI" pitchFamily="50" charset="-128"/>
                <a:cs typeface="Meiryo UI" pitchFamily="50" charset="-128"/>
              </a:rPr>
              <a:t>％、「出会い・交流の場」が</a:t>
            </a:r>
            <a:r>
              <a:rPr lang="en-US" altLang="ja-JP" sz="1050" dirty="0">
                <a:latin typeface="Meiryo UI" pitchFamily="50" charset="-128"/>
                <a:ea typeface="Meiryo UI" pitchFamily="50" charset="-128"/>
                <a:cs typeface="Meiryo UI" pitchFamily="50" charset="-128"/>
              </a:rPr>
              <a:t>14.6</a:t>
            </a:r>
            <a:r>
              <a:rPr lang="ja-JP" altLang="en-US" sz="1050" dirty="0">
                <a:latin typeface="Meiryo UI" pitchFamily="50" charset="-128"/>
                <a:ea typeface="Meiryo UI" pitchFamily="50" charset="-128"/>
                <a:cs typeface="Meiryo UI" pitchFamily="50" charset="-128"/>
              </a:rPr>
              <a:t>％続いている。</a:t>
            </a:r>
            <a:endParaRPr lang="en-US" altLang="ja-JP" sz="1050" dirty="0">
              <a:latin typeface="Meiryo UI" pitchFamily="50" charset="-128"/>
              <a:ea typeface="Meiryo UI" pitchFamily="50" charset="-128"/>
              <a:cs typeface="Meiryo UI" pitchFamily="50" charset="-128"/>
            </a:endParaRPr>
          </a:p>
        </p:txBody>
      </p:sp>
      <p:sp>
        <p:nvSpPr>
          <p:cNvPr id="16" name="正方形/長方形 15"/>
          <p:cNvSpPr/>
          <p:nvPr/>
        </p:nvSpPr>
        <p:spPr>
          <a:xfrm>
            <a:off x="463085" y="1755062"/>
            <a:ext cx="6274307" cy="415498"/>
          </a:xfrm>
          <a:prstGeom prst="rect">
            <a:avLst/>
          </a:prstGeom>
        </p:spPr>
        <p:txBody>
          <a:bodyPr wrap="square">
            <a:spAutoFit/>
          </a:bodyPr>
          <a:lstStyle/>
          <a:p>
            <a:pPr marL="266700" indent="-266700"/>
            <a:r>
              <a:rPr lang="ja-JP" altLang="en-US" sz="1050" b="1" dirty="0"/>
              <a:t>図　</a:t>
            </a:r>
            <a:r>
              <a:rPr lang="en-US" altLang="ja-JP" sz="1050" b="1" dirty="0">
                <a:latin typeface="Meiryo UI" pitchFamily="50" charset="-128"/>
                <a:ea typeface="Meiryo UI" pitchFamily="50" charset="-128"/>
                <a:cs typeface="Meiryo UI" pitchFamily="50" charset="-128"/>
              </a:rPr>
              <a:t> Q15</a:t>
            </a:r>
            <a:r>
              <a:rPr lang="ja-JP" altLang="en-US" sz="1050" b="1" dirty="0">
                <a:latin typeface="Meiryo UI" pitchFamily="50" charset="-128"/>
                <a:ea typeface="Meiryo UI" pitchFamily="50" charset="-128"/>
                <a:cs typeface="Meiryo UI" pitchFamily="50" charset="-128"/>
              </a:rPr>
              <a:t>．あなたは、どんなきっかけや動機づけ（モチベーション）があれば、スポーツに関するボランティア活動を行ったり続けたりすると思いますか。</a:t>
            </a:r>
            <a:r>
              <a:rPr lang="ja-JP" altLang="en-US" sz="1050" b="1" dirty="0">
                <a:solidFill>
                  <a:srgbClr val="000000"/>
                </a:solidFill>
                <a:latin typeface="Meiryo UI" pitchFamily="50" charset="-128"/>
                <a:ea typeface="Meiryo UI" pitchFamily="50" charset="-128"/>
                <a:cs typeface="Meiryo UI" pitchFamily="50" charset="-128"/>
              </a:rPr>
              <a:t>（</a:t>
            </a:r>
            <a:r>
              <a:rPr lang="en-US" altLang="ja-JP" sz="1050" b="1" dirty="0">
                <a:solidFill>
                  <a:srgbClr val="000000"/>
                </a:solidFill>
                <a:latin typeface="Meiryo UI" pitchFamily="50" charset="-128"/>
                <a:ea typeface="Meiryo UI" pitchFamily="50" charset="-128"/>
                <a:cs typeface="Meiryo UI" pitchFamily="50" charset="-128"/>
              </a:rPr>
              <a:t>n=1,561</a:t>
            </a:r>
            <a:r>
              <a:rPr lang="ja-JP" altLang="en-US" sz="1050" b="1" dirty="0">
                <a:solidFill>
                  <a:srgbClr val="000000"/>
                </a:solidFill>
                <a:latin typeface="Meiryo UI" pitchFamily="50" charset="-128"/>
                <a:ea typeface="Meiryo UI" pitchFamily="50" charset="-128"/>
                <a:cs typeface="Meiryo UI" pitchFamily="50" charset="-128"/>
              </a:rPr>
              <a:t>）</a:t>
            </a:r>
            <a:endParaRPr lang="en-US" altLang="ja-JP" sz="1050" b="1" dirty="0"/>
          </a:p>
        </p:txBody>
      </p:sp>
      <p:graphicFrame>
        <p:nvGraphicFramePr>
          <p:cNvPr id="2" name="Chart 23">
            <a:extLst>
              <a:ext uri="{FF2B5EF4-FFF2-40B4-BE49-F238E27FC236}">
                <a16:creationId xmlns:a16="http://schemas.microsoft.com/office/drawing/2014/main" id="{00000000-0008-0000-0500-000018000000}"/>
              </a:ext>
            </a:extLst>
          </p:cNvPr>
          <p:cNvGraphicFramePr>
            <a:graphicFrameLocks/>
          </p:cNvGraphicFramePr>
          <p:nvPr>
            <p:extLst>
              <p:ext uri="{D42A27DB-BD31-4B8C-83A1-F6EECF244321}">
                <p14:modId xmlns:p14="http://schemas.microsoft.com/office/powerpoint/2010/main" val="2289031967"/>
              </p:ext>
            </p:extLst>
          </p:nvPr>
        </p:nvGraphicFramePr>
        <p:xfrm>
          <a:off x="-2463544" y="2353132"/>
          <a:ext cx="9066342" cy="4744244"/>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a:extLst>
              <a:ext uri="{FF2B5EF4-FFF2-40B4-BE49-F238E27FC236}">
                <a16:creationId xmlns:a16="http://schemas.microsoft.com/office/drawing/2014/main" id="{08BBD3A8-BEF6-EC69-1B57-413FBA1EF084}"/>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42</a:t>
            </a:r>
            <a:endParaRPr kumimoji="1" lang="ja-JP" altLang="en-US" sz="800" dirty="0"/>
          </a:p>
        </p:txBody>
      </p:sp>
    </p:spTree>
    <p:extLst>
      <p:ext uri="{BB962C8B-B14F-4D97-AF65-F5344CB8AC3E}">
        <p14:creationId xmlns:p14="http://schemas.microsoft.com/office/powerpoint/2010/main" val="2044245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8">
            <a:extLst>
              <a:ext uri="{FF2B5EF4-FFF2-40B4-BE49-F238E27FC236}">
                <a16:creationId xmlns:a16="http://schemas.microsoft.com/office/drawing/2014/main" id="{00000000-0008-0000-0500-000013000000}"/>
              </a:ext>
            </a:extLst>
          </p:cNvPr>
          <p:cNvGraphicFramePr>
            <a:graphicFrameLocks/>
          </p:cNvGraphicFramePr>
          <p:nvPr>
            <p:extLst>
              <p:ext uri="{D42A27DB-BD31-4B8C-83A1-F6EECF244321}">
                <p14:modId xmlns:p14="http://schemas.microsoft.com/office/powerpoint/2010/main" val="3362482791"/>
              </p:ext>
            </p:extLst>
          </p:nvPr>
        </p:nvGraphicFramePr>
        <p:xfrm>
          <a:off x="99000" y="906003"/>
          <a:ext cx="6660000" cy="648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a:extLst>
              <a:ext uri="{FF2B5EF4-FFF2-40B4-BE49-F238E27FC236}">
                <a16:creationId xmlns:a16="http://schemas.microsoft.com/office/drawing/2014/main" id="{6CC2571B-9DA8-DE51-C244-7BC2C777382A}"/>
              </a:ext>
            </a:extLst>
          </p:cNvPr>
          <p:cNvSpPr/>
          <p:nvPr/>
        </p:nvSpPr>
        <p:spPr>
          <a:xfrm>
            <a:off x="592713" y="302912"/>
            <a:ext cx="6274307" cy="415498"/>
          </a:xfrm>
          <a:prstGeom prst="rect">
            <a:avLst/>
          </a:prstGeom>
        </p:spPr>
        <p:txBody>
          <a:bodyPr wrap="square">
            <a:spAutoFit/>
          </a:bodyPr>
          <a:lstStyle/>
          <a:p>
            <a:pPr marL="982663" indent="-982663"/>
            <a:r>
              <a:rPr lang="ja-JP" altLang="en-US" sz="1050" b="1" dirty="0"/>
              <a:t>図　基本属性別　</a:t>
            </a:r>
            <a:r>
              <a:rPr lang="en-US" altLang="ja-JP" sz="1050" b="1" dirty="0">
                <a:latin typeface="Meiryo UI" pitchFamily="50" charset="-128"/>
                <a:ea typeface="Meiryo UI" pitchFamily="50" charset="-128"/>
                <a:cs typeface="Meiryo UI" pitchFamily="50" charset="-128"/>
              </a:rPr>
              <a:t>Q15</a:t>
            </a:r>
            <a:r>
              <a:rPr lang="ja-JP" altLang="en-US" sz="1050" b="1" dirty="0">
                <a:latin typeface="Meiryo UI" pitchFamily="50" charset="-128"/>
                <a:ea typeface="Meiryo UI" pitchFamily="50" charset="-128"/>
                <a:cs typeface="Meiryo UI" pitchFamily="50" charset="-128"/>
              </a:rPr>
              <a:t>．あなたは、どんなきっかけや動機づけ（モチベーション）があれば、スポーツに関するボランティア活動を行ったり続けたりすると思いますか。</a:t>
            </a:r>
            <a:r>
              <a:rPr lang="ja-JP" altLang="en-US" sz="1050" b="1" dirty="0">
                <a:solidFill>
                  <a:srgbClr val="000000"/>
                </a:solidFill>
                <a:latin typeface="Meiryo UI" pitchFamily="50" charset="-128"/>
                <a:ea typeface="Meiryo UI" pitchFamily="50" charset="-128"/>
                <a:cs typeface="Meiryo UI" pitchFamily="50" charset="-128"/>
              </a:rPr>
              <a:t> （複数回答可）</a:t>
            </a:r>
            <a:r>
              <a:rPr lang="ja-JP" altLang="en-US" sz="1050" b="1" dirty="0"/>
              <a:t>（</a:t>
            </a:r>
            <a:r>
              <a:rPr lang="en-US" altLang="ja-JP" sz="1050" b="1" dirty="0"/>
              <a:t>n=1,561</a:t>
            </a:r>
            <a:r>
              <a:rPr lang="ja-JP" altLang="en-US" sz="1050" b="1" dirty="0"/>
              <a:t>）</a:t>
            </a:r>
            <a:endParaRPr lang="en-US" altLang="ja-JP" sz="1050" b="1" dirty="0">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91EE0A8B-100C-A590-DE19-3CF9C68F1F94}"/>
              </a:ext>
            </a:extLst>
          </p:cNvPr>
          <p:cNvSpPr txBox="1"/>
          <p:nvPr/>
        </p:nvSpPr>
        <p:spPr>
          <a:xfrm>
            <a:off x="445230" y="6255584"/>
            <a:ext cx="6110426" cy="415498"/>
          </a:xfrm>
          <a:prstGeom prst="rect">
            <a:avLst/>
          </a:prstGeom>
          <a:noFill/>
        </p:spPr>
        <p:txBody>
          <a:bodyPr wrap="square" rtlCol="0">
            <a:spAutoFit/>
          </a:bodyPr>
          <a:lstStyle/>
          <a:p>
            <a:r>
              <a:rPr kumimoji="1" lang="ja-JP" altLang="en-US" sz="1050" dirty="0"/>
              <a:t>女性より男性の方が</a:t>
            </a:r>
            <a:r>
              <a:rPr lang="ja-JP" altLang="en-US" sz="1050" dirty="0"/>
              <a:t> 「好きなスポーツの普及・支援」 </a:t>
            </a:r>
            <a:r>
              <a:rPr kumimoji="1" lang="ja-JP" altLang="en-US" sz="1050" dirty="0"/>
              <a:t>という回答が約</a:t>
            </a:r>
            <a:r>
              <a:rPr kumimoji="1" lang="en-US" altLang="ja-JP" sz="1050" dirty="0"/>
              <a:t>9</a:t>
            </a:r>
            <a:r>
              <a:rPr kumimoji="1" lang="ja-JP" altLang="en-US" sz="1050" dirty="0"/>
              <a:t>％多い。</a:t>
            </a:r>
            <a:endParaRPr kumimoji="1" lang="en-US" altLang="ja-JP" sz="1050" dirty="0"/>
          </a:p>
          <a:p>
            <a:r>
              <a:rPr lang="ja-JP" altLang="en-US" sz="1050" dirty="0"/>
              <a:t>年代別に見ると、</a:t>
            </a:r>
            <a:r>
              <a:rPr lang="en-US" altLang="ja-JP" sz="1050" dirty="0"/>
              <a:t>70</a:t>
            </a:r>
            <a:r>
              <a:rPr lang="ja-JP" altLang="en-US" sz="1050" dirty="0"/>
              <a:t>歳代以上では「地域での居場所・役割・生きがい」と回答している人が、全体より</a:t>
            </a:r>
            <a:r>
              <a:rPr lang="en-US" altLang="ja-JP" sz="1050" dirty="0"/>
              <a:t>6.5</a:t>
            </a:r>
            <a:r>
              <a:rPr lang="ja-JP" altLang="en-US" sz="1050" dirty="0"/>
              <a:t>％高い。</a:t>
            </a:r>
            <a:endParaRPr kumimoji="1" lang="en-US" altLang="ja-JP" sz="1050" dirty="0"/>
          </a:p>
        </p:txBody>
      </p:sp>
      <p:sp>
        <p:nvSpPr>
          <p:cNvPr id="6" name="テキスト ボックス 5">
            <a:extLst>
              <a:ext uri="{FF2B5EF4-FFF2-40B4-BE49-F238E27FC236}">
                <a16:creationId xmlns:a16="http://schemas.microsoft.com/office/drawing/2014/main" id="{4918057F-91AB-D916-FAD2-35992FAFE2EB}"/>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43</a:t>
            </a:r>
            <a:endParaRPr kumimoji="1" lang="ja-JP" altLang="en-US" sz="800" dirty="0"/>
          </a:p>
        </p:txBody>
      </p:sp>
    </p:spTree>
    <p:extLst>
      <p:ext uri="{BB962C8B-B14F-4D97-AF65-F5344CB8AC3E}">
        <p14:creationId xmlns:p14="http://schemas.microsoft.com/office/powerpoint/2010/main" val="3926177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70047A7-B43E-5947-1A17-DFA4A97766F6}"/>
              </a:ext>
            </a:extLst>
          </p:cNvPr>
          <p:cNvSpPr/>
          <p:nvPr/>
        </p:nvSpPr>
        <p:spPr>
          <a:xfrm>
            <a:off x="441000" y="215477"/>
            <a:ext cx="5976000" cy="807913"/>
          </a:xfrm>
          <a:prstGeom prst="rect">
            <a:avLst/>
          </a:prstGeom>
        </p:spPr>
        <p:txBody>
          <a:bodyPr wrap="square">
            <a:spAutoFit/>
          </a:bodyPr>
          <a:lstStyle/>
          <a:p>
            <a:pPr marL="444500" indent="-444500"/>
            <a:r>
              <a:rPr lang="en-US" altLang="ja-JP" sz="1200" b="1" dirty="0">
                <a:latin typeface="Meiryo UI" pitchFamily="50" charset="-128"/>
                <a:ea typeface="Meiryo UI" pitchFamily="50" charset="-128"/>
                <a:cs typeface="Meiryo UI" pitchFamily="50" charset="-128"/>
              </a:rPr>
              <a:t>Q16</a:t>
            </a:r>
            <a:r>
              <a:rPr lang="ja-JP" altLang="en-US" sz="1200" b="1" dirty="0">
                <a:latin typeface="Meiryo UI" pitchFamily="50" charset="-128"/>
                <a:ea typeface="Meiryo UI" pitchFamily="50" charset="-128"/>
                <a:cs typeface="Meiryo UI" pitchFamily="50" charset="-128"/>
              </a:rPr>
              <a:t>．あなたは、これまでどのような形で障害者スポーツに関わったことがありますか。（複数回答可）</a:t>
            </a:r>
            <a:r>
              <a:rPr lang="ja-JP" altLang="en-US" sz="1200" b="1" dirty="0">
                <a:solidFill>
                  <a:srgbClr val="000000"/>
                </a:solidFill>
                <a:latin typeface="Meiryo UI" pitchFamily="50" charset="-128"/>
                <a:ea typeface="Meiryo UI" pitchFamily="50" charset="-128"/>
                <a:cs typeface="Meiryo UI" pitchFamily="50" charset="-128"/>
              </a:rPr>
              <a:t>（</a:t>
            </a:r>
            <a:r>
              <a:rPr lang="en-US" altLang="ja-JP" sz="1200" b="1" dirty="0">
                <a:solidFill>
                  <a:srgbClr val="000000"/>
                </a:solidFill>
                <a:latin typeface="Meiryo UI" pitchFamily="50" charset="-128"/>
                <a:ea typeface="Meiryo UI" pitchFamily="50" charset="-128"/>
                <a:cs typeface="Meiryo UI" pitchFamily="50" charset="-128"/>
              </a:rPr>
              <a:t>n=254</a:t>
            </a:r>
            <a:r>
              <a:rPr lang="ja-JP" altLang="en-US" sz="1200" b="1" dirty="0">
                <a:solidFill>
                  <a:srgbClr val="000000"/>
                </a:solidFill>
                <a:latin typeface="Meiryo UI" pitchFamily="50" charset="-128"/>
                <a:ea typeface="Meiryo UI" pitchFamily="50" charset="-128"/>
                <a:cs typeface="Meiryo UI" pitchFamily="50" charset="-128"/>
              </a:rPr>
              <a:t>）</a:t>
            </a:r>
            <a:endParaRPr lang="en-US" altLang="ja-JP" sz="1200" b="1" dirty="0">
              <a:solidFill>
                <a:srgbClr val="000000"/>
              </a:solidFill>
              <a:latin typeface="Meiryo UI" pitchFamily="50" charset="-128"/>
              <a:ea typeface="Meiryo UI" pitchFamily="50" charset="-128"/>
              <a:cs typeface="Meiryo UI" pitchFamily="50" charset="-128"/>
            </a:endParaRPr>
          </a:p>
          <a:p>
            <a:pPr marL="444500" indent="-444500"/>
            <a:br>
              <a:rPr lang="en-US" altLang="ja-JP" sz="1200" b="1" dirty="0">
                <a:solidFill>
                  <a:srgbClr val="000000"/>
                </a:solidFill>
                <a:latin typeface="Meiryo UI" pitchFamily="50" charset="-128"/>
                <a:ea typeface="Meiryo UI" pitchFamily="50" charset="-128"/>
                <a:cs typeface="Meiryo UI" pitchFamily="50" charset="-128"/>
              </a:rPr>
            </a:br>
            <a:r>
              <a:rPr lang="ja-JP"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関わったことがない」が</a:t>
            </a:r>
            <a:r>
              <a:rPr lang="en-US" altLang="ja-JP" sz="1050" dirty="0">
                <a:latin typeface="Meiryo UI" pitchFamily="50" charset="-128"/>
                <a:ea typeface="Meiryo UI" pitchFamily="50" charset="-128"/>
                <a:cs typeface="Meiryo UI" pitchFamily="50" charset="-128"/>
              </a:rPr>
              <a:t>83.7</a:t>
            </a:r>
            <a:r>
              <a:rPr lang="ja-JP" altLang="en-US" sz="1050" dirty="0">
                <a:latin typeface="Meiryo UI" pitchFamily="50" charset="-128"/>
                <a:ea typeface="Meiryo UI" pitchFamily="50" charset="-128"/>
                <a:cs typeface="Meiryo UI" pitchFamily="50" charset="-128"/>
              </a:rPr>
              <a:t>％で圧倒的に高く、「テレビやインターネットで観戦した」</a:t>
            </a:r>
            <a:r>
              <a:rPr lang="en-US" altLang="ja-JP" sz="1050" dirty="0">
                <a:latin typeface="Meiryo UI" pitchFamily="50" charset="-128"/>
                <a:ea typeface="Meiryo UI" pitchFamily="50" charset="-128"/>
                <a:cs typeface="Meiryo UI" pitchFamily="50" charset="-128"/>
              </a:rPr>
              <a:t>8.3</a:t>
            </a:r>
            <a:r>
              <a:rPr lang="ja-JP" altLang="en-US" sz="1050" dirty="0">
                <a:latin typeface="Meiryo UI" pitchFamily="50" charset="-128"/>
                <a:ea typeface="Meiryo UI" pitchFamily="50" charset="-128"/>
                <a:cs typeface="Meiryo UI" pitchFamily="50" charset="-128"/>
              </a:rPr>
              <a:t>％続く。</a:t>
            </a:r>
            <a:endParaRPr lang="ja-JP" altLang="en-US" sz="1100" dirty="0"/>
          </a:p>
        </p:txBody>
      </p:sp>
      <p:sp>
        <p:nvSpPr>
          <p:cNvPr id="5" name="正方形/長方形 4">
            <a:extLst>
              <a:ext uri="{FF2B5EF4-FFF2-40B4-BE49-F238E27FC236}">
                <a16:creationId xmlns:a16="http://schemas.microsoft.com/office/drawing/2014/main" id="{46D7CCEB-4291-68BE-E87A-A86B71F8C2E9}"/>
              </a:ext>
            </a:extLst>
          </p:cNvPr>
          <p:cNvSpPr/>
          <p:nvPr/>
        </p:nvSpPr>
        <p:spPr>
          <a:xfrm>
            <a:off x="409573" y="1366451"/>
            <a:ext cx="6274307" cy="415498"/>
          </a:xfrm>
          <a:prstGeom prst="rect">
            <a:avLst/>
          </a:prstGeom>
        </p:spPr>
        <p:txBody>
          <a:bodyPr wrap="square">
            <a:spAutoFit/>
          </a:bodyPr>
          <a:lstStyle/>
          <a:p>
            <a:pPr marL="182563" indent="-182563"/>
            <a:r>
              <a:rPr lang="ja-JP" altLang="en-US" sz="1050" b="1" dirty="0"/>
              <a:t>図　</a:t>
            </a:r>
            <a:r>
              <a:rPr lang="en-US" altLang="ja-JP" sz="1050" b="1" dirty="0">
                <a:latin typeface="Meiryo UI" pitchFamily="50" charset="-128"/>
                <a:ea typeface="Meiryo UI" pitchFamily="50" charset="-128"/>
                <a:cs typeface="Meiryo UI" pitchFamily="50" charset="-128"/>
              </a:rPr>
              <a:t>Q16</a:t>
            </a:r>
            <a:r>
              <a:rPr lang="ja-JP" altLang="en-US" sz="1050" b="1" dirty="0">
                <a:latin typeface="Meiryo UI" pitchFamily="50" charset="-128"/>
                <a:ea typeface="Meiryo UI" pitchFamily="50" charset="-128"/>
                <a:cs typeface="Meiryo UI" pitchFamily="50" charset="-128"/>
              </a:rPr>
              <a:t>．あなたは、これまでどのような形で障害者スポーツに関わったことがありますか。（複数回答可）</a:t>
            </a:r>
            <a:r>
              <a:rPr lang="ja-JP" altLang="en-US" sz="1050" b="1" dirty="0">
                <a:solidFill>
                  <a:srgbClr val="000000"/>
                </a:solidFill>
                <a:latin typeface="Meiryo UI" pitchFamily="50" charset="-128"/>
                <a:ea typeface="Meiryo UI" pitchFamily="50" charset="-128"/>
                <a:cs typeface="Meiryo UI" pitchFamily="50" charset="-128"/>
              </a:rPr>
              <a:t>（</a:t>
            </a:r>
            <a:r>
              <a:rPr lang="en-US" altLang="ja-JP" sz="1050" b="1" dirty="0">
                <a:solidFill>
                  <a:srgbClr val="000000"/>
                </a:solidFill>
                <a:latin typeface="Meiryo UI" pitchFamily="50" charset="-128"/>
                <a:ea typeface="Meiryo UI" pitchFamily="50" charset="-128"/>
                <a:cs typeface="Meiryo UI" pitchFamily="50" charset="-128"/>
              </a:rPr>
              <a:t>n=254</a:t>
            </a:r>
            <a:r>
              <a:rPr lang="ja-JP" altLang="en-US" sz="1050" b="1" dirty="0">
                <a:solidFill>
                  <a:srgbClr val="000000"/>
                </a:solidFill>
                <a:latin typeface="Meiryo UI" pitchFamily="50" charset="-128"/>
                <a:ea typeface="Meiryo UI" pitchFamily="50" charset="-128"/>
                <a:cs typeface="Meiryo UI" pitchFamily="50" charset="-128"/>
              </a:rPr>
              <a:t>）</a:t>
            </a:r>
            <a:endParaRPr lang="ja-JP" altLang="en-US" sz="900" dirty="0"/>
          </a:p>
        </p:txBody>
      </p:sp>
      <p:sp>
        <p:nvSpPr>
          <p:cNvPr id="4" name="テキスト ボックス 3">
            <a:extLst>
              <a:ext uri="{FF2B5EF4-FFF2-40B4-BE49-F238E27FC236}">
                <a16:creationId xmlns:a16="http://schemas.microsoft.com/office/drawing/2014/main" id="{4BF24ADA-48C5-F12F-D62B-EE03538A4E76}"/>
              </a:ext>
            </a:extLst>
          </p:cNvPr>
          <p:cNvSpPr txBox="1"/>
          <p:nvPr/>
        </p:nvSpPr>
        <p:spPr>
          <a:xfrm>
            <a:off x="3272545" y="8928556"/>
            <a:ext cx="312907" cy="215444"/>
          </a:xfrm>
          <a:prstGeom prst="rect">
            <a:avLst/>
          </a:prstGeom>
          <a:noFill/>
        </p:spPr>
        <p:txBody>
          <a:bodyPr wrap="none" rtlCol="0">
            <a:spAutoFit/>
          </a:bodyPr>
          <a:lstStyle/>
          <a:p>
            <a:pPr algn="ctr"/>
            <a:r>
              <a:rPr kumimoji="1" lang="en-US" altLang="ja-JP" sz="800" dirty="0"/>
              <a:t>44</a:t>
            </a:r>
            <a:endParaRPr kumimoji="1" lang="ja-JP" altLang="en-US" sz="800" dirty="0"/>
          </a:p>
        </p:txBody>
      </p:sp>
      <p:graphicFrame>
        <p:nvGraphicFramePr>
          <p:cNvPr id="3" name="Chart 25">
            <a:extLst>
              <a:ext uri="{FF2B5EF4-FFF2-40B4-BE49-F238E27FC236}">
                <a16:creationId xmlns:a16="http://schemas.microsoft.com/office/drawing/2014/main" id="{21641909-12E6-307B-8903-BFE1DDA8FAE5}"/>
              </a:ext>
            </a:extLst>
          </p:cNvPr>
          <p:cNvGraphicFramePr>
            <a:graphicFrameLocks/>
          </p:cNvGraphicFramePr>
          <p:nvPr>
            <p:extLst>
              <p:ext uri="{D42A27DB-BD31-4B8C-83A1-F6EECF244321}">
                <p14:modId xmlns:p14="http://schemas.microsoft.com/office/powerpoint/2010/main" val="955354242"/>
              </p:ext>
            </p:extLst>
          </p:nvPr>
        </p:nvGraphicFramePr>
        <p:xfrm>
          <a:off x="-1621752" y="1771823"/>
          <a:ext cx="8050285" cy="44236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8115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CC2571B-9DA8-DE51-C244-7BC2C777382A}"/>
              </a:ext>
            </a:extLst>
          </p:cNvPr>
          <p:cNvSpPr/>
          <p:nvPr/>
        </p:nvSpPr>
        <p:spPr>
          <a:xfrm>
            <a:off x="592713" y="302912"/>
            <a:ext cx="6274307" cy="415498"/>
          </a:xfrm>
          <a:prstGeom prst="rect">
            <a:avLst/>
          </a:prstGeom>
        </p:spPr>
        <p:txBody>
          <a:bodyPr wrap="square">
            <a:spAutoFit/>
          </a:bodyPr>
          <a:lstStyle/>
          <a:p>
            <a:pPr marL="982663" indent="-982663"/>
            <a:r>
              <a:rPr lang="ja-JP" altLang="en-US" sz="1050" b="1" dirty="0"/>
              <a:t>図　基本属性別　</a:t>
            </a:r>
            <a:r>
              <a:rPr lang="en-US" altLang="ja-JP" sz="1050" b="1" dirty="0"/>
              <a:t> </a:t>
            </a:r>
            <a:r>
              <a:rPr lang="en-US" altLang="ja-JP" sz="1050" b="1" dirty="0">
                <a:latin typeface="Meiryo UI" pitchFamily="50" charset="-128"/>
                <a:ea typeface="Meiryo UI" pitchFamily="50" charset="-128"/>
                <a:cs typeface="Meiryo UI" pitchFamily="50" charset="-128"/>
              </a:rPr>
              <a:t>Q16</a:t>
            </a:r>
            <a:r>
              <a:rPr lang="ja-JP" altLang="en-US" sz="1050" b="1" dirty="0">
                <a:latin typeface="Meiryo UI" pitchFamily="50" charset="-128"/>
                <a:ea typeface="Meiryo UI" pitchFamily="50" charset="-128"/>
                <a:cs typeface="Meiryo UI" pitchFamily="50" charset="-128"/>
              </a:rPr>
              <a:t>．あなたは、これまでどのような形で障害者スポーツに関わったことがありますか。</a:t>
            </a:r>
            <a:endParaRPr lang="en-US" altLang="ja-JP" sz="1050" b="1" dirty="0">
              <a:latin typeface="Meiryo UI" pitchFamily="50" charset="-128"/>
              <a:ea typeface="Meiryo UI" pitchFamily="50" charset="-128"/>
              <a:cs typeface="Meiryo UI" pitchFamily="50" charset="-128"/>
            </a:endParaRPr>
          </a:p>
          <a:p>
            <a:pPr marL="982663" indent="-982663"/>
            <a:r>
              <a:rPr lang="ja-JP" altLang="en-US" sz="1050" b="1" dirty="0">
                <a:latin typeface="Meiryo UI" pitchFamily="50" charset="-128"/>
                <a:ea typeface="Meiryo UI" pitchFamily="50" charset="-128"/>
                <a:cs typeface="Meiryo UI" pitchFamily="50" charset="-128"/>
              </a:rPr>
              <a:t>　（複数回答可）</a:t>
            </a:r>
            <a:r>
              <a:rPr lang="ja-JP" altLang="en-US" sz="1050" b="1" dirty="0">
                <a:solidFill>
                  <a:srgbClr val="000000"/>
                </a:solidFill>
                <a:latin typeface="Meiryo UI" pitchFamily="50" charset="-128"/>
                <a:ea typeface="Meiryo UI" pitchFamily="50" charset="-128"/>
                <a:cs typeface="Meiryo UI" pitchFamily="50" charset="-128"/>
              </a:rPr>
              <a:t>（</a:t>
            </a:r>
            <a:r>
              <a:rPr lang="en-US" altLang="ja-JP" sz="1050" b="1" dirty="0">
                <a:solidFill>
                  <a:srgbClr val="000000"/>
                </a:solidFill>
                <a:latin typeface="Meiryo UI" pitchFamily="50" charset="-128"/>
                <a:ea typeface="Meiryo UI" pitchFamily="50" charset="-128"/>
                <a:cs typeface="Meiryo UI" pitchFamily="50" charset="-128"/>
              </a:rPr>
              <a:t>n=1561</a:t>
            </a:r>
            <a:r>
              <a:rPr lang="ja-JP" altLang="en-US" sz="1050" b="1" dirty="0">
                <a:solidFill>
                  <a:srgbClr val="000000"/>
                </a:solidFill>
                <a:latin typeface="Meiryo UI" pitchFamily="50" charset="-128"/>
                <a:ea typeface="Meiryo UI" pitchFamily="50" charset="-128"/>
                <a:cs typeface="Meiryo UI" pitchFamily="50" charset="-128"/>
              </a:rPr>
              <a:t>）</a:t>
            </a:r>
            <a:endParaRPr lang="en-US" altLang="ja-JP" sz="1050" b="1" dirty="0">
              <a:solidFill>
                <a:srgbClr val="000000"/>
              </a:solidFill>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06A61D51-8A70-D926-EF28-221DC566F053}"/>
              </a:ext>
            </a:extLst>
          </p:cNvPr>
          <p:cNvSpPr txBox="1"/>
          <p:nvPr/>
        </p:nvSpPr>
        <p:spPr>
          <a:xfrm>
            <a:off x="311544" y="5954944"/>
            <a:ext cx="6234912" cy="738664"/>
          </a:xfrm>
          <a:prstGeom prst="rect">
            <a:avLst/>
          </a:prstGeom>
          <a:noFill/>
        </p:spPr>
        <p:txBody>
          <a:bodyPr wrap="square" rtlCol="0">
            <a:spAutoFit/>
          </a:bodyPr>
          <a:lstStyle/>
          <a:p>
            <a:r>
              <a:rPr kumimoji="1" lang="ja-JP" altLang="en-US" sz="1050" dirty="0"/>
              <a:t>「関わったことがない」と回答された人の差はあまり見られなかった。</a:t>
            </a:r>
            <a:endParaRPr kumimoji="1" lang="en-US" altLang="ja-JP" sz="1050" dirty="0"/>
          </a:p>
          <a:p>
            <a:r>
              <a:rPr kumimoji="1" lang="ja-JP" altLang="en-US" sz="1050" dirty="0"/>
              <a:t>「大会やイベント、スポーツ教室</a:t>
            </a:r>
            <a:r>
              <a:rPr lang="ja-JP" altLang="en-US" sz="1050" dirty="0"/>
              <a:t>等</a:t>
            </a:r>
            <a:r>
              <a:rPr kumimoji="1" lang="ja-JP" altLang="en-US" sz="1050" dirty="0"/>
              <a:t>の運営スタッフとして参加した」と回答した人は男性の方が約</a:t>
            </a:r>
            <a:r>
              <a:rPr kumimoji="1" lang="en-US" altLang="ja-JP" sz="1050" dirty="0"/>
              <a:t>4</a:t>
            </a:r>
            <a:r>
              <a:rPr kumimoji="1" lang="ja-JP" altLang="en-US" sz="1050" dirty="0"/>
              <a:t>％多い。</a:t>
            </a:r>
            <a:endParaRPr kumimoji="1" lang="en-US" altLang="ja-JP" sz="1050" dirty="0"/>
          </a:p>
          <a:p>
            <a:endParaRPr kumimoji="1" lang="en-US" altLang="ja-JP" sz="1050" dirty="0"/>
          </a:p>
          <a:p>
            <a:r>
              <a:rPr lang="ja-JP" altLang="en-US" sz="1050" dirty="0"/>
              <a:t>年代別に見ると、</a:t>
            </a:r>
            <a:r>
              <a:rPr lang="en-US" altLang="ja-JP" sz="1050" dirty="0"/>
              <a:t>18</a:t>
            </a:r>
            <a:r>
              <a:rPr lang="ja-JP" altLang="en-US" sz="1050" dirty="0"/>
              <a:t>歳</a:t>
            </a:r>
            <a:r>
              <a:rPr lang="en-US" altLang="ja-JP" sz="1050" dirty="0"/>
              <a:t>-20</a:t>
            </a:r>
            <a:r>
              <a:rPr lang="ja-JP" altLang="en-US" sz="1050" dirty="0"/>
              <a:t>歳代が、何かで関わったことがある人が全体よりもいずれも多い。</a:t>
            </a:r>
            <a:endParaRPr lang="en-US" altLang="ja-JP" sz="1050" dirty="0"/>
          </a:p>
        </p:txBody>
      </p:sp>
      <p:sp>
        <p:nvSpPr>
          <p:cNvPr id="6" name="テキスト ボックス 5">
            <a:extLst>
              <a:ext uri="{FF2B5EF4-FFF2-40B4-BE49-F238E27FC236}">
                <a16:creationId xmlns:a16="http://schemas.microsoft.com/office/drawing/2014/main" id="{6C71DC4C-D1E5-3C9C-36EE-223CDBCA0C31}"/>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45</a:t>
            </a:r>
            <a:endParaRPr kumimoji="1" lang="ja-JP" altLang="en-US" sz="800" dirty="0"/>
          </a:p>
        </p:txBody>
      </p:sp>
      <p:graphicFrame>
        <p:nvGraphicFramePr>
          <p:cNvPr id="7" name="Chart 20">
            <a:extLst>
              <a:ext uri="{FF2B5EF4-FFF2-40B4-BE49-F238E27FC236}">
                <a16:creationId xmlns:a16="http://schemas.microsoft.com/office/drawing/2014/main" id="{1C7EF56E-A3C1-0591-BDAA-5E2F3CD026C1}"/>
              </a:ext>
            </a:extLst>
          </p:cNvPr>
          <p:cNvGraphicFramePr>
            <a:graphicFrameLocks/>
          </p:cNvGraphicFramePr>
          <p:nvPr>
            <p:extLst>
              <p:ext uri="{D42A27DB-BD31-4B8C-83A1-F6EECF244321}">
                <p14:modId xmlns:p14="http://schemas.microsoft.com/office/powerpoint/2010/main" val="1968523002"/>
              </p:ext>
            </p:extLst>
          </p:nvPr>
        </p:nvGraphicFramePr>
        <p:xfrm>
          <a:off x="-58424" y="1024448"/>
          <a:ext cx="6834120" cy="64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3661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12148-E16C-5250-CA18-BC90DB2C1733}"/>
            </a:ext>
          </a:extLst>
        </p:cNvPr>
        <p:cNvGrpSpPr/>
        <p:nvPr/>
      </p:nvGrpSpPr>
      <p:grpSpPr>
        <a:xfrm>
          <a:off x="0" y="0"/>
          <a:ext cx="0" cy="0"/>
          <a:chOff x="0" y="0"/>
          <a:chExt cx="0" cy="0"/>
        </a:xfrm>
      </p:grpSpPr>
      <p:graphicFrame>
        <p:nvGraphicFramePr>
          <p:cNvPr id="7" name="Chart 24">
            <a:extLst>
              <a:ext uri="{FF2B5EF4-FFF2-40B4-BE49-F238E27FC236}">
                <a16:creationId xmlns:a16="http://schemas.microsoft.com/office/drawing/2014/main" id="{E959AEAE-616C-9ABF-3E45-E2896CE248AF}"/>
              </a:ext>
            </a:extLst>
          </p:cNvPr>
          <p:cNvGraphicFramePr>
            <a:graphicFrameLocks/>
          </p:cNvGraphicFramePr>
          <p:nvPr>
            <p:extLst>
              <p:ext uri="{D42A27DB-BD31-4B8C-83A1-F6EECF244321}">
                <p14:modId xmlns:p14="http://schemas.microsoft.com/office/powerpoint/2010/main" val="831166694"/>
              </p:ext>
            </p:extLst>
          </p:nvPr>
        </p:nvGraphicFramePr>
        <p:xfrm>
          <a:off x="-2042648" y="1985308"/>
          <a:ext cx="8744088" cy="4330404"/>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a:extLst>
              <a:ext uri="{FF2B5EF4-FFF2-40B4-BE49-F238E27FC236}">
                <a16:creationId xmlns:a16="http://schemas.microsoft.com/office/drawing/2014/main" id="{916D22C1-868B-23EB-0CFA-3C1B553209C7}"/>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46</a:t>
            </a:r>
            <a:endParaRPr kumimoji="1" lang="ja-JP" altLang="en-US" sz="800" dirty="0"/>
          </a:p>
        </p:txBody>
      </p:sp>
      <p:sp>
        <p:nvSpPr>
          <p:cNvPr id="9" name="正方形/長方形 8">
            <a:extLst>
              <a:ext uri="{FF2B5EF4-FFF2-40B4-BE49-F238E27FC236}">
                <a16:creationId xmlns:a16="http://schemas.microsoft.com/office/drawing/2014/main" id="{6D6DB38C-E8C9-29D2-F2C5-F329C1B6B9B4}"/>
              </a:ext>
            </a:extLst>
          </p:cNvPr>
          <p:cNvSpPr/>
          <p:nvPr/>
        </p:nvSpPr>
        <p:spPr>
          <a:xfrm>
            <a:off x="409573" y="300082"/>
            <a:ext cx="6274308" cy="461665"/>
          </a:xfrm>
          <a:prstGeom prst="rect">
            <a:avLst/>
          </a:prstGeom>
        </p:spPr>
        <p:txBody>
          <a:bodyPr wrap="square">
            <a:spAutoFit/>
          </a:bodyPr>
          <a:lstStyle/>
          <a:p>
            <a:pPr marL="538163" indent="-538163"/>
            <a:r>
              <a:rPr lang="en-US" altLang="ja-JP" sz="1200" b="1" dirty="0"/>
              <a:t>Q16a</a:t>
            </a:r>
            <a:r>
              <a:rPr lang="ja-JP" altLang="en-US" sz="1200" b="1" dirty="0"/>
              <a:t>．あなたが、障害者スポーツに関わったのはどのような理由からですか。（複数回答可）（複数回答可）</a:t>
            </a:r>
            <a:r>
              <a:rPr lang="ja-JP" altLang="en-US" sz="1050" b="1" dirty="0"/>
              <a:t> （</a:t>
            </a:r>
            <a:r>
              <a:rPr lang="en-US" altLang="ja-JP" sz="1050" b="1" dirty="0"/>
              <a:t>n=365</a:t>
            </a:r>
            <a:r>
              <a:rPr lang="ja-JP" altLang="en-US" sz="1050" b="1" dirty="0"/>
              <a:t>）</a:t>
            </a:r>
            <a:endParaRPr lang="ja-JP" altLang="en-US" sz="1050" dirty="0"/>
          </a:p>
        </p:txBody>
      </p:sp>
      <p:sp>
        <p:nvSpPr>
          <p:cNvPr id="10" name="テキスト ボックス 9">
            <a:extLst>
              <a:ext uri="{FF2B5EF4-FFF2-40B4-BE49-F238E27FC236}">
                <a16:creationId xmlns:a16="http://schemas.microsoft.com/office/drawing/2014/main" id="{B3ADBC33-0F65-EF02-07B5-A2857BD49FB3}"/>
              </a:ext>
            </a:extLst>
          </p:cNvPr>
          <p:cNvSpPr txBox="1"/>
          <p:nvPr/>
        </p:nvSpPr>
        <p:spPr>
          <a:xfrm>
            <a:off x="1060680" y="846698"/>
            <a:ext cx="5976000" cy="415498"/>
          </a:xfrm>
          <a:prstGeom prst="rect">
            <a:avLst/>
          </a:prstGeom>
          <a:noFill/>
        </p:spPr>
        <p:txBody>
          <a:bodyPr wrap="square" rtlCol="0">
            <a:spAutoFit/>
          </a:bodyPr>
          <a:lstStyle/>
          <a:p>
            <a:r>
              <a:rPr kumimoji="1" lang="ja-JP" altLang="en-US" sz="1050" dirty="0"/>
              <a:t>理由として「</a:t>
            </a:r>
            <a:r>
              <a:rPr lang="ja-JP" altLang="en-US" sz="1050" dirty="0"/>
              <a:t>テレビやインターネットで放映されていたから</a:t>
            </a:r>
            <a:r>
              <a:rPr kumimoji="1" lang="ja-JP" altLang="en-US" sz="1050" dirty="0"/>
              <a:t>」が多く</a:t>
            </a:r>
            <a:r>
              <a:rPr lang="en-US" altLang="ja-JP" sz="1050" dirty="0"/>
              <a:t>33.9%</a:t>
            </a:r>
            <a:r>
              <a:rPr lang="ja-JP" altLang="en-US" sz="1050" dirty="0"/>
              <a:t>となっている。</a:t>
            </a:r>
            <a:endParaRPr kumimoji="1" lang="en-US" altLang="ja-JP" sz="1050" dirty="0"/>
          </a:p>
          <a:p>
            <a:r>
              <a:rPr lang="ja-JP" altLang="en-US" sz="1050" dirty="0"/>
              <a:t>次いで「障害のある人と関わりがあるから」が</a:t>
            </a:r>
            <a:r>
              <a:rPr lang="en-US" altLang="ja-JP" sz="1050" dirty="0"/>
              <a:t>23.6</a:t>
            </a:r>
            <a:r>
              <a:rPr lang="ja-JP" altLang="en-US" sz="1050" dirty="0"/>
              <a:t>％である。</a:t>
            </a:r>
            <a:endParaRPr kumimoji="1" lang="en-US" altLang="ja-JP" sz="1050" dirty="0"/>
          </a:p>
        </p:txBody>
      </p:sp>
      <p:sp>
        <p:nvSpPr>
          <p:cNvPr id="11" name="正方形/長方形 10">
            <a:extLst>
              <a:ext uri="{FF2B5EF4-FFF2-40B4-BE49-F238E27FC236}">
                <a16:creationId xmlns:a16="http://schemas.microsoft.com/office/drawing/2014/main" id="{D9B07C51-4E7A-7465-8773-F32628AE706E}"/>
              </a:ext>
            </a:extLst>
          </p:cNvPr>
          <p:cNvSpPr/>
          <p:nvPr/>
        </p:nvSpPr>
        <p:spPr>
          <a:xfrm>
            <a:off x="409573" y="1459955"/>
            <a:ext cx="6274307" cy="253916"/>
          </a:xfrm>
          <a:prstGeom prst="rect">
            <a:avLst/>
          </a:prstGeom>
        </p:spPr>
        <p:txBody>
          <a:bodyPr wrap="square">
            <a:spAutoFit/>
          </a:bodyPr>
          <a:lstStyle/>
          <a:p>
            <a:pPr marL="182563" indent="-182563"/>
            <a:r>
              <a:rPr lang="ja-JP" altLang="en-US" sz="1050" b="1" dirty="0"/>
              <a:t>図　</a:t>
            </a:r>
            <a:r>
              <a:rPr lang="en-US" altLang="ja-JP" sz="1050" b="1" dirty="0"/>
              <a:t>Q16a</a:t>
            </a:r>
            <a:r>
              <a:rPr lang="ja-JP" altLang="en-US" sz="1050" b="1" dirty="0"/>
              <a:t>．あなたが、障害者スポーツに関わったのはどのような理由からですか。（複数回答可）</a:t>
            </a:r>
            <a:r>
              <a:rPr lang="ja-JP" altLang="en-US" sz="900" b="1" dirty="0"/>
              <a:t>（</a:t>
            </a:r>
            <a:r>
              <a:rPr lang="en-US" altLang="ja-JP" sz="900" b="1" dirty="0"/>
              <a:t>n=365</a:t>
            </a:r>
            <a:r>
              <a:rPr lang="ja-JP" altLang="en-US" sz="900" b="1" dirty="0"/>
              <a:t>）</a:t>
            </a:r>
            <a:endParaRPr lang="ja-JP" altLang="en-US" sz="900" dirty="0"/>
          </a:p>
        </p:txBody>
      </p:sp>
    </p:spTree>
    <p:extLst>
      <p:ext uri="{BB962C8B-B14F-4D97-AF65-F5344CB8AC3E}">
        <p14:creationId xmlns:p14="http://schemas.microsoft.com/office/powerpoint/2010/main" val="3188061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32656" y="251520"/>
            <a:ext cx="5976664"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bg1"/>
                </a:solidFill>
              </a:rPr>
              <a:t>Ⅱ</a:t>
            </a:r>
            <a:r>
              <a:rPr lang="ja-JP" altLang="en-US" sz="1400" b="1" dirty="0" err="1">
                <a:solidFill>
                  <a:schemeClr val="bg1"/>
                </a:solidFill>
              </a:rPr>
              <a:t>．</a:t>
            </a:r>
            <a:r>
              <a:rPr kumimoji="1" lang="ja-JP" altLang="en-US" sz="1400" b="1" dirty="0">
                <a:solidFill>
                  <a:schemeClr val="bg1"/>
                </a:solidFill>
              </a:rPr>
              <a:t>集計・分析結果</a:t>
            </a:r>
          </a:p>
        </p:txBody>
      </p:sp>
      <p:sp>
        <p:nvSpPr>
          <p:cNvPr id="5" name="テキスト ボックス 4"/>
          <p:cNvSpPr txBox="1"/>
          <p:nvPr/>
        </p:nvSpPr>
        <p:spPr>
          <a:xfrm>
            <a:off x="440668" y="705634"/>
            <a:ext cx="5976664" cy="846386"/>
          </a:xfrm>
          <a:prstGeom prst="rect">
            <a:avLst/>
          </a:prstGeom>
          <a:noFill/>
        </p:spPr>
        <p:txBody>
          <a:bodyPr wrap="square" rtlCol="0">
            <a:spAutoFit/>
          </a:bodyPr>
          <a:lstStyle/>
          <a:p>
            <a:r>
              <a:rPr lang="en-US" altLang="ja-JP" sz="1400" b="1" dirty="0"/>
              <a:t>1</a:t>
            </a:r>
            <a:r>
              <a:rPr lang="ja-JP" altLang="en-US" sz="1400" b="1" dirty="0" err="1"/>
              <a:t>．</a:t>
            </a:r>
            <a:r>
              <a:rPr lang="ja-JP" altLang="en-US" sz="1400" b="1" dirty="0"/>
              <a:t>性別、年齢、居住地（属性</a:t>
            </a:r>
            <a:r>
              <a:rPr lang="ja-JP" altLang="en-US" sz="1400" dirty="0"/>
              <a:t>）</a:t>
            </a:r>
            <a:endParaRPr lang="en-US" altLang="ja-JP" sz="1400" dirty="0"/>
          </a:p>
          <a:p>
            <a:endParaRPr lang="en-US" altLang="ja-JP" sz="1200" b="1" dirty="0"/>
          </a:p>
          <a:p>
            <a:r>
              <a:rPr kumimoji="1" lang="ja-JP" altLang="en-US" sz="1200" b="1" dirty="0"/>
              <a:t>　</a:t>
            </a:r>
            <a:r>
              <a:rPr kumimoji="1" lang="en-US" altLang="ja-JP" sz="1200" b="1" dirty="0"/>
              <a:t>1)</a:t>
            </a:r>
            <a:r>
              <a:rPr kumimoji="1" lang="ja-JP" altLang="en-US" sz="1200" b="1" dirty="0"/>
              <a:t>性別</a:t>
            </a:r>
            <a:r>
              <a:rPr kumimoji="1" lang="en-US" altLang="ja-JP" sz="1200" b="1" dirty="0"/>
              <a:t>(</a:t>
            </a:r>
            <a:r>
              <a:rPr kumimoji="1" lang="ja-JP" altLang="en-US" sz="1200" b="1" dirty="0"/>
              <a:t>属性</a:t>
            </a:r>
            <a:r>
              <a:rPr kumimoji="1" lang="en-US" altLang="ja-JP" sz="1200" b="1" dirty="0"/>
              <a:t>)</a:t>
            </a:r>
          </a:p>
          <a:p>
            <a:pPr marL="261938"/>
            <a:r>
              <a:rPr kumimoji="1" lang="ja-JP" altLang="en-US" sz="1050" dirty="0"/>
              <a:t>回答者の性別は、「女性」が </a:t>
            </a:r>
            <a:r>
              <a:rPr lang="en-US" altLang="ja-JP" sz="1050" dirty="0"/>
              <a:t>51.1</a:t>
            </a:r>
            <a:r>
              <a:rPr kumimoji="1" lang="en-US" altLang="ja-JP" sz="1050" dirty="0"/>
              <a:t>%</a:t>
            </a:r>
            <a:r>
              <a:rPr kumimoji="1" lang="ja-JP" altLang="en-US" sz="1050" dirty="0"/>
              <a:t>、「男性」は</a:t>
            </a:r>
            <a:r>
              <a:rPr lang="en-US" altLang="ja-JP" sz="1050" dirty="0"/>
              <a:t>47.1</a:t>
            </a:r>
            <a:r>
              <a:rPr kumimoji="1" lang="en-US" altLang="ja-JP" sz="1050" dirty="0"/>
              <a:t>%</a:t>
            </a:r>
            <a:r>
              <a:rPr kumimoji="1" lang="ja-JP" altLang="en-US" sz="1050" dirty="0"/>
              <a:t>でおおよそ同数程度の比率である。 </a:t>
            </a:r>
          </a:p>
        </p:txBody>
      </p:sp>
      <p:sp>
        <p:nvSpPr>
          <p:cNvPr id="6" name="テキスト ボックス 5"/>
          <p:cNvSpPr txBox="1"/>
          <p:nvPr/>
        </p:nvSpPr>
        <p:spPr>
          <a:xfrm>
            <a:off x="440668" y="5148064"/>
            <a:ext cx="5976664" cy="600164"/>
          </a:xfrm>
          <a:prstGeom prst="rect">
            <a:avLst/>
          </a:prstGeom>
          <a:noFill/>
        </p:spPr>
        <p:txBody>
          <a:bodyPr wrap="square" rtlCol="0">
            <a:spAutoFit/>
          </a:bodyPr>
          <a:lstStyle/>
          <a:p>
            <a:r>
              <a:rPr kumimoji="1" lang="ja-JP" altLang="en-US" sz="1200" b="1" dirty="0"/>
              <a:t> ２）年齢（属性）</a:t>
            </a:r>
            <a:endParaRPr kumimoji="1" lang="en-US" altLang="ja-JP" sz="1200" b="1" dirty="0"/>
          </a:p>
          <a:p>
            <a:pPr marL="261938"/>
            <a:r>
              <a:rPr lang="ja-JP" altLang="en-US" sz="1050" dirty="0"/>
              <a:t>年齢構成は、</a:t>
            </a:r>
            <a:r>
              <a:rPr lang="en-US" altLang="ja-JP" sz="1050" dirty="0"/>
              <a:t>30</a:t>
            </a:r>
            <a:r>
              <a:rPr lang="ja-JP" altLang="en-US" sz="1050" dirty="0"/>
              <a:t>歳代以上が</a:t>
            </a:r>
            <a:r>
              <a:rPr lang="en-US" altLang="ja-JP" sz="1050" dirty="0"/>
              <a:t>16.6%</a:t>
            </a:r>
            <a:r>
              <a:rPr lang="ja-JP" altLang="en-US" sz="1050" dirty="0"/>
              <a:t>と、</a:t>
            </a:r>
            <a:r>
              <a:rPr lang="en-US" altLang="ja-JP" sz="1050" dirty="0"/>
              <a:t>18</a:t>
            </a:r>
            <a:r>
              <a:rPr lang="ja-JP" altLang="en-US" sz="1050" dirty="0"/>
              <a:t>歳</a:t>
            </a:r>
            <a:r>
              <a:rPr lang="en-US" altLang="ja-JP" sz="1050" dirty="0"/>
              <a:t>-20</a:t>
            </a:r>
            <a:r>
              <a:rPr lang="ja-JP" altLang="en-US" sz="1050" dirty="0"/>
              <a:t>歳代が</a:t>
            </a:r>
            <a:r>
              <a:rPr lang="en-US" altLang="ja-JP" sz="1050" dirty="0"/>
              <a:t>13.5</a:t>
            </a:r>
            <a:r>
              <a:rPr lang="ja-JP" altLang="en-US" sz="1050" dirty="0"/>
              <a:t>％と僅かに割合が低いが、</a:t>
            </a:r>
            <a:br>
              <a:rPr lang="en-US" altLang="ja-JP" sz="1050" dirty="0"/>
            </a:br>
            <a:r>
              <a:rPr lang="ja-JP" altLang="en-US" sz="1050" dirty="0"/>
              <a:t>それ以外はおおむね同程度である。</a:t>
            </a:r>
            <a:endParaRPr lang="ja-JP" altLang="ja-JP" sz="1050" dirty="0"/>
          </a:p>
        </p:txBody>
      </p:sp>
      <p:graphicFrame>
        <p:nvGraphicFramePr>
          <p:cNvPr id="11" name="グラフ 10"/>
          <p:cNvGraphicFramePr>
            <a:graphicFrameLocks/>
          </p:cNvGraphicFramePr>
          <p:nvPr/>
        </p:nvGraphicFramePr>
        <p:xfrm>
          <a:off x="1042261" y="1845424"/>
          <a:ext cx="4557453" cy="2726575"/>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p:cNvSpPr/>
          <p:nvPr/>
        </p:nvSpPr>
        <p:spPr>
          <a:xfrm>
            <a:off x="729000" y="1757673"/>
            <a:ext cx="6253312" cy="276999"/>
          </a:xfrm>
          <a:prstGeom prst="rect">
            <a:avLst/>
          </a:prstGeom>
        </p:spPr>
        <p:txBody>
          <a:bodyPr wrap="square">
            <a:spAutoFit/>
          </a:bodyPr>
          <a:lstStyle/>
          <a:p>
            <a:r>
              <a:rPr lang="ja-JP" altLang="en-US" sz="1200" b="1" dirty="0"/>
              <a:t>性別（</a:t>
            </a:r>
            <a:r>
              <a:rPr lang="en-US" altLang="ja-JP" sz="1200" b="1" dirty="0"/>
              <a:t>n=1,561</a:t>
            </a:r>
            <a:r>
              <a:rPr lang="ja-JP" altLang="en-US" sz="1200" b="1" dirty="0"/>
              <a:t>）</a:t>
            </a:r>
            <a:endParaRPr lang="en-US" altLang="ja-JP" sz="1200" b="1" dirty="0"/>
          </a:p>
        </p:txBody>
      </p:sp>
      <p:graphicFrame>
        <p:nvGraphicFramePr>
          <p:cNvPr id="12" name="Chart 1">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2946818707"/>
              </p:ext>
            </p:extLst>
          </p:nvPr>
        </p:nvGraphicFramePr>
        <p:xfrm>
          <a:off x="729000" y="1965874"/>
          <a:ext cx="540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2">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4135544669"/>
              </p:ext>
            </p:extLst>
          </p:nvPr>
        </p:nvGraphicFramePr>
        <p:xfrm>
          <a:off x="729000" y="5956429"/>
          <a:ext cx="5400000"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正方形/長方形 9"/>
          <p:cNvSpPr/>
          <p:nvPr/>
        </p:nvSpPr>
        <p:spPr>
          <a:xfrm>
            <a:off x="618016" y="6056405"/>
            <a:ext cx="6253312" cy="276999"/>
          </a:xfrm>
          <a:prstGeom prst="rect">
            <a:avLst/>
          </a:prstGeom>
        </p:spPr>
        <p:txBody>
          <a:bodyPr wrap="square">
            <a:spAutoFit/>
          </a:bodyPr>
          <a:lstStyle/>
          <a:p>
            <a:r>
              <a:rPr lang="ja-JP" altLang="en-US" sz="1200" b="1" dirty="0"/>
              <a:t>年齢（</a:t>
            </a:r>
            <a:r>
              <a:rPr lang="en-US" altLang="ja-JP" sz="1200" b="1" dirty="0"/>
              <a:t>n=1,561</a:t>
            </a:r>
            <a:r>
              <a:rPr lang="ja-JP" altLang="en-US" sz="1200" b="1" dirty="0"/>
              <a:t>）</a:t>
            </a:r>
            <a:endParaRPr lang="en-US" altLang="ja-JP" sz="1200" b="1" dirty="0"/>
          </a:p>
        </p:txBody>
      </p:sp>
      <p:sp>
        <p:nvSpPr>
          <p:cNvPr id="3" name="テキスト ボックス 2">
            <a:extLst>
              <a:ext uri="{FF2B5EF4-FFF2-40B4-BE49-F238E27FC236}">
                <a16:creationId xmlns:a16="http://schemas.microsoft.com/office/drawing/2014/main" id="{A369F74B-F216-2AEF-7BC0-B7193ECCE476}"/>
              </a:ext>
            </a:extLst>
          </p:cNvPr>
          <p:cNvSpPr txBox="1"/>
          <p:nvPr/>
        </p:nvSpPr>
        <p:spPr>
          <a:xfrm>
            <a:off x="3304606" y="8928556"/>
            <a:ext cx="248787" cy="215444"/>
          </a:xfrm>
          <a:prstGeom prst="rect">
            <a:avLst/>
          </a:prstGeom>
          <a:noFill/>
        </p:spPr>
        <p:txBody>
          <a:bodyPr wrap="none" rtlCol="0">
            <a:spAutoFit/>
          </a:bodyPr>
          <a:lstStyle/>
          <a:p>
            <a:pPr algn="ctr"/>
            <a:r>
              <a:rPr lang="en-US" altLang="ja-JP" sz="800" dirty="0"/>
              <a:t>2</a:t>
            </a:r>
            <a:endParaRPr kumimoji="1" lang="ja-JP" altLang="en-US" sz="800" dirty="0"/>
          </a:p>
        </p:txBody>
      </p:sp>
    </p:spTree>
    <p:extLst>
      <p:ext uri="{BB962C8B-B14F-4D97-AF65-F5344CB8AC3E}">
        <p14:creationId xmlns:p14="http://schemas.microsoft.com/office/powerpoint/2010/main" val="14392085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332E9-084F-227C-2C29-5B6A7E8AFC04}"/>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39F01946-BCFB-1144-A39F-3083C4D269B6}"/>
              </a:ext>
            </a:extLst>
          </p:cNvPr>
          <p:cNvSpPr/>
          <p:nvPr/>
        </p:nvSpPr>
        <p:spPr>
          <a:xfrm>
            <a:off x="592713" y="302912"/>
            <a:ext cx="6274307" cy="415498"/>
          </a:xfrm>
          <a:prstGeom prst="rect">
            <a:avLst/>
          </a:prstGeom>
        </p:spPr>
        <p:txBody>
          <a:bodyPr wrap="square">
            <a:spAutoFit/>
          </a:bodyPr>
          <a:lstStyle/>
          <a:p>
            <a:pPr marL="982663" indent="-982663"/>
            <a:r>
              <a:rPr lang="ja-JP" altLang="en-US" sz="1050" b="1" dirty="0"/>
              <a:t>図　基本属性別　</a:t>
            </a:r>
            <a:r>
              <a:rPr lang="en-US" altLang="ja-JP" sz="1050" b="1" dirty="0"/>
              <a:t> </a:t>
            </a:r>
            <a:r>
              <a:rPr lang="en-US" altLang="ja-JP" sz="1050" b="1" dirty="0">
                <a:latin typeface="Meiryo UI" pitchFamily="50" charset="-128"/>
                <a:ea typeface="Meiryo UI" pitchFamily="50" charset="-128"/>
                <a:cs typeface="Meiryo UI" pitchFamily="50" charset="-128"/>
              </a:rPr>
              <a:t>Q16</a:t>
            </a:r>
            <a:r>
              <a:rPr lang="ja-JP" altLang="en-US" sz="1050" b="1" dirty="0">
                <a:latin typeface="Meiryo UI" pitchFamily="50" charset="-128"/>
                <a:ea typeface="Meiryo UI" pitchFamily="50" charset="-128"/>
                <a:cs typeface="Meiryo UI" pitchFamily="50" charset="-128"/>
              </a:rPr>
              <a:t>．あなたが、障害者スポーツに関わったのはどのような理由からですか。（複数回答可）</a:t>
            </a:r>
            <a:r>
              <a:rPr lang="ja-JP" altLang="en-US" sz="1050" b="1" dirty="0">
                <a:solidFill>
                  <a:srgbClr val="000000"/>
                </a:solidFill>
                <a:latin typeface="Meiryo UI" pitchFamily="50" charset="-128"/>
                <a:ea typeface="Meiryo UI" pitchFamily="50" charset="-128"/>
                <a:cs typeface="Meiryo UI" pitchFamily="50" charset="-128"/>
              </a:rPr>
              <a:t>（</a:t>
            </a:r>
            <a:r>
              <a:rPr lang="en-US" altLang="ja-JP" sz="1050" b="1" dirty="0">
                <a:solidFill>
                  <a:srgbClr val="000000"/>
                </a:solidFill>
                <a:latin typeface="Meiryo UI" pitchFamily="50" charset="-128"/>
                <a:ea typeface="Meiryo UI" pitchFamily="50" charset="-128"/>
                <a:cs typeface="Meiryo UI" pitchFamily="50" charset="-128"/>
              </a:rPr>
              <a:t>n=254</a:t>
            </a:r>
            <a:r>
              <a:rPr lang="ja-JP" altLang="en-US" sz="1050" b="1" dirty="0">
                <a:solidFill>
                  <a:srgbClr val="000000"/>
                </a:solidFill>
                <a:latin typeface="Meiryo UI" pitchFamily="50" charset="-128"/>
                <a:ea typeface="Meiryo UI" pitchFamily="50" charset="-128"/>
                <a:cs typeface="Meiryo UI" pitchFamily="50" charset="-128"/>
              </a:rPr>
              <a:t>）</a:t>
            </a:r>
            <a:endParaRPr lang="en-US" altLang="ja-JP" sz="1050" b="1" dirty="0">
              <a:solidFill>
                <a:srgbClr val="000000"/>
              </a:solidFill>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B3E9FEC5-4A53-403E-6A91-374490DBB4CA}"/>
              </a:ext>
            </a:extLst>
          </p:cNvPr>
          <p:cNvSpPr txBox="1"/>
          <p:nvPr/>
        </p:nvSpPr>
        <p:spPr>
          <a:xfrm>
            <a:off x="241180" y="6796736"/>
            <a:ext cx="6234912" cy="738664"/>
          </a:xfrm>
          <a:prstGeom prst="rect">
            <a:avLst/>
          </a:prstGeom>
          <a:noFill/>
        </p:spPr>
        <p:txBody>
          <a:bodyPr wrap="square" rtlCol="0">
            <a:spAutoFit/>
          </a:bodyPr>
          <a:lstStyle/>
          <a:p>
            <a:r>
              <a:rPr lang="ja-JP" altLang="en-US" sz="1050" dirty="0"/>
              <a:t>「運営スタッフやボランティアが募集されていたから」は男性が</a:t>
            </a:r>
            <a:r>
              <a:rPr lang="en-US" altLang="ja-JP" sz="1050" dirty="0"/>
              <a:t>17.2</a:t>
            </a:r>
            <a:r>
              <a:rPr lang="ja-JP" altLang="en-US" sz="1050" dirty="0"/>
              <a:t>％と高いがそれ以外で男女では、あまり差は見られなかった。</a:t>
            </a:r>
            <a:endParaRPr lang="en-US" altLang="ja-JP" sz="1050" dirty="0"/>
          </a:p>
          <a:p>
            <a:r>
              <a:rPr lang="ja-JP" altLang="en-US" sz="1050" dirty="0"/>
              <a:t>年代別に見ると、「テレビやインターネットで放映されていたから」と回答した</a:t>
            </a:r>
            <a:r>
              <a:rPr lang="en-US" altLang="ja-JP" sz="1050" dirty="0"/>
              <a:t>40</a:t>
            </a:r>
            <a:r>
              <a:rPr lang="ja-JP" altLang="en-US" sz="1050" dirty="0"/>
              <a:t>歳代が最も多く、全体より</a:t>
            </a:r>
            <a:r>
              <a:rPr lang="en-US" altLang="ja-JP" sz="1050" dirty="0"/>
              <a:t>12</a:t>
            </a:r>
            <a:r>
              <a:rPr lang="ja-JP" altLang="en-US" sz="1050" dirty="0"/>
              <a:t>％多い。</a:t>
            </a:r>
            <a:endParaRPr lang="en-US" altLang="ja-JP" sz="1050" dirty="0"/>
          </a:p>
          <a:p>
            <a:endParaRPr lang="en-US" altLang="ja-JP" sz="1050" dirty="0"/>
          </a:p>
        </p:txBody>
      </p:sp>
      <p:sp>
        <p:nvSpPr>
          <p:cNvPr id="6" name="テキスト ボックス 5">
            <a:extLst>
              <a:ext uri="{FF2B5EF4-FFF2-40B4-BE49-F238E27FC236}">
                <a16:creationId xmlns:a16="http://schemas.microsoft.com/office/drawing/2014/main" id="{9412D1B5-A80E-274C-859A-910FC635DF74}"/>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47</a:t>
            </a:r>
            <a:endParaRPr kumimoji="1" lang="ja-JP" altLang="en-US" sz="800" dirty="0"/>
          </a:p>
        </p:txBody>
      </p:sp>
      <p:graphicFrame>
        <p:nvGraphicFramePr>
          <p:cNvPr id="7" name="Chart 20">
            <a:extLst>
              <a:ext uri="{FF2B5EF4-FFF2-40B4-BE49-F238E27FC236}">
                <a16:creationId xmlns:a16="http://schemas.microsoft.com/office/drawing/2014/main" id="{57FD2822-3BFC-21C5-4989-5FFBD05D8091}"/>
              </a:ext>
            </a:extLst>
          </p:cNvPr>
          <p:cNvGraphicFramePr>
            <a:graphicFrameLocks/>
          </p:cNvGraphicFramePr>
          <p:nvPr>
            <p:extLst>
              <p:ext uri="{D42A27DB-BD31-4B8C-83A1-F6EECF244321}">
                <p14:modId xmlns:p14="http://schemas.microsoft.com/office/powerpoint/2010/main" val="773526133"/>
              </p:ext>
            </p:extLst>
          </p:nvPr>
        </p:nvGraphicFramePr>
        <p:xfrm>
          <a:off x="-58424" y="1024448"/>
          <a:ext cx="6834120" cy="76362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95642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22">
            <a:extLst>
              <a:ext uri="{FF2B5EF4-FFF2-40B4-BE49-F238E27FC236}">
                <a16:creationId xmlns:a16="http://schemas.microsoft.com/office/drawing/2014/main" id="{00000000-0008-0000-0500-000017000000}"/>
              </a:ext>
            </a:extLst>
          </p:cNvPr>
          <p:cNvGraphicFramePr>
            <a:graphicFrameLocks/>
          </p:cNvGraphicFramePr>
          <p:nvPr>
            <p:extLst>
              <p:ext uri="{D42A27DB-BD31-4B8C-83A1-F6EECF244321}">
                <p14:modId xmlns:p14="http://schemas.microsoft.com/office/powerpoint/2010/main" val="3920768927"/>
              </p:ext>
            </p:extLst>
          </p:nvPr>
        </p:nvGraphicFramePr>
        <p:xfrm>
          <a:off x="0" y="3682368"/>
          <a:ext cx="6759000" cy="576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441000" y="242784"/>
            <a:ext cx="5976000" cy="807913"/>
          </a:xfrm>
          <a:prstGeom prst="rect">
            <a:avLst/>
          </a:prstGeom>
        </p:spPr>
        <p:txBody>
          <a:bodyPr wrap="square">
            <a:spAutoFit/>
          </a:bodyPr>
          <a:lstStyle/>
          <a:p>
            <a:pPr marL="444500" indent="-444500"/>
            <a:r>
              <a:rPr lang="en-US" altLang="ja-JP" sz="1200" b="1" dirty="0">
                <a:latin typeface="Meiryo UI" pitchFamily="50" charset="-128"/>
                <a:ea typeface="Meiryo UI" pitchFamily="50" charset="-128"/>
                <a:cs typeface="Meiryo UI" pitchFamily="50" charset="-128"/>
              </a:rPr>
              <a:t>Q17</a:t>
            </a:r>
            <a:r>
              <a:rPr lang="ja-JP" altLang="en-US" sz="1200" b="1" dirty="0">
                <a:latin typeface="Meiryo UI" pitchFamily="50" charset="-128"/>
                <a:ea typeface="Meiryo UI" pitchFamily="50" charset="-128"/>
                <a:cs typeface="Meiryo UI" pitchFamily="50" charset="-128"/>
              </a:rPr>
              <a:t>．あなたは、今年度滋賀県で「わた</a:t>
            </a:r>
            <a:r>
              <a:rPr lang="en-US" altLang="ja-JP" sz="1200" b="1" dirty="0">
                <a:latin typeface="Meiryo UI" pitchFamily="50" charset="-128"/>
                <a:ea typeface="Meiryo UI" pitchFamily="50" charset="-128"/>
                <a:cs typeface="Meiryo UI" pitchFamily="50" charset="-128"/>
              </a:rPr>
              <a:t>SHIGA</a:t>
            </a:r>
            <a:r>
              <a:rPr lang="ja-JP" altLang="en-US" sz="1200" b="1" dirty="0">
                <a:latin typeface="Meiryo UI" pitchFamily="50" charset="-128"/>
                <a:ea typeface="Meiryo UI" pitchFamily="50" charset="-128"/>
                <a:cs typeface="Meiryo UI" pitchFamily="50" charset="-128"/>
              </a:rPr>
              <a:t>輝く国スポ・障スポ」（国民スポーツ大会、全国障害者スポーツ大会）が開催された事を知っていますか。</a:t>
            </a:r>
            <a:r>
              <a:rPr lang="ja-JP" altLang="en-US" sz="1200" b="1" dirty="0">
                <a:solidFill>
                  <a:srgbClr val="000000"/>
                </a:solidFill>
                <a:latin typeface="Meiryo UI" pitchFamily="50" charset="-128"/>
                <a:ea typeface="Meiryo UI" pitchFamily="50" charset="-128"/>
                <a:cs typeface="Meiryo UI" pitchFamily="50" charset="-128"/>
              </a:rPr>
              <a:t>（</a:t>
            </a:r>
            <a:r>
              <a:rPr lang="en-US" altLang="ja-JP" sz="1200" b="1" dirty="0">
                <a:solidFill>
                  <a:srgbClr val="000000"/>
                </a:solidFill>
                <a:latin typeface="Meiryo UI" pitchFamily="50" charset="-128"/>
                <a:ea typeface="Meiryo UI" pitchFamily="50" charset="-128"/>
                <a:cs typeface="Meiryo UI" pitchFamily="50" charset="-128"/>
              </a:rPr>
              <a:t> n=1,561)</a:t>
            </a:r>
          </a:p>
          <a:p>
            <a:pPr marL="444500" indent="-444500"/>
            <a:br>
              <a:rPr lang="en-US" altLang="ja-JP" sz="1200" b="1" dirty="0">
                <a:solidFill>
                  <a:srgbClr val="000000"/>
                </a:solidFill>
                <a:latin typeface="Meiryo UI" pitchFamily="50" charset="-128"/>
                <a:ea typeface="Meiryo UI" pitchFamily="50" charset="-128"/>
                <a:cs typeface="Meiryo UI" pitchFamily="50" charset="-128"/>
              </a:rPr>
            </a:br>
            <a:r>
              <a:rPr lang="ja-JP"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いずれも知っている」が圧倒的に多く</a:t>
            </a:r>
            <a:r>
              <a:rPr lang="en-US" altLang="ja-JP" sz="1050" dirty="0">
                <a:latin typeface="Meiryo UI" pitchFamily="50" charset="-128"/>
                <a:ea typeface="Meiryo UI" pitchFamily="50" charset="-128"/>
                <a:cs typeface="Meiryo UI" pitchFamily="50" charset="-128"/>
              </a:rPr>
              <a:t>77.0</a:t>
            </a:r>
            <a:r>
              <a:rPr lang="ja-JP"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いずれも知らない</a:t>
            </a:r>
            <a:r>
              <a:rPr lang="ja-JP" altLang="ja-JP" sz="1050" dirty="0">
                <a:latin typeface="Meiryo UI" pitchFamily="50" charset="-128"/>
                <a:ea typeface="Meiryo UI" pitchFamily="50" charset="-128"/>
                <a:cs typeface="Meiryo UI" pitchFamily="50" charset="-128"/>
              </a:rPr>
              <a:t>」</a:t>
            </a:r>
            <a:r>
              <a:rPr lang="en-US" altLang="ja-JP" sz="1050" dirty="0">
                <a:latin typeface="Meiryo UI" pitchFamily="50" charset="-128"/>
                <a:ea typeface="Meiryo UI" pitchFamily="50" charset="-128"/>
                <a:cs typeface="Meiryo UI" pitchFamily="50" charset="-128"/>
              </a:rPr>
              <a:t>15.4</a:t>
            </a:r>
            <a:r>
              <a:rPr lang="ja-JP" altLang="ja-JP" sz="1050" dirty="0">
                <a:latin typeface="Meiryo UI" pitchFamily="50" charset="-128"/>
                <a:ea typeface="Meiryo UI" pitchFamily="50" charset="-128"/>
                <a:cs typeface="Meiryo UI" pitchFamily="50" charset="-128"/>
              </a:rPr>
              <a:t>％となっている。</a:t>
            </a:r>
          </a:p>
        </p:txBody>
      </p:sp>
      <p:sp>
        <p:nvSpPr>
          <p:cNvPr id="8" name="正方形/長方形 7"/>
          <p:cNvSpPr/>
          <p:nvPr/>
        </p:nvSpPr>
        <p:spPr>
          <a:xfrm>
            <a:off x="441000" y="3189056"/>
            <a:ext cx="5976000" cy="430887"/>
          </a:xfrm>
          <a:prstGeom prst="rect">
            <a:avLst/>
          </a:prstGeom>
        </p:spPr>
        <p:txBody>
          <a:bodyPr wrap="square">
            <a:spAutoFit/>
          </a:bodyPr>
          <a:lstStyle/>
          <a:p>
            <a:pPr marL="982663" indent="-982663"/>
            <a:r>
              <a:rPr lang="ja-JP" altLang="en-US" sz="1050" b="1" dirty="0">
                <a:latin typeface="Meiryo UI" pitchFamily="50" charset="-128"/>
                <a:ea typeface="Meiryo UI" pitchFamily="50" charset="-128"/>
                <a:cs typeface="Meiryo UI" pitchFamily="50" charset="-128"/>
              </a:rPr>
              <a:t>図　基本属性別　</a:t>
            </a:r>
            <a:r>
              <a:rPr lang="en-US" altLang="ja-JP" sz="1050" b="1" dirty="0">
                <a:latin typeface="Meiryo UI" pitchFamily="50" charset="-128"/>
                <a:ea typeface="Meiryo UI" pitchFamily="50" charset="-128"/>
                <a:cs typeface="Meiryo UI" pitchFamily="50" charset="-128"/>
              </a:rPr>
              <a:t>Q17</a:t>
            </a:r>
            <a:r>
              <a:rPr lang="ja-JP" altLang="en-US" sz="1050" b="1" dirty="0">
                <a:latin typeface="Meiryo UI" pitchFamily="50" charset="-128"/>
                <a:ea typeface="Meiryo UI" pitchFamily="50" charset="-128"/>
                <a:cs typeface="Meiryo UI" pitchFamily="50" charset="-128"/>
              </a:rPr>
              <a:t>．あなたは、今年度滋賀県で「わた</a:t>
            </a:r>
            <a:r>
              <a:rPr lang="en-US" altLang="ja-JP" sz="1050" b="1" dirty="0">
                <a:latin typeface="Meiryo UI" pitchFamily="50" charset="-128"/>
                <a:ea typeface="Meiryo UI" pitchFamily="50" charset="-128"/>
                <a:cs typeface="Meiryo UI" pitchFamily="50" charset="-128"/>
              </a:rPr>
              <a:t>SHIGA</a:t>
            </a:r>
            <a:r>
              <a:rPr lang="ja-JP" altLang="en-US" sz="1050" b="1" dirty="0">
                <a:latin typeface="Meiryo UI" pitchFamily="50" charset="-128"/>
                <a:ea typeface="Meiryo UI" pitchFamily="50" charset="-128"/>
                <a:cs typeface="Meiryo UI" pitchFamily="50" charset="-128"/>
              </a:rPr>
              <a:t>輝く国スポ・障スポ」（国民スポーツ大会、全国障害者スポーツ大会）が開催された事を知っていますか。</a:t>
            </a:r>
            <a:r>
              <a:rPr lang="ja-JP" altLang="en-US" sz="1050" b="1" dirty="0">
                <a:solidFill>
                  <a:srgbClr val="000000"/>
                </a:solidFill>
                <a:latin typeface="Meiryo UI" pitchFamily="50" charset="-128"/>
                <a:ea typeface="Meiryo UI" pitchFamily="50" charset="-128"/>
                <a:cs typeface="Meiryo UI" pitchFamily="50" charset="-128"/>
              </a:rPr>
              <a:t> （</a:t>
            </a:r>
            <a:r>
              <a:rPr lang="en-US" altLang="ja-JP" sz="1050" b="1" dirty="0">
                <a:solidFill>
                  <a:srgbClr val="000000"/>
                </a:solidFill>
                <a:latin typeface="Meiryo UI" pitchFamily="50" charset="-128"/>
                <a:ea typeface="Meiryo UI" pitchFamily="50" charset="-128"/>
                <a:cs typeface="Meiryo UI" pitchFamily="50" charset="-128"/>
              </a:rPr>
              <a:t>n=1,561</a:t>
            </a:r>
            <a:r>
              <a:rPr lang="ja-JP" altLang="en-US" sz="1050" b="1" dirty="0">
                <a:solidFill>
                  <a:srgbClr val="000000"/>
                </a:solidFill>
                <a:latin typeface="Meiryo UI" pitchFamily="50" charset="-128"/>
                <a:ea typeface="Meiryo UI" pitchFamily="50" charset="-128"/>
                <a:cs typeface="Meiryo UI" pitchFamily="50" charset="-128"/>
              </a:rPr>
              <a:t>）</a:t>
            </a:r>
            <a:endParaRPr lang="en-US" altLang="ja-JP" sz="1050" b="1" dirty="0">
              <a:latin typeface="Meiryo UI" pitchFamily="50" charset="-128"/>
              <a:ea typeface="Meiryo UI" pitchFamily="50" charset="-128"/>
              <a:cs typeface="Meiryo UI" pitchFamily="50" charset="-128"/>
            </a:endParaRPr>
          </a:p>
        </p:txBody>
      </p:sp>
      <p:sp>
        <p:nvSpPr>
          <p:cNvPr id="10" name="テキスト ボックス 9"/>
          <p:cNvSpPr txBox="1"/>
          <p:nvPr/>
        </p:nvSpPr>
        <p:spPr>
          <a:xfrm>
            <a:off x="663112" y="8059424"/>
            <a:ext cx="5976000" cy="577081"/>
          </a:xfrm>
          <a:prstGeom prst="rect">
            <a:avLst/>
          </a:prstGeom>
          <a:noFill/>
        </p:spPr>
        <p:txBody>
          <a:bodyPr wrap="square" rtlCol="0">
            <a:spAutoFit/>
          </a:bodyPr>
          <a:lstStyle/>
          <a:p>
            <a:r>
              <a:rPr lang="ja-JP" altLang="en-US" sz="1050" dirty="0"/>
              <a:t>男女で大きな差は見られない。</a:t>
            </a:r>
            <a:endParaRPr lang="en-US" altLang="ja-JP" sz="1050" dirty="0"/>
          </a:p>
          <a:p>
            <a:r>
              <a:rPr kumimoji="1" lang="ja-JP" altLang="en-US" sz="1050" dirty="0"/>
              <a:t>年代別でみると、「わた</a:t>
            </a:r>
            <a:r>
              <a:rPr kumimoji="1" lang="en-US" altLang="ja-JP" sz="1050" dirty="0"/>
              <a:t>SHIGA</a:t>
            </a:r>
            <a:r>
              <a:rPr kumimoji="1" lang="ja-JP" altLang="en-US" sz="1050" dirty="0"/>
              <a:t>輝く国スポ・障スポ」の認知度は高齢層</a:t>
            </a:r>
            <a:r>
              <a:rPr lang="ja-JP" altLang="en-US" sz="1050" dirty="0"/>
              <a:t>ほど</a:t>
            </a:r>
            <a:r>
              <a:rPr kumimoji="1" lang="ja-JP" altLang="en-US" sz="1050" dirty="0"/>
              <a:t>高い傾向にあり、</a:t>
            </a:r>
            <a:r>
              <a:rPr lang="en-US" altLang="ja-JP" sz="1050" dirty="0"/>
              <a:t>6</a:t>
            </a:r>
            <a:r>
              <a:rPr kumimoji="1" lang="en-US" altLang="ja-JP" sz="1050" dirty="0"/>
              <a:t>0</a:t>
            </a:r>
            <a:r>
              <a:rPr kumimoji="1" lang="ja-JP" altLang="en-US" sz="1050" dirty="0"/>
              <a:t>歳代以上で一番認知度が高く</a:t>
            </a:r>
            <a:r>
              <a:rPr kumimoji="1" lang="en-US" altLang="ja-JP" sz="1050" dirty="0"/>
              <a:t>85.7</a:t>
            </a:r>
            <a:r>
              <a:rPr kumimoji="1" lang="ja-JP" altLang="en-US" sz="1050" dirty="0"/>
              <a:t>％である。</a:t>
            </a:r>
          </a:p>
        </p:txBody>
      </p:sp>
      <p:sp>
        <p:nvSpPr>
          <p:cNvPr id="12" name="正方形/長方形 11"/>
          <p:cNvSpPr/>
          <p:nvPr/>
        </p:nvSpPr>
        <p:spPr>
          <a:xfrm>
            <a:off x="441000" y="1393758"/>
            <a:ext cx="5976000" cy="415498"/>
          </a:xfrm>
          <a:prstGeom prst="rect">
            <a:avLst/>
          </a:prstGeom>
        </p:spPr>
        <p:txBody>
          <a:bodyPr wrap="square">
            <a:spAutoFit/>
          </a:bodyPr>
          <a:lstStyle/>
          <a:p>
            <a:pPr marL="182563" indent="-182563"/>
            <a:r>
              <a:rPr lang="ja-JP" altLang="en-US" sz="1050" b="1" dirty="0">
                <a:latin typeface="Meiryo UI" pitchFamily="50" charset="-128"/>
                <a:ea typeface="Meiryo UI" pitchFamily="50" charset="-128"/>
                <a:cs typeface="Meiryo UI" pitchFamily="50" charset="-128"/>
              </a:rPr>
              <a:t>図　</a:t>
            </a:r>
            <a:r>
              <a:rPr lang="en-US" altLang="ja-JP" sz="1050" b="1" dirty="0">
                <a:latin typeface="Meiryo UI" pitchFamily="50" charset="-128"/>
                <a:ea typeface="Meiryo UI" pitchFamily="50" charset="-128"/>
                <a:cs typeface="Meiryo UI" pitchFamily="50" charset="-128"/>
              </a:rPr>
              <a:t>Q17</a:t>
            </a:r>
            <a:r>
              <a:rPr lang="ja-JP" altLang="en-US" sz="1050" b="1" dirty="0">
                <a:latin typeface="Meiryo UI" pitchFamily="50" charset="-128"/>
                <a:ea typeface="Meiryo UI" pitchFamily="50" charset="-128"/>
                <a:cs typeface="Meiryo UI" pitchFamily="50" charset="-128"/>
              </a:rPr>
              <a:t>．あなたは、今年度滋賀県で「わた</a:t>
            </a:r>
            <a:r>
              <a:rPr lang="en-US" altLang="ja-JP" sz="1050" b="1" dirty="0">
                <a:latin typeface="Meiryo UI" pitchFamily="50" charset="-128"/>
                <a:ea typeface="Meiryo UI" pitchFamily="50" charset="-128"/>
                <a:cs typeface="Meiryo UI" pitchFamily="50" charset="-128"/>
              </a:rPr>
              <a:t>SHIGA</a:t>
            </a:r>
            <a:r>
              <a:rPr lang="ja-JP" altLang="en-US" sz="1050" b="1" dirty="0">
                <a:latin typeface="Meiryo UI" pitchFamily="50" charset="-128"/>
                <a:ea typeface="Meiryo UI" pitchFamily="50" charset="-128"/>
                <a:cs typeface="Meiryo UI" pitchFamily="50" charset="-128"/>
              </a:rPr>
              <a:t>輝く国スポ・障スポ」（国民スポーツ大会、全国障害者スポーツ大会）が開催された事を知っていますか。</a:t>
            </a:r>
            <a:r>
              <a:rPr lang="ja-JP" altLang="en-US" sz="1050" b="1" dirty="0">
                <a:solidFill>
                  <a:srgbClr val="000000"/>
                </a:solidFill>
                <a:latin typeface="Meiryo UI" pitchFamily="50" charset="-128"/>
                <a:ea typeface="Meiryo UI" pitchFamily="50" charset="-128"/>
                <a:cs typeface="Meiryo UI" pitchFamily="50" charset="-128"/>
              </a:rPr>
              <a:t>  （</a:t>
            </a:r>
            <a:r>
              <a:rPr lang="en-US" altLang="ja-JP" sz="1050" b="1" dirty="0">
                <a:solidFill>
                  <a:srgbClr val="000000"/>
                </a:solidFill>
                <a:latin typeface="Meiryo UI" pitchFamily="50" charset="-128"/>
                <a:ea typeface="Meiryo UI" pitchFamily="50" charset="-128"/>
                <a:cs typeface="Meiryo UI" pitchFamily="50" charset="-128"/>
              </a:rPr>
              <a:t>n=1,561</a:t>
            </a:r>
            <a:r>
              <a:rPr lang="ja-JP" altLang="en-US" sz="1050" b="1" dirty="0">
                <a:solidFill>
                  <a:srgbClr val="000000"/>
                </a:solidFill>
                <a:latin typeface="Meiryo UI" pitchFamily="50" charset="-128"/>
                <a:ea typeface="Meiryo UI" pitchFamily="50" charset="-128"/>
                <a:cs typeface="Meiryo UI" pitchFamily="50" charset="-128"/>
              </a:rPr>
              <a:t>）</a:t>
            </a:r>
            <a:endParaRPr lang="en-US" altLang="ja-JP" sz="1050" b="1" dirty="0">
              <a:latin typeface="Meiryo UI" pitchFamily="50" charset="-128"/>
              <a:ea typeface="Meiryo UI" pitchFamily="50" charset="-128"/>
              <a:cs typeface="Meiryo UI" pitchFamily="50" charset="-128"/>
            </a:endParaRPr>
          </a:p>
        </p:txBody>
      </p:sp>
      <p:graphicFrame>
        <p:nvGraphicFramePr>
          <p:cNvPr id="5" name="Chart 27">
            <a:extLst>
              <a:ext uri="{FF2B5EF4-FFF2-40B4-BE49-F238E27FC236}">
                <a16:creationId xmlns:a16="http://schemas.microsoft.com/office/drawing/2014/main" id="{00000000-0008-0000-0500-00001C000000}"/>
              </a:ext>
            </a:extLst>
          </p:cNvPr>
          <p:cNvGraphicFramePr>
            <a:graphicFrameLocks/>
          </p:cNvGraphicFramePr>
          <p:nvPr>
            <p:extLst>
              <p:ext uri="{D42A27DB-BD31-4B8C-83A1-F6EECF244321}">
                <p14:modId xmlns:p14="http://schemas.microsoft.com/office/powerpoint/2010/main" val="2505457349"/>
              </p:ext>
            </p:extLst>
          </p:nvPr>
        </p:nvGraphicFramePr>
        <p:xfrm>
          <a:off x="-1802136" y="1871682"/>
          <a:ext cx="8057152" cy="1002450"/>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a:extLst>
              <a:ext uri="{FF2B5EF4-FFF2-40B4-BE49-F238E27FC236}">
                <a16:creationId xmlns:a16="http://schemas.microsoft.com/office/drawing/2014/main" id="{2AC50638-48A6-FC1C-317D-153D15F91BF2}"/>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48</a:t>
            </a:r>
            <a:endParaRPr kumimoji="1" lang="ja-JP" altLang="en-US" sz="800" dirty="0"/>
          </a:p>
        </p:txBody>
      </p:sp>
      <p:cxnSp>
        <p:nvCxnSpPr>
          <p:cNvPr id="3" name="直線コネクタ 2">
            <a:extLst>
              <a:ext uri="{FF2B5EF4-FFF2-40B4-BE49-F238E27FC236}">
                <a16:creationId xmlns:a16="http://schemas.microsoft.com/office/drawing/2014/main" id="{DAF05236-448F-14DE-5774-4AD881E83540}"/>
              </a:ext>
            </a:extLst>
          </p:cNvPr>
          <p:cNvCxnSpPr>
            <a:cxnSpLocks/>
          </p:cNvCxnSpPr>
          <p:nvPr/>
        </p:nvCxnSpPr>
        <p:spPr>
          <a:xfrm>
            <a:off x="2989644" y="2870474"/>
            <a:ext cx="3066528" cy="0"/>
          </a:xfrm>
          <a:prstGeom prst="line">
            <a:avLst/>
          </a:prstGeom>
          <a:ln w="889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18EEB-1A9D-9677-7A8B-1EAE0125AD0B}"/>
            </a:ext>
          </a:extLst>
        </p:cNvPr>
        <p:cNvGrpSpPr/>
        <p:nvPr/>
      </p:nvGrpSpPr>
      <p:grpSpPr>
        <a:xfrm>
          <a:off x="0" y="0"/>
          <a:ext cx="0" cy="0"/>
          <a:chOff x="0" y="0"/>
          <a:chExt cx="0" cy="0"/>
        </a:xfrm>
      </p:grpSpPr>
      <p:graphicFrame>
        <p:nvGraphicFramePr>
          <p:cNvPr id="7" name="Chart 22">
            <a:extLst>
              <a:ext uri="{FF2B5EF4-FFF2-40B4-BE49-F238E27FC236}">
                <a16:creationId xmlns:a16="http://schemas.microsoft.com/office/drawing/2014/main" id="{553F48FE-DAFA-674B-8F99-BA990930B30E}"/>
              </a:ext>
            </a:extLst>
          </p:cNvPr>
          <p:cNvGraphicFramePr>
            <a:graphicFrameLocks/>
          </p:cNvGraphicFramePr>
          <p:nvPr>
            <p:extLst>
              <p:ext uri="{D42A27DB-BD31-4B8C-83A1-F6EECF244321}">
                <p14:modId xmlns:p14="http://schemas.microsoft.com/office/powerpoint/2010/main" val="1397663003"/>
              </p:ext>
            </p:extLst>
          </p:nvPr>
        </p:nvGraphicFramePr>
        <p:xfrm>
          <a:off x="0" y="3682368"/>
          <a:ext cx="6759000" cy="576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a:extLst>
              <a:ext uri="{FF2B5EF4-FFF2-40B4-BE49-F238E27FC236}">
                <a16:creationId xmlns:a16="http://schemas.microsoft.com/office/drawing/2014/main" id="{6BEA5C29-D32C-1B47-978D-C9ECCAFB461E}"/>
              </a:ext>
            </a:extLst>
          </p:cNvPr>
          <p:cNvSpPr/>
          <p:nvPr/>
        </p:nvSpPr>
        <p:spPr>
          <a:xfrm>
            <a:off x="441000" y="242784"/>
            <a:ext cx="5976000" cy="969496"/>
          </a:xfrm>
          <a:prstGeom prst="rect">
            <a:avLst/>
          </a:prstGeom>
        </p:spPr>
        <p:txBody>
          <a:bodyPr wrap="square">
            <a:spAutoFit/>
          </a:bodyPr>
          <a:lstStyle/>
          <a:p>
            <a:pPr marL="444500" indent="-444500"/>
            <a:r>
              <a:rPr lang="en-US" altLang="ja-JP" sz="1200" b="1" dirty="0">
                <a:latin typeface="Meiryo UI" pitchFamily="50" charset="-128"/>
                <a:ea typeface="Meiryo UI" pitchFamily="50" charset="-128"/>
                <a:cs typeface="Meiryo UI" pitchFamily="50" charset="-128"/>
              </a:rPr>
              <a:t>Q18</a:t>
            </a:r>
            <a:r>
              <a:rPr lang="ja-JP" altLang="en-US" sz="1200" b="1" dirty="0">
                <a:latin typeface="Meiryo UI" pitchFamily="50" charset="-128"/>
                <a:ea typeface="Meiryo UI" pitchFamily="50" charset="-128"/>
                <a:cs typeface="Meiryo UI" pitchFamily="50" charset="-128"/>
              </a:rPr>
              <a:t>．「わた</a:t>
            </a:r>
            <a:r>
              <a:rPr lang="en-US" altLang="ja-JP" sz="1200" b="1" dirty="0">
                <a:latin typeface="Meiryo UI" pitchFamily="50" charset="-128"/>
                <a:ea typeface="Meiryo UI" pitchFamily="50" charset="-128"/>
                <a:cs typeface="Meiryo UI" pitchFamily="50" charset="-128"/>
              </a:rPr>
              <a:t>SHIGA</a:t>
            </a:r>
            <a:r>
              <a:rPr lang="ja-JP" altLang="en-US" sz="1200" b="1" dirty="0">
                <a:latin typeface="Meiryo UI" pitchFamily="50" charset="-128"/>
                <a:ea typeface="Meiryo UI" pitchFamily="50" charset="-128"/>
                <a:cs typeface="Meiryo UI" pitchFamily="50" charset="-128"/>
              </a:rPr>
              <a:t>輝く国スポ・障スポ」（国民スポーツ大会、全国障害者スポーツ大会）が開催された事で、あなたのスポーツへの興味・関心は高まりましたか。</a:t>
            </a:r>
            <a:r>
              <a:rPr lang="ja-JP" altLang="en-US" sz="1200" b="1" dirty="0">
                <a:solidFill>
                  <a:srgbClr val="000000"/>
                </a:solidFill>
                <a:latin typeface="Meiryo UI" pitchFamily="50" charset="-128"/>
                <a:ea typeface="Meiryo UI" pitchFamily="50" charset="-128"/>
                <a:cs typeface="Meiryo UI" pitchFamily="50" charset="-128"/>
              </a:rPr>
              <a:t>（</a:t>
            </a:r>
            <a:r>
              <a:rPr lang="en-US" altLang="ja-JP" sz="1200" b="1" dirty="0">
                <a:solidFill>
                  <a:srgbClr val="000000"/>
                </a:solidFill>
                <a:latin typeface="Meiryo UI" pitchFamily="50" charset="-128"/>
                <a:ea typeface="Meiryo UI" pitchFamily="50" charset="-128"/>
                <a:cs typeface="Meiryo UI" pitchFamily="50" charset="-128"/>
              </a:rPr>
              <a:t> n=1,561)</a:t>
            </a:r>
          </a:p>
          <a:p>
            <a:pPr marL="444500" indent="-444500"/>
            <a:br>
              <a:rPr lang="en-US" altLang="ja-JP" sz="1200" b="1" dirty="0">
                <a:solidFill>
                  <a:srgbClr val="000000"/>
                </a:solidFill>
                <a:latin typeface="Meiryo UI" pitchFamily="50" charset="-128"/>
                <a:ea typeface="Meiryo UI" pitchFamily="50" charset="-128"/>
                <a:cs typeface="Meiryo UI" pitchFamily="50" charset="-128"/>
              </a:rPr>
            </a:br>
            <a:r>
              <a:rPr lang="ja-JP"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特に変わらない</a:t>
            </a:r>
            <a:r>
              <a:rPr lang="ja-JP"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と回答された方が最も多く</a:t>
            </a:r>
            <a:r>
              <a:rPr lang="en-US" altLang="ja-JP" sz="1050" dirty="0">
                <a:latin typeface="Meiryo UI" pitchFamily="50" charset="-128"/>
                <a:ea typeface="Meiryo UI" pitchFamily="50" charset="-128"/>
                <a:cs typeface="Meiryo UI" pitchFamily="50" charset="-128"/>
              </a:rPr>
              <a:t>66.5</a:t>
            </a:r>
            <a:r>
              <a:rPr lang="ja-JP"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と圧倒的に多く次いで、</a:t>
            </a:r>
            <a:r>
              <a:rPr lang="ja-JP"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やや高まった</a:t>
            </a:r>
            <a:r>
              <a:rPr lang="ja-JP" altLang="ja-JP" sz="1050" dirty="0">
                <a:latin typeface="Meiryo UI" pitchFamily="50" charset="-128"/>
                <a:ea typeface="Meiryo UI" pitchFamily="50" charset="-128"/>
                <a:cs typeface="Meiryo UI" pitchFamily="50" charset="-128"/>
              </a:rPr>
              <a:t>」</a:t>
            </a:r>
            <a:r>
              <a:rPr lang="en-US" altLang="ja-JP" sz="1050" dirty="0">
                <a:latin typeface="Meiryo UI" pitchFamily="50" charset="-128"/>
                <a:ea typeface="Meiryo UI" pitchFamily="50" charset="-128"/>
                <a:cs typeface="Meiryo UI" pitchFamily="50" charset="-128"/>
              </a:rPr>
              <a:t>23.7</a:t>
            </a:r>
            <a:r>
              <a:rPr lang="ja-JP" altLang="ja-JP" sz="1050" dirty="0">
                <a:latin typeface="Meiryo UI" pitchFamily="50" charset="-128"/>
                <a:ea typeface="Meiryo UI" pitchFamily="50" charset="-128"/>
                <a:cs typeface="Meiryo UI" pitchFamily="50" charset="-128"/>
              </a:rPr>
              <a:t>％となっている。</a:t>
            </a:r>
          </a:p>
        </p:txBody>
      </p:sp>
      <p:sp>
        <p:nvSpPr>
          <p:cNvPr id="8" name="正方形/長方形 7">
            <a:extLst>
              <a:ext uri="{FF2B5EF4-FFF2-40B4-BE49-F238E27FC236}">
                <a16:creationId xmlns:a16="http://schemas.microsoft.com/office/drawing/2014/main" id="{AF13B149-06A6-D234-4302-86089C87D3DA}"/>
              </a:ext>
            </a:extLst>
          </p:cNvPr>
          <p:cNvSpPr/>
          <p:nvPr/>
        </p:nvSpPr>
        <p:spPr>
          <a:xfrm>
            <a:off x="441000" y="3189056"/>
            <a:ext cx="5976000" cy="577081"/>
          </a:xfrm>
          <a:prstGeom prst="rect">
            <a:avLst/>
          </a:prstGeom>
        </p:spPr>
        <p:txBody>
          <a:bodyPr wrap="square">
            <a:spAutoFit/>
          </a:bodyPr>
          <a:lstStyle/>
          <a:p>
            <a:pPr marL="982663" indent="-982663"/>
            <a:r>
              <a:rPr lang="ja-JP" altLang="en-US" sz="1050" b="1" dirty="0">
                <a:latin typeface="Meiryo UI" pitchFamily="50" charset="-128"/>
                <a:ea typeface="Meiryo UI" pitchFamily="50" charset="-128"/>
                <a:cs typeface="Meiryo UI" pitchFamily="50" charset="-128"/>
              </a:rPr>
              <a:t>図　基本属性別　</a:t>
            </a:r>
            <a:r>
              <a:rPr lang="en-US" altLang="ja-JP" sz="1050" b="1" dirty="0">
                <a:latin typeface="Meiryo UI" pitchFamily="50" charset="-128"/>
                <a:ea typeface="Meiryo UI" pitchFamily="50" charset="-128"/>
                <a:cs typeface="Meiryo UI" pitchFamily="50" charset="-128"/>
              </a:rPr>
              <a:t>Q18</a:t>
            </a:r>
            <a:r>
              <a:rPr lang="ja-JP" altLang="en-US" sz="1050" b="1" dirty="0">
                <a:latin typeface="Meiryo UI" pitchFamily="50" charset="-128"/>
                <a:ea typeface="Meiryo UI" pitchFamily="50" charset="-128"/>
                <a:cs typeface="Meiryo UI" pitchFamily="50" charset="-128"/>
              </a:rPr>
              <a:t>． 「わた</a:t>
            </a:r>
            <a:r>
              <a:rPr lang="en-US" altLang="ja-JP" sz="1050" b="1" dirty="0">
                <a:latin typeface="Meiryo UI" pitchFamily="50" charset="-128"/>
                <a:ea typeface="Meiryo UI" pitchFamily="50" charset="-128"/>
                <a:cs typeface="Meiryo UI" pitchFamily="50" charset="-128"/>
              </a:rPr>
              <a:t>SHIGA</a:t>
            </a:r>
            <a:r>
              <a:rPr lang="ja-JP" altLang="en-US" sz="1050" b="1" dirty="0">
                <a:latin typeface="Meiryo UI" pitchFamily="50" charset="-128"/>
                <a:ea typeface="Meiryo UI" pitchFamily="50" charset="-128"/>
                <a:cs typeface="Meiryo UI" pitchFamily="50" charset="-128"/>
              </a:rPr>
              <a:t>輝く国スポ・障スポ」（国民スポーツ大会、全国障害者スポーツ大会）が開催された事で、あなたのスポーツへの興味・関心は高まりましたか。</a:t>
            </a:r>
            <a:r>
              <a:rPr lang="ja-JP" altLang="en-US" sz="1050" b="1" dirty="0">
                <a:solidFill>
                  <a:srgbClr val="000000"/>
                </a:solidFill>
                <a:latin typeface="Meiryo UI" pitchFamily="50" charset="-128"/>
                <a:ea typeface="Meiryo UI" pitchFamily="50" charset="-128"/>
                <a:cs typeface="Meiryo UI" pitchFamily="50" charset="-128"/>
              </a:rPr>
              <a:t>（</a:t>
            </a:r>
            <a:r>
              <a:rPr lang="en-US" altLang="ja-JP" sz="1050" b="1" dirty="0">
                <a:solidFill>
                  <a:srgbClr val="000000"/>
                </a:solidFill>
                <a:latin typeface="Meiryo UI" pitchFamily="50" charset="-128"/>
                <a:ea typeface="Meiryo UI" pitchFamily="50" charset="-128"/>
                <a:cs typeface="Meiryo UI" pitchFamily="50" charset="-128"/>
              </a:rPr>
              <a:t>n=1,561</a:t>
            </a:r>
            <a:r>
              <a:rPr lang="ja-JP" altLang="en-US" sz="1050" b="1" dirty="0">
                <a:solidFill>
                  <a:srgbClr val="000000"/>
                </a:solidFill>
                <a:latin typeface="Meiryo UI" pitchFamily="50" charset="-128"/>
                <a:ea typeface="Meiryo UI" pitchFamily="50" charset="-128"/>
                <a:cs typeface="Meiryo UI" pitchFamily="50" charset="-128"/>
              </a:rPr>
              <a:t>）</a:t>
            </a:r>
            <a:endParaRPr lang="en-US" altLang="ja-JP" sz="1050" b="1" dirty="0">
              <a:latin typeface="Meiryo UI" pitchFamily="50" charset="-128"/>
              <a:ea typeface="Meiryo UI" pitchFamily="50" charset="-128"/>
              <a:cs typeface="Meiryo UI" pitchFamily="50" charset="-128"/>
            </a:endParaRPr>
          </a:p>
        </p:txBody>
      </p:sp>
      <p:sp>
        <p:nvSpPr>
          <p:cNvPr id="10" name="テキスト ボックス 9">
            <a:extLst>
              <a:ext uri="{FF2B5EF4-FFF2-40B4-BE49-F238E27FC236}">
                <a16:creationId xmlns:a16="http://schemas.microsoft.com/office/drawing/2014/main" id="{F6194530-87C8-48CE-E231-41B04EAD5F0E}"/>
              </a:ext>
            </a:extLst>
          </p:cNvPr>
          <p:cNvSpPr txBox="1"/>
          <p:nvPr/>
        </p:nvSpPr>
        <p:spPr>
          <a:xfrm>
            <a:off x="663112" y="8059424"/>
            <a:ext cx="5976000" cy="415498"/>
          </a:xfrm>
          <a:prstGeom prst="rect">
            <a:avLst/>
          </a:prstGeom>
          <a:noFill/>
        </p:spPr>
        <p:txBody>
          <a:bodyPr wrap="square" rtlCol="0">
            <a:spAutoFit/>
          </a:bodyPr>
          <a:lstStyle/>
          <a:p>
            <a:r>
              <a:rPr lang="ja-JP" altLang="en-US" sz="1050" dirty="0"/>
              <a:t>男女で大きな違いは見られない。</a:t>
            </a:r>
            <a:endParaRPr lang="en-US" altLang="ja-JP" sz="1050" dirty="0"/>
          </a:p>
          <a:p>
            <a:r>
              <a:rPr kumimoji="1" lang="ja-JP" altLang="en-US" sz="1050" dirty="0"/>
              <a:t>年代別でみると</a:t>
            </a:r>
            <a:r>
              <a:rPr kumimoji="1" lang="en-US" altLang="ja-JP" sz="1050" dirty="0"/>
              <a:t>18</a:t>
            </a:r>
            <a:r>
              <a:rPr kumimoji="1" lang="ja-JP" altLang="en-US" sz="1050" dirty="0"/>
              <a:t>歳ｰ</a:t>
            </a:r>
            <a:r>
              <a:rPr kumimoji="1" lang="en-US" altLang="ja-JP" sz="1050" dirty="0"/>
              <a:t>20</a:t>
            </a:r>
            <a:r>
              <a:rPr kumimoji="1" lang="ja-JP" altLang="en-US" sz="1050" dirty="0"/>
              <a:t>歳代が全体の</a:t>
            </a:r>
            <a:r>
              <a:rPr kumimoji="1" lang="en-US" altLang="ja-JP" sz="1050" dirty="0"/>
              <a:t>6.9</a:t>
            </a:r>
            <a:r>
              <a:rPr lang="ja-JP" altLang="en-US" sz="1050" dirty="0"/>
              <a:t>％多く、 「とても高まった」と回答している。</a:t>
            </a:r>
            <a:endParaRPr lang="en-US" altLang="ja-JP" sz="1050" dirty="0"/>
          </a:p>
        </p:txBody>
      </p:sp>
      <p:sp>
        <p:nvSpPr>
          <p:cNvPr id="12" name="正方形/長方形 11">
            <a:extLst>
              <a:ext uri="{FF2B5EF4-FFF2-40B4-BE49-F238E27FC236}">
                <a16:creationId xmlns:a16="http://schemas.microsoft.com/office/drawing/2014/main" id="{5B3A45F9-B3BF-DFAA-BD1D-A56F80809D1D}"/>
              </a:ext>
            </a:extLst>
          </p:cNvPr>
          <p:cNvSpPr/>
          <p:nvPr/>
        </p:nvSpPr>
        <p:spPr>
          <a:xfrm>
            <a:off x="441000" y="1393758"/>
            <a:ext cx="5976000" cy="415498"/>
          </a:xfrm>
          <a:prstGeom prst="rect">
            <a:avLst/>
          </a:prstGeom>
        </p:spPr>
        <p:txBody>
          <a:bodyPr wrap="square">
            <a:spAutoFit/>
          </a:bodyPr>
          <a:lstStyle/>
          <a:p>
            <a:pPr marL="182563" indent="-182563"/>
            <a:r>
              <a:rPr lang="ja-JP" altLang="en-US" sz="1050" b="1" dirty="0">
                <a:latin typeface="Meiryo UI" pitchFamily="50" charset="-128"/>
                <a:ea typeface="Meiryo UI" pitchFamily="50" charset="-128"/>
                <a:cs typeface="Meiryo UI" pitchFamily="50" charset="-128"/>
              </a:rPr>
              <a:t>図　</a:t>
            </a:r>
            <a:r>
              <a:rPr lang="en-US" altLang="ja-JP" sz="1050" b="1" dirty="0">
                <a:latin typeface="Meiryo UI" pitchFamily="50" charset="-128"/>
                <a:ea typeface="Meiryo UI" pitchFamily="50" charset="-128"/>
                <a:cs typeface="Meiryo UI" pitchFamily="50" charset="-128"/>
              </a:rPr>
              <a:t>Q18</a:t>
            </a:r>
            <a:r>
              <a:rPr lang="ja-JP" altLang="en-US" sz="1050" b="1" dirty="0">
                <a:latin typeface="Meiryo UI" pitchFamily="50" charset="-128"/>
                <a:ea typeface="Meiryo UI" pitchFamily="50" charset="-128"/>
                <a:cs typeface="Meiryo UI" pitchFamily="50" charset="-128"/>
              </a:rPr>
              <a:t>．「わた</a:t>
            </a:r>
            <a:r>
              <a:rPr lang="en-US" altLang="ja-JP" sz="1050" b="1" dirty="0">
                <a:latin typeface="Meiryo UI" pitchFamily="50" charset="-128"/>
                <a:ea typeface="Meiryo UI" pitchFamily="50" charset="-128"/>
                <a:cs typeface="Meiryo UI" pitchFamily="50" charset="-128"/>
              </a:rPr>
              <a:t>SHIGA</a:t>
            </a:r>
            <a:r>
              <a:rPr lang="ja-JP" altLang="en-US" sz="1050" b="1" dirty="0">
                <a:latin typeface="Meiryo UI" pitchFamily="50" charset="-128"/>
                <a:ea typeface="Meiryo UI" pitchFamily="50" charset="-128"/>
                <a:cs typeface="Meiryo UI" pitchFamily="50" charset="-128"/>
              </a:rPr>
              <a:t>輝く国スポ・障スポ」（国民スポーツ大会、全国障害者スポーツ大会）が開催された事で、あなたのスポーツへの興味・関心は高まりましたか。</a:t>
            </a:r>
            <a:r>
              <a:rPr lang="ja-JP" altLang="en-US" sz="1050" b="1" dirty="0">
                <a:solidFill>
                  <a:srgbClr val="000000"/>
                </a:solidFill>
                <a:latin typeface="Meiryo UI" pitchFamily="50" charset="-128"/>
                <a:ea typeface="Meiryo UI" pitchFamily="50" charset="-128"/>
                <a:cs typeface="Meiryo UI" pitchFamily="50" charset="-128"/>
              </a:rPr>
              <a:t>  （</a:t>
            </a:r>
            <a:r>
              <a:rPr lang="en-US" altLang="ja-JP" sz="1050" b="1" dirty="0">
                <a:solidFill>
                  <a:srgbClr val="000000"/>
                </a:solidFill>
                <a:latin typeface="Meiryo UI" pitchFamily="50" charset="-128"/>
                <a:ea typeface="Meiryo UI" pitchFamily="50" charset="-128"/>
                <a:cs typeface="Meiryo UI" pitchFamily="50" charset="-128"/>
              </a:rPr>
              <a:t>n=1,561</a:t>
            </a:r>
            <a:r>
              <a:rPr lang="ja-JP" altLang="en-US" sz="1050" b="1" dirty="0">
                <a:solidFill>
                  <a:srgbClr val="000000"/>
                </a:solidFill>
                <a:latin typeface="Meiryo UI" pitchFamily="50" charset="-128"/>
                <a:ea typeface="Meiryo UI" pitchFamily="50" charset="-128"/>
                <a:cs typeface="Meiryo UI" pitchFamily="50" charset="-128"/>
              </a:rPr>
              <a:t>）</a:t>
            </a:r>
            <a:endParaRPr lang="en-US" altLang="ja-JP" sz="1050" b="1" dirty="0">
              <a:latin typeface="Meiryo UI" pitchFamily="50" charset="-128"/>
              <a:ea typeface="Meiryo UI" pitchFamily="50" charset="-128"/>
              <a:cs typeface="Meiryo UI" pitchFamily="50" charset="-128"/>
            </a:endParaRPr>
          </a:p>
        </p:txBody>
      </p:sp>
      <p:graphicFrame>
        <p:nvGraphicFramePr>
          <p:cNvPr id="5" name="Chart 27">
            <a:extLst>
              <a:ext uri="{FF2B5EF4-FFF2-40B4-BE49-F238E27FC236}">
                <a16:creationId xmlns:a16="http://schemas.microsoft.com/office/drawing/2014/main" id="{56FF3C32-A9C0-5C18-AB39-832153CDB301}"/>
              </a:ext>
            </a:extLst>
          </p:cNvPr>
          <p:cNvGraphicFramePr>
            <a:graphicFrameLocks/>
          </p:cNvGraphicFramePr>
          <p:nvPr>
            <p:extLst>
              <p:ext uri="{D42A27DB-BD31-4B8C-83A1-F6EECF244321}">
                <p14:modId xmlns:p14="http://schemas.microsoft.com/office/powerpoint/2010/main" val="334977654"/>
              </p:ext>
            </p:extLst>
          </p:nvPr>
        </p:nvGraphicFramePr>
        <p:xfrm>
          <a:off x="-1802136" y="1871682"/>
          <a:ext cx="8057152" cy="1002450"/>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a:extLst>
              <a:ext uri="{FF2B5EF4-FFF2-40B4-BE49-F238E27FC236}">
                <a16:creationId xmlns:a16="http://schemas.microsoft.com/office/drawing/2014/main" id="{E90FBC85-F318-E8B2-F459-BB1F38CC265D}"/>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49</a:t>
            </a:r>
            <a:endParaRPr kumimoji="1" lang="ja-JP" altLang="en-US" sz="800" dirty="0"/>
          </a:p>
        </p:txBody>
      </p:sp>
      <p:cxnSp>
        <p:nvCxnSpPr>
          <p:cNvPr id="3" name="直線コネクタ 2">
            <a:extLst>
              <a:ext uri="{FF2B5EF4-FFF2-40B4-BE49-F238E27FC236}">
                <a16:creationId xmlns:a16="http://schemas.microsoft.com/office/drawing/2014/main" id="{81BDB437-5460-7D47-30BF-523E6B37B093}"/>
              </a:ext>
            </a:extLst>
          </p:cNvPr>
          <p:cNvCxnSpPr>
            <a:cxnSpLocks/>
          </p:cNvCxnSpPr>
          <p:nvPr/>
        </p:nvCxnSpPr>
        <p:spPr>
          <a:xfrm>
            <a:off x="2989644" y="2870474"/>
            <a:ext cx="3066528" cy="0"/>
          </a:xfrm>
          <a:prstGeom prst="line">
            <a:avLst/>
          </a:prstGeom>
          <a:ln w="889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68895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9B828-42B1-591A-1A0D-B94F4B462F74}"/>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277703A4-553D-8BB4-1F0B-C8F19AB5BD10}"/>
              </a:ext>
            </a:extLst>
          </p:cNvPr>
          <p:cNvSpPr/>
          <p:nvPr/>
        </p:nvSpPr>
        <p:spPr>
          <a:xfrm>
            <a:off x="592713" y="311813"/>
            <a:ext cx="6274307" cy="415498"/>
          </a:xfrm>
          <a:prstGeom prst="rect">
            <a:avLst/>
          </a:prstGeom>
        </p:spPr>
        <p:txBody>
          <a:bodyPr wrap="square">
            <a:spAutoFit/>
          </a:bodyPr>
          <a:lstStyle/>
          <a:p>
            <a:pPr marL="985838" indent="-985838"/>
            <a:r>
              <a:rPr lang="ja-JP" altLang="en-US" sz="1050" b="1" dirty="0"/>
              <a:t>図　家族構成別　</a:t>
            </a:r>
            <a:r>
              <a:rPr lang="en-US" altLang="ja-JP" sz="1050" b="1" dirty="0"/>
              <a:t> </a:t>
            </a:r>
            <a:r>
              <a:rPr lang="en-US" altLang="ja-JP" sz="1050" b="1" dirty="0">
                <a:latin typeface="Meiryo UI" pitchFamily="50" charset="-128"/>
                <a:ea typeface="Meiryo UI" pitchFamily="50" charset="-128"/>
                <a:cs typeface="Meiryo UI" pitchFamily="50" charset="-128"/>
              </a:rPr>
              <a:t>Q18</a:t>
            </a:r>
            <a:r>
              <a:rPr lang="ja-JP" altLang="en-US" sz="1050" b="1" dirty="0">
                <a:latin typeface="Meiryo UI" pitchFamily="50" charset="-128"/>
                <a:ea typeface="Meiryo UI" pitchFamily="50" charset="-128"/>
                <a:cs typeface="Meiryo UI" pitchFamily="50" charset="-128"/>
              </a:rPr>
              <a:t>． 「わた</a:t>
            </a:r>
            <a:r>
              <a:rPr lang="en-US" altLang="ja-JP" sz="1050" b="1" dirty="0">
                <a:latin typeface="Meiryo UI" pitchFamily="50" charset="-128"/>
                <a:ea typeface="Meiryo UI" pitchFamily="50" charset="-128"/>
                <a:cs typeface="Meiryo UI" pitchFamily="50" charset="-128"/>
              </a:rPr>
              <a:t>SHIGA</a:t>
            </a:r>
            <a:r>
              <a:rPr lang="ja-JP" altLang="en-US" sz="1050" b="1" dirty="0">
                <a:latin typeface="Meiryo UI" pitchFamily="50" charset="-128"/>
                <a:ea typeface="Meiryo UI" pitchFamily="50" charset="-128"/>
                <a:cs typeface="Meiryo UI" pitchFamily="50" charset="-128"/>
              </a:rPr>
              <a:t>輝く国スポ・障スポ」（国民スポーツ大会、全国障害者スポーツ大会）が開催された事で、あなたのスポーツへの興味・関心は高まりましたか。</a:t>
            </a:r>
            <a:r>
              <a:rPr lang="ja-JP" altLang="en-US" sz="1050" b="1" dirty="0">
                <a:solidFill>
                  <a:srgbClr val="000000"/>
                </a:solidFill>
                <a:latin typeface="Meiryo UI" pitchFamily="50" charset="-128"/>
                <a:ea typeface="Meiryo UI" pitchFamily="50" charset="-128"/>
                <a:cs typeface="Meiryo UI" pitchFamily="50" charset="-128"/>
              </a:rPr>
              <a:t>（</a:t>
            </a:r>
            <a:r>
              <a:rPr lang="en-US" altLang="ja-JP" sz="1050" b="1" dirty="0">
                <a:solidFill>
                  <a:srgbClr val="000000"/>
                </a:solidFill>
                <a:latin typeface="Meiryo UI" pitchFamily="50" charset="-128"/>
                <a:ea typeface="Meiryo UI" pitchFamily="50" charset="-128"/>
                <a:cs typeface="Meiryo UI" pitchFamily="50" charset="-128"/>
              </a:rPr>
              <a:t>n=1,561</a:t>
            </a:r>
            <a:r>
              <a:rPr lang="ja-JP" altLang="en-US" sz="1050" b="1" dirty="0">
                <a:solidFill>
                  <a:srgbClr val="000000"/>
                </a:solidFill>
                <a:latin typeface="Meiryo UI" pitchFamily="50" charset="-128"/>
                <a:ea typeface="Meiryo UI" pitchFamily="50" charset="-128"/>
                <a:cs typeface="Meiryo UI" pitchFamily="50" charset="-128"/>
              </a:rPr>
              <a:t>）</a:t>
            </a:r>
            <a:endParaRPr lang="en-US" altLang="ja-JP" sz="1050" b="1" dirty="0">
              <a:solidFill>
                <a:srgbClr val="000000"/>
              </a:solidFill>
              <a:latin typeface="Meiryo UI" pitchFamily="50" charset="-128"/>
              <a:ea typeface="Meiryo UI" pitchFamily="50" charset="-128"/>
              <a:cs typeface="Meiryo UI" pitchFamily="50" charset="-128"/>
            </a:endParaRPr>
          </a:p>
        </p:txBody>
      </p:sp>
      <p:graphicFrame>
        <p:nvGraphicFramePr>
          <p:cNvPr id="3" name="表 2">
            <a:extLst>
              <a:ext uri="{FF2B5EF4-FFF2-40B4-BE49-F238E27FC236}">
                <a16:creationId xmlns:a16="http://schemas.microsoft.com/office/drawing/2014/main" id="{3FE85404-9863-2823-6FD1-165D09F3AF4B}"/>
              </a:ext>
            </a:extLst>
          </p:cNvPr>
          <p:cNvGraphicFramePr>
            <a:graphicFrameLocks noGrp="1"/>
          </p:cNvGraphicFramePr>
          <p:nvPr>
            <p:extLst>
              <p:ext uri="{D42A27DB-BD31-4B8C-83A1-F6EECF244321}">
                <p14:modId xmlns:p14="http://schemas.microsoft.com/office/powerpoint/2010/main" val="237805173"/>
              </p:ext>
            </p:extLst>
          </p:nvPr>
        </p:nvGraphicFramePr>
        <p:xfrm>
          <a:off x="182088" y="1144704"/>
          <a:ext cx="6490299" cy="2765888"/>
        </p:xfrm>
        <a:graphic>
          <a:graphicData uri="http://schemas.openxmlformats.org/drawingml/2006/table">
            <a:tbl>
              <a:tblPr>
                <a:tableStyleId>{5C22544A-7EE6-4342-B048-85BDC9FD1C3A}</a:tableStyleId>
              </a:tblPr>
              <a:tblGrid>
                <a:gridCol w="1121650">
                  <a:extLst>
                    <a:ext uri="{9D8B030D-6E8A-4147-A177-3AD203B41FA5}">
                      <a16:colId xmlns:a16="http://schemas.microsoft.com/office/drawing/2014/main" val="20001"/>
                    </a:ext>
                  </a:extLst>
                </a:gridCol>
                <a:gridCol w="177102">
                  <a:extLst>
                    <a:ext uri="{9D8B030D-6E8A-4147-A177-3AD203B41FA5}">
                      <a16:colId xmlns:a16="http://schemas.microsoft.com/office/drawing/2014/main" val="20002"/>
                    </a:ext>
                  </a:extLst>
                </a:gridCol>
                <a:gridCol w="5191547">
                  <a:extLst>
                    <a:ext uri="{9D8B030D-6E8A-4147-A177-3AD203B41FA5}">
                      <a16:colId xmlns:a16="http://schemas.microsoft.com/office/drawing/2014/main" val="20003"/>
                    </a:ext>
                  </a:extLst>
                </a:gridCol>
              </a:tblGrid>
              <a:tr h="345736">
                <a:tc>
                  <a:txBody>
                    <a:bodyPr/>
                    <a:lstStyle/>
                    <a:p>
                      <a:pPr algn="l" fontAlgn="ctr">
                        <a:buNone/>
                      </a:pPr>
                      <a:r>
                        <a:rPr lang="ja-JP" altLang="en-US" sz="900" b="0" i="0" u="none" strike="noStrike">
                          <a:effectLst/>
                          <a:latin typeface="+mj-ea"/>
                          <a:ea typeface="+mj-ea"/>
                        </a:rPr>
                        <a:t>全体</a:t>
                      </a:r>
                      <a:r>
                        <a:rPr lang="en-US" altLang="ja-JP" sz="900" b="0" i="0" u="none" strike="noStrike">
                          <a:effectLst/>
                          <a:latin typeface="+mj-ea"/>
                          <a:ea typeface="+mj-ea"/>
                        </a:rPr>
                        <a:t>(</a:t>
                      </a:r>
                      <a:r>
                        <a:rPr lang="en-US" sz="900" b="0" i="0" u="none" strike="noStrike">
                          <a:effectLst/>
                          <a:latin typeface="+mj-ea"/>
                          <a:ea typeface="+mj-ea"/>
                        </a:rPr>
                        <a:t>n=1561)</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mj-ea"/>
                          <a:ea typeface="+mj-ea"/>
                        </a:rPr>
                        <a:t>％</a:t>
                      </a:r>
                      <a:endParaRPr lang="en-US" sz="700" b="0" i="0" u="none" strike="noStrike" dirty="0">
                        <a:solidFill>
                          <a:srgbClr val="000000"/>
                        </a:solidFill>
                        <a:effectLst/>
                        <a:latin typeface="+mj-ea"/>
                        <a:ea typeface="+mj-ea"/>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mj-ea"/>
                        <a:ea typeface="+mj-ea"/>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45736">
                <a:tc>
                  <a:txBody>
                    <a:bodyPr/>
                    <a:lstStyle/>
                    <a:p>
                      <a:pPr algn="l" fontAlgn="ctr">
                        <a:buNone/>
                      </a:pPr>
                      <a:r>
                        <a:rPr lang="ja-JP" altLang="en-US" sz="900" b="0" i="0" u="none" strike="noStrike">
                          <a:effectLst/>
                          <a:latin typeface="+mj-ea"/>
                          <a:ea typeface="+mj-ea"/>
                        </a:rPr>
                        <a:t>一人暮らし</a:t>
                      </a:r>
                      <a:r>
                        <a:rPr lang="en-US" altLang="ja-JP" sz="900" b="0" i="0" u="none" strike="noStrike">
                          <a:effectLst/>
                          <a:latin typeface="+mj-ea"/>
                          <a:ea typeface="+mj-ea"/>
                        </a:rPr>
                        <a:t>(</a:t>
                      </a:r>
                      <a:r>
                        <a:rPr lang="en-US" sz="900" b="0" i="0" u="none" strike="noStrike">
                          <a:effectLst/>
                          <a:latin typeface="+mj-ea"/>
                          <a:ea typeface="+mj-ea"/>
                        </a:rPr>
                        <a:t>n=214)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mj-ea"/>
                          <a:ea typeface="+mj-ea"/>
                        </a:rPr>
                        <a:t>％</a:t>
                      </a:r>
                      <a:endParaRPr lang="en-US" altLang="ja-JP" sz="700" b="0" i="0" u="none" strike="noStrike" dirty="0">
                        <a:solidFill>
                          <a:srgbClr val="000000"/>
                        </a:solidFill>
                        <a:effectLst/>
                        <a:latin typeface="+mj-ea"/>
                        <a:ea typeface="+mj-ea"/>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mj-ea"/>
                        <a:ea typeface="+mj-ea"/>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45736">
                <a:tc>
                  <a:txBody>
                    <a:bodyPr/>
                    <a:lstStyle/>
                    <a:p>
                      <a:pPr algn="l" fontAlgn="ctr">
                        <a:buNone/>
                      </a:pPr>
                      <a:r>
                        <a:rPr lang="ja-JP" altLang="en-US" sz="900" b="0" i="0" u="none" strike="noStrike" dirty="0">
                          <a:effectLst/>
                          <a:latin typeface="+mj-ea"/>
                          <a:ea typeface="+mj-ea"/>
                        </a:rPr>
                        <a:t>親と同居</a:t>
                      </a:r>
                      <a:r>
                        <a:rPr lang="ja-JP" altLang="en-US" sz="600" b="0" i="0" u="none" strike="noStrike" dirty="0">
                          <a:effectLst/>
                          <a:latin typeface="+mj-ea"/>
                          <a:ea typeface="+mj-ea"/>
                        </a:rPr>
                        <a:t>（未婚）</a:t>
                      </a:r>
                      <a:r>
                        <a:rPr lang="en-US" altLang="ja-JP" sz="600" b="0" i="0" u="none" strike="noStrike" dirty="0">
                          <a:effectLst/>
                          <a:latin typeface="+mj-ea"/>
                          <a:ea typeface="+mj-ea"/>
                        </a:rPr>
                        <a:t>(</a:t>
                      </a:r>
                      <a:r>
                        <a:rPr lang="en-US" sz="600" b="0" i="0" u="none" strike="noStrike" dirty="0">
                          <a:effectLst/>
                          <a:latin typeface="+mj-ea"/>
                          <a:ea typeface="+mj-ea"/>
                        </a:rPr>
                        <a:t>n=294)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mj-ea"/>
                          <a:ea typeface="+mj-ea"/>
                        </a:rPr>
                        <a:t>％</a:t>
                      </a:r>
                      <a:endParaRPr lang="en-US" sz="700" b="0" i="0" u="none" strike="noStrike" dirty="0">
                        <a:solidFill>
                          <a:srgbClr val="000000"/>
                        </a:solidFill>
                        <a:effectLst/>
                        <a:latin typeface="+mj-ea"/>
                        <a:ea typeface="+mj-ea"/>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mj-ea"/>
                        <a:ea typeface="+mj-ea"/>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45736">
                <a:tc>
                  <a:txBody>
                    <a:bodyPr/>
                    <a:lstStyle/>
                    <a:p>
                      <a:pPr algn="l" fontAlgn="ctr">
                        <a:buNone/>
                      </a:pPr>
                      <a:r>
                        <a:rPr lang="ja-JP" altLang="en-US" sz="900" b="0" i="0" u="none" strike="noStrike">
                          <a:effectLst/>
                          <a:latin typeface="+mj-ea"/>
                          <a:ea typeface="+mj-ea"/>
                        </a:rPr>
                        <a:t>夫婦のみ</a:t>
                      </a:r>
                      <a:r>
                        <a:rPr lang="en-US" altLang="ja-JP" sz="900" b="0" i="0" u="none" strike="noStrike">
                          <a:effectLst/>
                          <a:latin typeface="+mj-ea"/>
                          <a:ea typeface="+mj-ea"/>
                        </a:rPr>
                        <a:t>(</a:t>
                      </a:r>
                      <a:r>
                        <a:rPr lang="en-US" sz="900" b="0" i="0" u="none" strike="noStrike">
                          <a:effectLst/>
                          <a:latin typeface="+mj-ea"/>
                          <a:ea typeface="+mj-ea"/>
                        </a:rPr>
                        <a:t>n=438)</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mj-ea"/>
                          <a:ea typeface="+mj-ea"/>
                        </a:rPr>
                        <a:t>％</a:t>
                      </a:r>
                      <a:endParaRPr lang="en-US" sz="700" b="0" i="0" u="none" strike="noStrike" dirty="0">
                        <a:solidFill>
                          <a:srgbClr val="000000"/>
                        </a:solidFill>
                        <a:effectLst/>
                        <a:latin typeface="+mj-ea"/>
                        <a:ea typeface="+mj-ea"/>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mj-ea"/>
                        <a:ea typeface="+mj-ea"/>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6820600"/>
                  </a:ext>
                </a:extLst>
              </a:tr>
              <a:tr h="345736">
                <a:tc>
                  <a:txBody>
                    <a:bodyPr/>
                    <a:lstStyle/>
                    <a:p>
                      <a:pPr algn="l" fontAlgn="ctr">
                        <a:buNone/>
                      </a:pPr>
                      <a:r>
                        <a:rPr lang="ja-JP" altLang="en-US" sz="900" b="0" i="0" u="none" strike="noStrike">
                          <a:effectLst/>
                          <a:latin typeface="+mj-ea"/>
                          <a:ea typeface="+mj-ea"/>
                        </a:rPr>
                        <a:t>夫婦と子供</a:t>
                      </a:r>
                      <a:r>
                        <a:rPr lang="en-US" altLang="ja-JP" sz="900" b="0" i="0" u="none" strike="noStrike">
                          <a:effectLst/>
                          <a:latin typeface="+mj-ea"/>
                          <a:ea typeface="+mj-ea"/>
                        </a:rPr>
                        <a:t>(</a:t>
                      </a:r>
                      <a:r>
                        <a:rPr lang="en-US" sz="900" b="0" i="0" u="none" strike="noStrike">
                          <a:effectLst/>
                          <a:latin typeface="+mj-ea"/>
                          <a:ea typeface="+mj-ea"/>
                        </a:rPr>
                        <a:t>n=410)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mj-ea"/>
                          <a:ea typeface="+mj-ea"/>
                        </a:rPr>
                        <a:t>％</a:t>
                      </a:r>
                      <a:endParaRPr lang="pt-BR" sz="700" b="0" i="0" u="none" strike="noStrike" dirty="0">
                        <a:solidFill>
                          <a:srgbClr val="000000"/>
                        </a:solidFill>
                        <a:effectLst/>
                        <a:latin typeface="+mj-ea"/>
                        <a:ea typeface="+mj-ea"/>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mj-ea"/>
                        <a:ea typeface="+mj-ea"/>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45736">
                <a:tc>
                  <a:txBody>
                    <a:bodyPr/>
                    <a:lstStyle/>
                    <a:p>
                      <a:pPr algn="l" fontAlgn="ctr">
                        <a:buNone/>
                      </a:pPr>
                      <a:r>
                        <a:rPr lang="ja-JP" altLang="en-US" sz="900" b="0" i="0" u="none" strike="noStrike" dirty="0">
                          <a:effectLst/>
                          <a:latin typeface="+mj-ea"/>
                          <a:ea typeface="+mj-ea"/>
                        </a:rPr>
                        <a:t>２世帯以上同居</a:t>
                      </a:r>
                      <a:r>
                        <a:rPr lang="ja-JP" altLang="en-US" sz="600" b="0" i="0" u="none" strike="noStrike" dirty="0">
                          <a:effectLst/>
                          <a:latin typeface="+mj-ea"/>
                          <a:ea typeface="+mj-ea"/>
                        </a:rPr>
                        <a:t>（例：夫婦世帯と親世帯の同居等）</a:t>
                      </a:r>
                      <a:r>
                        <a:rPr lang="en-US" altLang="ja-JP" sz="600" b="0" i="0" u="none" strike="noStrike" dirty="0">
                          <a:effectLst/>
                          <a:latin typeface="+mj-ea"/>
                          <a:ea typeface="+mj-ea"/>
                        </a:rPr>
                        <a:t>(</a:t>
                      </a:r>
                      <a:r>
                        <a:rPr lang="en-US" sz="600" b="0" i="0" u="none" strike="noStrike" dirty="0">
                          <a:effectLst/>
                          <a:latin typeface="+mj-ea"/>
                          <a:ea typeface="+mj-ea"/>
                        </a:rPr>
                        <a:t>n=114)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mj-ea"/>
                          <a:ea typeface="+mj-ea"/>
                        </a:rPr>
                        <a:t>％</a:t>
                      </a:r>
                      <a:endParaRPr lang="pt-BR" altLang="ja-JP" sz="700" b="0" i="0" u="none" strike="noStrike" dirty="0">
                        <a:solidFill>
                          <a:srgbClr val="000000"/>
                        </a:solidFill>
                        <a:effectLst/>
                        <a:latin typeface="+mj-ea"/>
                        <a:ea typeface="+mj-ea"/>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mj-ea"/>
                        <a:ea typeface="+mj-ea"/>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45736">
                <a:tc>
                  <a:txBody>
                    <a:bodyPr/>
                    <a:lstStyle/>
                    <a:p>
                      <a:pPr algn="l" fontAlgn="ctr">
                        <a:buNone/>
                      </a:pPr>
                      <a:r>
                        <a:rPr lang="ja-JP" altLang="en-US" sz="900" b="0" i="0" u="none" strike="noStrike">
                          <a:effectLst/>
                          <a:latin typeface="+mj-ea"/>
                          <a:ea typeface="+mj-ea"/>
                        </a:rPr>
                        <a:t>答えたくない</a:t>
                      </a:r>
                      <a:r>
                        <a:rPr lang="en-US" altLang="ja-JP" sz="900" b="0" i="0" u="none" strike="noStrike">
                          <a:effectLst/>
                          <a:latin typeface="+mj-ea"/>
                          <a:ea typeface="+mj-ea"/>
                        </a:rPr>
                        <a:t>(n=52)</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mj-ea"/>
                          <a:ea typeface="+mj-ea"/>
                        </a:rPr>
                        <a:t>％</a:t>
                      </a:r>
                      <a:endParaRPr lang="pt-BR" altLang="ja-JP" sz="700" b="0" i="0" u="none" strike="noStrike" dirty="0">
                        <a:solidFill>
                          <a:srgbClr val="000000"/>
                        </a:solidFill>
                        <a:effectLst/>
                        <a:latin typeface="+mj-ea"/>
                        <a:ea typeface="+mj-ea"/>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mj-ea"/>
                        <a:ea typeface="+mj-ea"/>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45736">
                <a:tc>
                  <a:txBody>
                    <a:bodyPr/>
                    <a:lstStyle/>
                    <a:p>
                      <a:pPr algn="l" fontAlgn="ctr">
                        <a:buNone/>
                      </a:pPr>
                      <a:r>
                        <a:rPr lang="ja-JP" altLang="en-US" sz="900" b="0" i="0" u="none" strike="noStrike" dirty="0">
                          <a:effectLst/>
                          <a:latin typeface="+mj-ea"/>
                          <a:ea typeface="+mj-ea"/>
                        </a:rPr>
                        <a:t>その他</a:t>
                      </a:r>
                      <a:r>
                        <a:rPr lang="en-US" altLang="ja-JP" sz="900" b="0" i="0" u="none" strike="noStrike" dirty="0">
                          <a:effectLst/>
                          <a:latin typeface="+mj-ea"/>
                          <a:ea typeface="+mj-ea"/>
                        </a:rPr>
                        <a:t>(</a:t>
                      </a:r>
                      <a:r>
                        <a:rPr lang="en-US" sz="900" b="0" i="0" u="none" strike="noStrike" dirty="0">
                          <a:effectLst/>
                          <a:latin typeface="+mj-ea"/>
                          <a:ea typeface="+mj-ea"/>
                        </a:rPr>
                        <a:t>n=39)</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mj-ea"/>
                          <a:ea typeface="+mj-ea"/>
                        </a:rPr>
                        <a:t>％</a:t>
                      </a:r>
                      <a:endParaRPr lang="pt-BR" altLang="ja-JP" sz="700" b="0" i="0" u="none" strike="noStrike" dirty="0">
                        <a:solidFill>
                          <a:srgbClr val="000000"/>
                        </a:solidFill>
                        <a:effectLst/>
                        <a:latin typeface="+mj-ea"/>
                        <a:ea typeface="+mj-ea"/>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mj-ea"/>
                        <a:ea typeface="+mj-ea"/>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7" name="テキスト ボックス 6">
            <a:extLst>
              <a:ext uri="{FF2B5EF4-FFF2-40B4-BE49-F238E27FC236}">
                <a16:creationId xmlns:a16="http://schemas.microsoft.com/office/drawing/2014/main" id="{FA1EAB6A-00EF-85ED-563A-D2460BFD3E1E}"/>
              </a:ext>
            </a:extLst>
          </p:cNvPr>
          <p:cNvSpPr txBox="1"/>
          <p:nvPr/>
        </p:nvSpPr>
        <p:spPr>
          <a:xfrm>
            <a:off x="459400" y="4692256"/>
            <a:ext cx="5976000" cy="415498"/>
          </a:xfrm>
          <a:prstGeom prst="rect">
            <a:avLst/>
          </a:prstGeom>
          <a:noFill/>
        </p:spPr>
        <p:txBody>
          <a:bodyPr wrap="square" rtlCol="0">
            <a:spAutoFit/>
          </a:bodyPr>
          <a:lstStyle/>
          <a:p>
            <a:r>
              <a:rPr lang="ja-JP" altLang="en-US" sz="1050" dirty="0"/>
              <a:t>世帯において回答にあまり差が開いておらず、「とても高まった」のは夫婦と子供世帯で</a:t>
            </a:r>
            <a:r>
              <a:rPr lang="en-US" altLang="ja-JP" sz="1050" dirty="0"/>
              <a:t>8.0</a:t>
            </a:r>
            <a:r>
              <a:rPr lang="ja-JP" altLang="en-US" sz="1050" dirty="0"/>
              <a:t>％</a:t>
            </a:r>
            <a:endParaRPr lang="en-US" altLang="ja-JP" sz="1050" dirty="0"/>
          </a:p>
          <a:p>
            <a:r>
              <a:rPr lang="ja-JP" altLang="en-US" sz="1050" dirty="0"/>
              <a:t>「やや高まった」のも同じ夫婦と子供世帯で</a:t>
            </a:r>
            <a:r>
              <a:rPr lang="en-US" altLang="ja-JP" sz="1050" dirty="0"/>
              <a:t>27.1</a:t>
            </a:r>
            <a:r>
              <a:rPr lang="ja-JP" altLang="en-US" sz="1050" dirty="0"/>
              <a:t>％と最も多い。</a:t>
            </a:r>
            <a:endParaRPr lang="en-US" altLang="ja-JP" sz="1050" dirty="0"/>
          </a:p>
        </p:txBody>
      </p:sp>
      <p:graphicFrame>
        <p:nvGraphicFramePr>
          <p:cNvPr id="2" name="Chart 7">
            <a:extLst>
              <a:ext uri="{FF2B5EF4-FFF2-40B4-BE49-F238E27FC236}">
                <a16:creationId xmlns:a16="http://schemas.microsoft.com/office/drawing/2014/main" id="{D5455D61-CB2D-C269-C3FE-E73416FCB9D2}"/>
              </a:ext>
            </a:extLst>
          </p:cNvPr>
          <p:cNvGraphicFramePr>
            <a:graphicFrameLocks/>
          </p:cNvGraphicFramePr>
          <p:nvPr>
            <p:extLst>
              <p:ext uri="{D42A27DB-BD31-4B8C-83A1-F6EECF244321}">
                <p14:modId xmlns:p14="http://schemas.microsoft.com/office/powerpoint/2010/main" val="881764689"/>
              </p:ext>
            </p:extLst>
          </p:nvPr>
        </p:nvGraphicFramePr>
        <p:xfrm>
          <a:off x="1294132" y="844062"/>
          <a:ext cx="5607052" cy="5411521"/>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AD9ED23C-037D-4F2F-B0E4-D38E9A9ED6D1}"/>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50</a:t>
            </a:r>
            <a:endParaRPr kumimoji="1" lang="ja-JP" altLang="en-US" sz="800" dirty="0"/>
          </a:p>
        </p:txBody>
      </p:sp>
    </p:spTree>
    <p:extLst>
      <p:ext uri="{BB962C8B-B14F-4D97-AF65-F5344CB8AC3E}">
        <p14:creationId xmlns:p14="http://schemas.microsoft.com/office/powerpoint/2010/main" val="3835885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F1805-1F53-8C3D-A640-A086A75EB1CB}"/>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C2EADEF2-CD2F-7F89-30BD-0BCB1D709156}"/>
              </a:ext>
            </a:extLst>
          </p:cNvPr>
          <p:cNvSpPr/>
          <p:nvPr/>
        </p:nvSpPr>
        <p:spPr>
          <a:xfrm>
            <a:off x="441000" y="242784"/>
            <a:ext cx="5976000" cy="830997"/>
          </a:xfrm>
          <a:prstGeom prst="rect">
            <a:avLst/>
          </a:prstGeom>
        </p:spPr>
        <p:txBody>
          <a:bodyPr wrap="square">
            <a:spAutoFit/>
          </a:bodyPr>
          <a:lstStyle/>
          <a:p>
            <a:pPr marL="444500" indent="-444500"/>
            <a:r>
              <a:rPr lang="en-US" altLang="ja-JP" sz="1200" b="1" dirty="0">
                <a:latin typeface="Meiryo UI" pitchFamily="50" charset="-128"/>
                <a:ea typeface="Meiryo UI" pitchFamily="50" charset="-128"/>
                <a:cs typeface="Meiryo UI" pitchFamily="50" charset="-128"/>
              </a:rPr>
              <a:t>Q19</a:t>
            </a:r>
            <a:r>
              <a:rPr lang="ja-JP" altLang="en-US" sz="1200" b="1" dirty="0">
                <a:latin typeface="Meiryo UI" pitchFamily="50" charset="-128"/>
                <a:ea typeface="Meiryo UI" pitchFamily="50" charset="-128"/>
                <a:cs typeface="Meiryo UI" pitchFamily="50" charset="-128"/>
              </a:rPr>
              <a:t>．あなたは、</a:t>
            </a:r>
            <a:r>
              <a:rPr lang="en-US" altLang="ja-JP" sz="1200" b="1" dirty="0">
                <a:latin typeface="Meiryo UI" pitchFamily="50" charset="-128"/>
                <a:ea typeface="Meiryo UI" pitchFamily="50" charset="-128"/>
                <a:cs typeface="Meiryo UI" pitchFamily="50" charset="-128"/>
              </a:rPr>
              <a:t>2027</a:t>
            </a:r>
            <a:r>
              <a:rPr lang="ja-JP" altLang="en-US" sz="1200" b="1" dirty="0">
                <a:latin typeface="Meiryo UI" pitchFamily="50" charset="-128"/>
                <a:ea typeface="Meiryo UI" pitchFamily="50" charset="-128"/>
                <a:cs typeface="Meiryo UI" pitchFamily="50" charset="-128"/>
              </a:rPr>
              <a:t>年</a:t>
            </a:r>
            <a:r>
              <a:rPr lang="en-US" altLang="ja-JP" sz="1200" b="1" dirty="0">
                <a:latin typeface="Meiryo UI" pitchFamily="50" charset="-128"/>
                <a:ea typeface="Meiryo UI" pitchFamily="50" charset="-128"/>
                <a:cs typeface="Meiryo UI" pitchFamily="50" charset="-128"/>
              </a:rPr>
              <a:t>5</a:t>
            </a:r>
            <a:r>
              <a:rPr lang="ja-JP" altLang="en-US" sz="1200" b="1" dirty="0">
                <a:latin typeface="Meiryo UI" pitchFamily="50" charset="-128"/>
                <a:ea typeface="Meiryo UI" pitchFamily="50" charset="-128"/>
                <a:cs typeface="Meiryo UI" pitchFamily="50" charset="-128"/>
              </a:rPr>
              <a:t>月に滋賀県を含む関西広域でワールドマスターズゲームズ</a:t>
            </a:r>
            <a:r>
              <a:rPr lang="en-US" altLang="ja-JP" sz="1200" b="1" dirty="0">
                <a:latin typeface="Meiryo UI" pitchFamily="50" charset="-128"/>
                <a:ea typeface="Meiryo UI" pitchFamily="50" charset="-128"/>
                <a:cs typeface="Meiryo UI" pitchFamily="50" charset="-128"/>
              </a:rPr>
              <a:t>2027</a:t>
            </a:r>
            <a:r>
              <a:rPr lang="ja-JP" altLang="en-US" sz="1200" b="1" dirty="0">
                <a:latin typeface="Meiryo UI" pitchFamily="50" charset="-128"/>
                <a:ea typeface="Meiryo UI" pitchFamily="50" charset="-128"/>
                <a:cs typeface="Meiryo UI" pitchFamily="50" charset="-128"/>
              </a:rPr>
              <a:t>関西が開催されることを知っていますか。（ワールドマスターズゲームズとは、概ね</a:t>
            </a:r>
            <a:r>
              <a:rPr lang="en-US" altLang="ja-JP" sz="1200" b="1" dirty="0">
                <a:latin typeface="Meiryo UI" pitchFamily="50" charset="-128"/>
                <a:ea typeface="Meiryo UI" pitchFamily="50" charset="-128"/>
                <a:cs typeface="Meiryo UI" pitchFamily="50" charset="-128"/>
              </a:rPr>
              <a:t>30</a:t>
            </a:r>
            <a:r>
              <a:rPr lang="ja-JP" altLang="en-US" sz="1200" b="1" dirty="0">
                <a:latin typeface="Meiryo UI" pitchFamily="50" charset="-128"/>
                <a:ea typeface="Meiryo UI" pitchFamily="50" charset="-128"/>
                <a:cs typeface="Meiryo UI" pitchFamily="50" charset="-128"/>
              </a:rPr>
              <a:t>歳以上であれば誰でも参加できる国際スポーツ大会で、世界中からスポーツ愛好家が集まる世界最大級の生涯スポーツの祭典です。） </a:t>
            </a:r>
            <a:r>
              <a:rPr lang="ja-JP" altLang="en-US" sz="1200" b="1" dirty="0">
                <a:solidFill>
                  <a:srgbClr val="000000"/>
                </a:solidFill>
                <a:latin typeface="Meiryo UI" pitchFamily="50" charset="-128"/>
                <a:ea typeface="Meiryo UI" pitchFamily="50" charset="-128"/>
                <a:cs typeface="Meiryo UI" pitchFamily="50" charset="-128"/>
              </a:rPr>
              <a:t>（</a:t>
            </a:r>
            <a:r>
              <a:rPr lang="en-US" altLang="ja-JP" sz="1200" b="1" dirty="0">
                <a:solidFill>
                  <a:srgbClr val="000000"/>
                </a:solidFill>
                <a:latin typeface="Meiryo UI" pitchFamily="50" charset="-128"/>
                <a:ea typeface="Meiryo UI" pitchFamily="50" charset="-128"/>
                <a:cs typeface="Meiryo UI" pitchFamily="50" charset="-128"/>
              </a:rPr>
              <a:t>n=1,561</a:t>
            </a:r>
            <a:r>
              <a:rPr lang="ja-JP" altLang="en-US" sz="1200" b="1" dirty="0">
                <a:solidFill>
                  <a:srgbClr val="000000"/>
                </a:solidFill>
                <a:latin typeface="Meiryo UI" pitchFamily="50" charset="-128"/>
                <a:ea typeface="Meiryo UI" pitchFamily="50" charset="-128"/>
                <a:cs typeface="Meiryo UI" pitchFamily="50" charset="-128"/>
              </a:rPr>
              <a:t>）</a:t>
            </a:r>
            <a:endParaRPr lang="en-US" altLang="ja-JP" sz="1200" b="1" dirty="0">
              <a:latin typeface="Meiryo UI" pitchFamily="50" charset="-128"/>
              <a:ea typeface="Meiryo UI" pitchFamily="50" charset="-128"/>
              <a:cs typeface="Meiryo UI" pitchFamily="50" charset="-128"/>
            </a:endParaRPr>
          </a:p>
        </p:txBody>
      </p:sp>
      <p:sp>
        <p:nvSpPr>
          <p:cNvPr id="12" name="正方形/長方形 11">
            <a:extLst>
              <a:ext uri="{FF2B5EF4-FFF2-40B4-BE49-F238E27FC236}">
                <a16:creationId xmlns:a16="http://schemas.microsoft.com/office/drawing/2014/main" id="{36C09DE1-1DDB-169B-BDF8-4C577127DB2D}"/>
              </a:ext>
            </a:extLst>
          </p:cNvPr>
          <p:cNvSpPr/>
          <p:nvPr/>
        </p:nvSpPr>
        <p:spPr>
          <a:xfrm>
            <a:off x="441000" y="2028174"/>
            <a:ext cx="5976000" cy="738664"/>
          </a:xfrm>
          <a:prstGeom prst="rect">
            <a:avLst/>
          </a:prstGeom>
        </p:spPr>
        <p:txBody>
          <a:bodyPr wrap="square">
            <a:spAutoFit/>
          </a:bodyPr>
          <a:lstStyle/>
          <a:p>
            <a:pPr marL="266700" indent="-266700"/>
            <a:r>
              <a:rPr lang="ja-JP" altLang="en-US" sz="1050" b="1" dirty="0">
                <a:latin typeface="Meiryo UI" pitchFamily="50" charset="-128"/>
                <a:ea typeface="Meiryo UI" pitchFamily="50" charset="-128"/>
                <a:cs typeface="Meiryo UI" pitchFamily="50" charset="-128"/>
              </a:rPr>
              <a:t>図　</a:t>
            </a:r>
            <a:r>
              <a:rPr lang="en-US" altLang="ja-JP" sz="1050" b="1" dirty="0">
                <a:latin typeface="Meiryo UI" pitchFamily="50" charset="-128"/>
                <a:ea typeface="Meiryo UI" pitchFamily="50" charset="-128"/>
                <a:cs typeface="Meiryo UI" pitchFamily="50" charset="-128"/>
              </a:rPr>
              <a:t> Q19</a:t>
            </a:r>
            <a:r>
              <a:rPr lang="ja-JP" altLang="en-US" sz="1050" b="1" dirty="0">
                <a:latin typeface="Meiryo UI" pitchFamily="50" charset="-128"/>
                <a:ea typeface="Meiryo UI" pitchFamily="50" charset="-128"/>
                <a:cs typeface="Meiryo UI" pitchFamily="50" charset="-128"/>
              </a:rPr>
              <a:t>．あなたは、</a:t>
            </a:r>
            <a:r>
              <a:rPr lang="en-US" altLang="ja-JP" sz="1050" b="1" dirty="0">
                <a:latin typeface="Meiryo UI" pitchFamily="50" charset="-128"/>
                <a:ea typeface="Meiryo UI" pitchFamily="50" charset="-128"/>
                <a:cs typeface="Meiryo UI" pitchFamily="50" charset="-128"/>
              </a:rPr>
              <a:t>2027</a:t>
            </a:r>
            <a:r>
              <a:rPr lang="ja-JP" altLang="en-US" sz="1050" b="1" dirty="0">
                <a:latin typeface="Meiryo UI" pitchFamily="50" charset="-128"/>
                <a:ea typeface="Meiryo UI" pitchFamily="50" charset="-128"/>
                <a:cs typeface="Meiryo UI" pitchFamily="50" charset="-128"/>
              </a:rPr>
              <a:t>年</a:t>
            </a:r>
            <a:r>
              <a:rPr lang="en-US" altLang="ja-JP" sz="1050" b="1" dirty="0">
                <a:latin typeface="Meiryo UI" pitchFamily="50" charset="-128"/>
                <a:ea typeface="Meiryo UI" pitchFamily="50" charset="-128"/>
                <a:cs typeface="Meiryo UI" pitchFamily="50" charset="-128"/>
              </a:rPr>
              <a:t>5</a:t>
            </a:r>
            <a:r>
              <a:rPr lang="ja-JP" altLang="en-US" sz="1050" b="1" dirty="0">
                <a:latin typeface="Meiryo UI" pitchFamily="50" charset="-128"/>
                <a:ea typeface="Meiryo UI" pitchFamily="50" charset="-128"/>
                <a:cs typeface="Meiryo UI" pitchFamily="50" charset="-128"/>
              </a:rPr>
              <a:t>月に滋賀県を含む関西広域でワールドマスターズゲームズ</a:t>
            </a:r>
            <a:r>
              <a:rPr lang="en-US" altLang="ja-JP" sz="1050" b="1" dirty="0">
                <a:latin typeface="Meiryo UI" pitchFamily="50" charset="-128"/>
                <a:ea typeface="Meiryo UI" pitchFamily="50" charset="-128"/>
                <a:cs typeface="Meiryo UI" pitchFamily="50" charset="-128"/>
              </a:rPr>
              <a:t>2027</a:t>
            </a:r>
            <a:r>
              <a:rPr lang="ja-JP" altLang="en-US" sz="1050" b="1" dirty="0">
                <a:latin typeface="Meiryo UI" pitchFamily="50" charset="-128"/>
                <a:ea typeface="Meiryo UI" pitchFamily="50" charset="-128"/>
                <a:cs typeface="Meiryo UI" pitchFamily="50" charset="-128"/>
              </a:rPr>
              <a:t>関西が開催されることを知っていますか。（ワールドマスターズゲームズとは、概ね</a:t>
            </a:r>
            <a:r>
              <a:rPr lang="en-US" altLang="ja-JP" sz="1050" b="1" dirty="0">
                <a:latin typeface="Meiryo UI" pitchFamily="50" charset="-128"/>
                <a:ea typeface="Meiryo UI" pitchFamily="50" charset="-128"/>
                <a:cs typeface="Meiryo UI" pitchFamily="50" charset="-128"/>
              </a:rPr>
              <a:t>30</a:t>
            </a:r>
            <a:r>
              <a:rPr lang="ja-JP" altLang="en-US" sz="1050" b="1" dirty="0">
                <a:latin typeface="Meiryo UI" pitchFamily="50" charset="-128"/>
                <a:ea typeface="Meiryo UI" pitchFamily="50" charset="-128"/>
                <a:cs typeface="Meiryo UI" pitchFamily="50" charset="-128"/>
              </a:rPr>
              <a:t>歳以上であれば誰でも参加できる国際スポーツ大会で、世界中からスポーツ愛好家が集まる世界最大級の生涯スポーツの祭典です。</a:t>
            </a:r>
            <a:r>
              <a:rPr lang="ja-JP" altLang="en-US" sz="1050" b="1" dirty="0">
                <a:solidFill>
                  <a:srgbClr val="000000"/>
                </a:solidFill>
                <a:latin typeface="Meiryo UI" pitchFamily="50" charset="-128"/>
                <a:ea typeface="Meiryo UI" pitchFamily="50" charset="-128"/>
                <a:cs typeface="Meiryo UI" pitchFamily="50" charset="-128"/>
              </a:rPr>
              <a:t>（</a:t>
            </a:r>
            <a:r>
              <a:rPr lang="en-US" altLang="ja-JP" sz="1050" b="1" dirty="0">
                <a:solidFill>
                  <a:srgbClr val="000000"/>
                </a:solidFill>
                <a:latin typeface="Meiryo UI" pitchFamily="50" charset="-128"/>
                <a:ea typeface="Meiryo UI" pitchFamily="50" charset="-128"/>
                <a:cs typeface="Meiryo UI" pitchFamily="50" charset="-128"/>
              </a:rPr>
              <a:t>n=1,561</a:t>
            </a:r>
            <a:r>
              <a:rPr lang="ja-JP" altLang="en-US" sz="1050" b="1" dirty="0">
                <a:solidFill>
                  <a:srgbClr val="000000"/>
                </a:solidFill>
                <a:latin typeface="Meiryo UI" pitchFamily="50" charset="-128"/>
                <a:ea typeface="Meiryo UI" pitchFamily="50" charset="-128"/>
                <a:cs typeface="Meiryo UI" pitchFamily="50" charset="-128"/>
              </a:rPr>
              <a:t>）</a:t>
            </a:r>
            <a:endParaRPr lang="en-US" altLang="ja-JP" sz="1050" b="1" dirty="0">
              <a:latin typeface="Meiryo UI" pitchFamily="50" charset="-128"/>
              <a:ea typeface="Meiryo UI" pitchFamily="50" charset="-128"/>
              <a:cs typeface="Meiryo UI" pitchFamily="50" charset="-128"/>
            </a:endParaRPr>
          </a:p>
        </p:txBody>
      </p:sp>
      <p:graphicFrame>
        <p:nvGraphicFramePr>
          <p:cNvPr id="3" name="Chart 29">
            <a:extLst>
              <a:ext uri="{FF2B5EF4-FFF2-40B4-BE49-F238E27FC236}">
                <a16:creationId xmlns:a16="http://schemas.microsoft.com/office/drawing/2014/main" id="{00000000-0008-0000-0500-00001E000000}"/>
              </a:ext>
            </a:extLst>
          </p:cNvPr>
          <p:cNvGraphicFramePr>
            <a:graphicFrameLocks/>
          </p:cNvGraphicFramePr>
          <p:nvPr>
            <p:extLst>
              <p:ext uri="{D42A27DB-BD31-4B8C-83A1-F6EECF244321}">
                <p14:modId xmlns:p14="http://schemas.microsoft.com/office/powerpoint/2010/main" val="583373930"/>
              </p:ext>
            </p:extLst>
          </p:nvPr>
        </p:nvGraphicFramePr>
        <p:xfrm>
          <a:off x="-4568024" y="2865836"/>
          <a:ext cx="10764616" cy="2187188"/>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5691EA65-B704-A484-E745-76BC4F4EE360}"/>
              </a:ext>
            </a:extLst>
          </p:cNvPr>
          <p:cNvSpPr txBox="1"/>
          <p:nvPr/>
        </p:nvSpPr>
        <p:spPr>
          <a:xfrm>
            <a:off x="441000" y="1194037"/>
            <a:ext cx="5976000" cy="415498"/>
          </a:xfrm>
          <a:prstGeom prst="rect">
            <a:avLst/>
          </a:prstGeom>
          <a:noFill/>
        </p:spPr>
        <p:txBody>
          <a:bodyPr wrap="square" rtlCol="0">
            <a:spAutoFit/>
          </a:bodyPr>
          <a:lstStyle/>
          <a:p>
            <a:pPr marL="623888" indent="-88900"/>
            <a:r>
              <a:rPr lang="ja-JP" altLang="en-US" sz="1050" dirty="0"/>
              <a:t>ワールドマスターゲームが関西広域で開催されることへの認知度について</a:t>
            </a:r>
            <a:endParaRPr lang="en-US" altLang="ja-JP" sz="1050" dirty="0"/>
          </a:p>
          <a:p>
            <a:pPr marL="623888" indent="-88900"/>
            <a:r>
              <a:rPr lang="en-US" altLang="ja-JP" sz="1050" dirty="0"/>
              <a:t>76.8</a:t>
            </a:r>
            <a:r>
              <a:rPr lang="ja-JP" altLang="en-US" sz="1050" dirty="0"/>
              <a:t>％の人が知らないと回答している。</a:t>
            </a:r>
          </a:p>
        </p:txBody>
      </p:sp>
      <p:sp>
        <p:nvSpPr>
          <p:cNvPr id="6" name="テキスト ボックス 5">
            <a:extLst>
              <a:ext uri="{FF2B5EF4-FFF2-40B4-BE49-F238E27FC236}">
                <a16:creationId xmlns:a16="http://schemas.microsoft.com/office/drawing/2014/main" id="{CCCEF2FB-1A09-6B25-2FF6-185E2262FD15}"/>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51</a:t>
            </a:r>
            <a:endParaRPr kumimoji="1" lang="ja-JP" altLang="en-US" sz="800" dirty="0"/>
          </a:p>
        </p:txBody>
      </p:sp>
      <p:cxnSp>
        <p:nvCxnSpPr>
          <p:cNvPr id="14" name="直線コネクタ 13">
            <a:extLst>
              <a:ext uri="{FF2B5EF4-FFF2-40B4-BE49-F238E27FC236}">
                <a16:creationId xmlns:a16="http://schemas.microsoft.com/office/drawing/2014/main" id="{8E8444DE-639B-EE75-5B1D-47163D680A1D}"/>
              </a:ext>
            </a:extLst>
          </p:cNvPr>
          <p:cNvCxnSpPr>
            <a:cxnSpLocks/>
          </p:cNvCxnSpPr>
          <p:nvPr/>
        </p:nvCxnSpPr>
        <p:spPr>
          <a:xfrm>
            <a:off x="1836371" y="5053024"/>
            <a:ext cx="412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4686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AC2E5-549A-DE4F-0033-15D5ADB29544}"/>
            </a:ext>
          </a:extLst>
        </p:cNvPr>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B3085670-196C-5989-C0D8-B946D381BD03}"/>
              </a:ext>
            </a:extLst>
          </p:cNvPr>
          <p:cNvGraphicFramePr>
            <a:graphicFrameLocks noGrp="1"/>
          </p:cNvGraphicFramePr>
          <p:nvPr>
            <p:extLst>
              <p:ext uri="{D42A27DB-BD31-4B8C-83A1-F6EECF244321}">
                <p14:modId xmlns:p14="http://schemas.microsoft.com/office/powerpoint/2010/main" val="3603415334"/>
              </p:ext>
            </p:extLst>
          </p:nvPr>
        </p:nvGraphicFramePr>
        <p:xfrm>
          <a:off x="14387" y="1658491"/>
          <a:ext cx="6703138" cy="2600000"/>
        </p:xfrm>
        <a:graphic>
          <a:graphicData uri="http://schemas.openxmlformats.org/drawingml/2006/table">
            <a:tbl>
              <a:tblPr>
                <a:tableStyleId>{5C22544A-7EE6-4342-B048-85BDC9FD1C3A}</a:tableStyleId>
              </a:tblPr>
              <a:tblGrid>
                <a:gridCol w="159188">
                  <a:extLst>
                    <a:ext uri="{9D8B030D-6E8A-4147-A177-3AD203B41FA5}">
                      <a16:colId xmlns:a16="http://schemas.microsoft.com/office/drawing/2014/main" val="20000"/>
                    </a:ext>
                  </a:extLst>
                </a:gridCol>
                <a:gridCol w="907412">
                  <a:extLst>
                    <a:ext uri="{9D8B030D-6E8A-4147-A177-3AD203B41FA5}">
                      <a16:colId xmlns:a16="http://schemas.microsoft.com/office/drawing/2014/main" val="20001"/>
                    </a:ext>
                  </a:extLst>
                </a:gridCol>
                <a:gridCol w="181227">
                  <a:extLst>
                    <a:ext uri="{9D8B030D-6E8A-4147-A177-3AD203B41FA5}">
                      <a16:colId xmlns:a16="http://schemas.microsoft.com/office/drawing/2014/main" val="20002"/>
                    </a:ext>
                  </a:extLst>
                </a:gridCol>
                <a:gridCol w="5455311">
                  <a:extLst>
                    <a:ext uri="{9D8B030D-6E8A-4147-A177-3AD203B41FA5}">
                      <a16:colId xmlns:a16="http://schemas.microsoft.com/office/drawing/2014/main" val="20003"/>
                    </a:ext>
                  </a:extLst>
                </a:gridCol>
              </a:tblGrid>
              <a:tr h="260000">
                <a:tc gridSpan="2">
                  <a:txBody>
                    <a:bodyPr/>
                    <a:lstStyle/>
                    <a:p>
                      <a:pPr algn="l" fontAlgn="ctr"/>
                      <a:r>
                        <a:rPr lang="ja-JP" altLang="en-US" sz="700" u="none" strike="noStrike" dirty="0">
                          <a:effectLst/>
                        </a:rPr>
                        <a:t>全体</a:t>
                      </a:r>
                      <a:r>
                        <a:rPr lang="en-US" altLang="ja-JP" sz="700" u="none" strike="noStrike" dirty="0">
                          <a:effectLst/>
                        </a:rPr>
                        <a:t>(n=1561)</a:t>
                      </a:r>
                      <a:endParaRPr lang="en-US"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60000">
                <a:tc rowSpan="3">
                  <a:txBody>
                    <a:bodyPr/>
                    <a:lstStyle/>
                    <a:p>
                      <a:pPr algn="ctr" fontAlgn="ctr"/>
                      <a:r>
                        <a:rPr lang="ja-JP" altLang="en-US" sz="700" u="none" strike="noStrike" dirty="0">
                          <a:effectLst/>
                        </a:rPr>
                        <a:t>性別</a:t>
                      </a:r>
                      <a:endParaRPr lang="ja-JP" altLang="en-US" sz="700" b="0" i="0" u="none" strike="noStrike" dirty="0">
                        <a:solidFill>
                          <a:srgbClr val="000000"/>
                        </a:solidFill>
                        <a:effectLst/>
                        <a:latin typeface="ＭＳ Ｐゴシック"/>
                      </a:endParaRPr>
                    </a:p>
                  </a:txBody>
                  <a:tcPr marL="7620" marR="7620" marT="762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ja-JP" altLang="en-US" sz="700" b="0" i="0" u="none" strike="noStrike" dirty="0">
                          <a:effectLst/>
                          <a:latin typeface="Meiryo UI" panose="020B0604030504040204" pitchFamily="50" charset="-128"/>
                          <a:ea typeface="Meiryo UI" panose="020B0604030504040204" pitchFamily="50" charset="-128"/>
                        </a:rPr>
                        <a:t>男性</a:t>
                      </a:r>
                      <a:r>
                        <a:rPr lang="en-US" altLang="ja-JP" sz="700" b="0" i="0" u="none" strike="noStrike" dirty="0">
                          <a:effectLst/>
                          <a:latin typeface="Meiryo UI" panose="020B0604030504040204" pitchFamily="50" charset="-128"/>
                          <a:ea typeface="Meiryo UI" panose="020B0604030504040204" pitchFamily="50" charset="-128"/>
                        </a:rPr>
                        <a:t>(n=736)</a:t>
                      </a:r>
                      <a:endParaRPr lang="en-US" sz="700" b="0" i="0" u="none" strike="noStrike" dirty="0">
                        <a:effectLst/>
                        <a:latin typeface="Meiryo UI" panose="020B0604030504040204" pitchFamily="50" charset="-128"/>
                        <a:ea typeface="Meiryo UI" panose="020B060403050404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0000">
                <a:tc vMerge="1">
                  <a:txBody>
                    <a:bodyPr/>
                    <a:lstStyle/>
                    <a:p>
                      <a:endParaRPr kumimoji="1" lang="ja-JP" altLang="en-US"/>
                    </a:p>
                  </a:txBody>
                  <a:tcPr/>
                </a:tc>
                <a:tc>
                  <a:txBody>
                    <a:bodyPr/>
                    <a:lstStyle/>
                    <a:p>
                      <a:pPr algn="l" fontAlgn="ctr"/>
                      <a:r>
                        <a:rPr lang="ja-JP" altLang="en-US" sz="700" b="0" i="0" u="none" strike="noStrike" dirty="0">
                          <a:effectLst/>
                          <a:latin typeface="Meiryo UI" panose="020B0604030504040204" pitchFamily="50" charset="-128"/>
                          <a:ea typeface="Meiryo UI" panose="020B0604030504040204" pitchFamily="50" charset="-128"/>
                        </a:rPr>
                        <a:t>女性</a:t>
                      </a:r>
                      <a:r>
                        <a:rPr lang="en-US" altLang="ja-JP" sz="700" b="0" i="0" u="none" strike="noStrike" dirty="0">
                          <a:effectLst/>
                          <a:latin typeface="Meiryo UI" panose="020B0604030504040204" pitchFamily="50" charset="-128"/>
                          <a:ea typeface="Meiryo UI" panose="020B0604030504040204" pitchFamily="50" charset="-128"/>
                        </a:rPr>
                        <a:t>(n=797)</a:t>
                      </a:r>
                      <a:endParaRPr lang="en-US" sz="700" b="0" i="0" u="none" strike="noStrike" dirty="0">
                        <a:effectLst/>
                        <a:latin typeface="Meiryo UI" panose="020B0604030504040204" pitchFamily="50" charset="-128"/>
                        <a:ea typeface="Meiryo UI" panose="020B060403050404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60000">
                <a:tc vMerge="1">
                  <a:txBody>
                    <a:bodyPr/>
                    <a:lstStyle/>
                    <a:p>
                      <a:pPr algn="ctr" fontAlgn="ctr"/>
                      <a:endParaRPr lang="ja-JP" altLang="en-US" sz="700" b="0" i="0" u="none" strike="noStrike" dirty="0">
                        <a:solidFill>
                          <a:srgbClr val="000000"/>
                        </a:solidFill>
                        <a:effectLst/>
                        <a:latin typeface="ＭＳ Ｐゴシック"/>
                      </a:endParaRPr>
                    </a:p>
                  </a:txBody>
                  <a:tcPr marL="7620" marR="7620" marT="762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ja-JP" altLang="en-US" sz="700" b="0" i="0" u="none" strike="noStrike" dirty="0">
                          <a:effectLst/>
                          <a:latin typeface="Meiryo UI" panose="020B0604030504040204" pitchFamily="50" charset="-128"/>
                          <a:ea typeface="Meiryo UI" panose="020B0604030504040204" pitchFamily="50" charset="-128"/>
                        </a:rPr>
                        <a:t>回答しない</a:t>
                      </a:r>
                      <a:r>
                        <a:rPr lang="en-US" altLang="ja-JP" sz="700" b="0" i="0" u="none" strike="noStrike" dirty="0">
                          <a:effectLst/>
                          <a:latin typeface="Meiryo UI" panose="020B0604030504040204" pitchFamily="50" charset="-128"/>
                          <a:ea typeface="Meiryo UI" panose="020B0604030504040204" pitchFamily="50" charset="-128"/>
                        </a:rPr>
                        <a:t>(n=28)</a:t>
                      </a:r>
                      <a:endParaRPr lang="en-US" sz="700" b="0" i="0" u="none" strike="noStrike" dirty="0">
                        <a:effectLst/>
                        <a:latin typeface="Meiryo UI" panose="020B0604030504040204" pitchFamily="50" charset="-128"/>
                        <a:ea typeface="Meiryo UI" panose="020B060403050404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6820600"/>
                  </a:ext>
                </a:extLst>
              </a:tr>
              <a:tr h="260000">
                <a:tc rowSpan="6">
                  <a:txBody>
                    <a:bodyPr/>
                    <a:lstStyle/>
                    <a:p>
                      <a:pPr algn="ctr" fontAlgn="ctr"/>
                      <a:r>
                        <a:rPr lang="ja-JP" altLang="en-US" sz="700" u="none" strike="noStrike">
                          <a:effectLst/>
                        </a:rPr>
                        <a:t>年齢別</a:t>
                      </a:r>
                      <a:endParaRPr lang="ja-JP" altLang="en-US" sz="700" b="0" i="0" u="none" strike="noStrike">
                        <a:solidFill>
                          <a:srgbClr val="000000"/>
                        </a:solidFill>
                        <a:effectLst/>
                        <a:latin typeface="ＭＳ Ｐゴシック"/>
                      </a:endParaRPr>
                    </a:p>
                  </a:txBody>
                  <a:tcPr marL="7620" marR="7620" marT="762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buNone/>
                      </a:pPr>
                      <a:r>
                        <a:rPr lang="pt-BR" sz="700" b="0" i="0" u="none" strike="noStrike">
                          <a:effectLst/>
                          <a:latin typeface="+mn-ea"/>
                          <a:ea typeface="+mn-ea"/>
                        </a:rPr>
                        <a:t>18歳 - 20代(n=210)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pt-BR"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0000">
                <a:tc vMerge="1">
                  <a:txBody>
                    <a:bodyPr/>
                    <a:lstStyle/>
                    <a:p>
                      <a:endParaRPr kumimoji="1" lang="ja-JP" altLang="en-US"/>
                    </a:p>
                  </a:txBody>
                  <a:tcPr/>
                </a:tc>
                <a:tc>
                  <a:txBody>
                    <a:bodyPr/>
                    <a:lstStyle/>
                    <a:p>
                      <a:pPr algn="l" fontAlgn="ctr">
                        <a:buNone/>
                      </a:pPr>
                      <a:r>
                        <a:rPr lang="en-US" altLang="ja-JP" sz="700" b="0" i="0" u="none" strike="noStrike">
                          <a:effectLst/>
                          <a:latin typeface="+mn-ea"/>
                          <a:ea typeface="+mn-ea"/>
                        </a:rPr>
                        <a:t>30</a:t>
                      </a:r>
                      <a:r>
                        <a:rPr lang="ja-JP" altLang="en-US" sz="700" b="0" i="0" u="none" strike="noStrike">
                          <a:effectLst/>
                          <a:latin typeface="+mn-ea"/>
                          <a:ea typeface="+mn-ea"/>
                        </a:rPr>
                        <a:t>代</a:t>
                      </a:r>
                      <a:r>
                        <a:rPr lang="en-US" altLang="ja-JP" sz="700" b="0" i="0" u="none" strike="noStrike">
                          <a:effectLst/>
                          <a:latin typeface="+mn-ea"/>
                          <a:ea typeface="+mn-ea"/>
                        </a:rPr>
                        <a:t>(</a:t>
                      </a:r>
                      <a:r>
                        <a:rPr lang="en-US" sz="700" b="0" i="0" u="none" strike="noStrike">
                          <a:effectLst/>
                          <a:latin typeface="+mn-ea"/>
                          <a:ea typeface="+mn-ea"/>
                        </a:rPr>
                        <a:t>n=259)</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60000">
                <a:tc vMerge="1">
                  <a:txBody>
                    <a:bodyPr/>
                    <a:lstStyle/>
                    <a:p>
                      <a:endParaRPr kumimoji="1" lang="ja-JP" altLang="en-US"/>
                    </a:p>
                  </a:txBody>
                  <a:tcPr/>
                </a:tc>
                <a:tc>
                  <a:txBody>
                    <a:bodyPr/>
                    <a:lstStyle/>
                    <a:p>
                      <a:pPr algn="l" fontAlgn="ctr">
                        <a:buNone/>
                      </a:pPr>
                      <a:r>
                        <a:rPr lang="en-US" altLang="ja-JP" sz="700" b="0" i="0" u="none" strike="noStrike">
                          <a:effectLst/>
                          <a:latin typeface="+mn-ea"/>
                          <a:ea typeface="+mn-ea"/>
                        </a:rPr>
                        <a:t>40</a:t>
                      </a:r>
                      <a:r>
                        <a:rPr lang="ja-JP" altLang="en-US" sz="700" b="0" i="0" u="none" strike="noStrike">
                          <a:effectLst/>
                          <a:latin typeface="+mn-ea"/>
                          <a:ea typeface="+mn-ea"/>
                        </a:rPr>
                        <a:t>代</a:t>
                      </a:r>
                      <a:r>
                        <a:rPr lang="en-US" altLang="ja-JP" sz="700" b="0" i="0" u="none" strike="noStrike">
                          <a:effectLst/>
                          <a:latin typeface="+mn-ea"/>
                          <a:ea typeface="+mn-ea"/>
                        </a:rPr>
                        <a:t>(</a:t>
                      </a:r>
                      <a:r>
                        <a:rPr lang="en-US" sz="700" b="0" i="0" u="none" strike="noStrike">
                          <a:effectLst/>
                          <a:latin typeface="+mn-ea"/>
                          <a:ea typeface="+mn-ea"/>
                        </a:rPr>
                        <a:t>n=269)</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60000">
                <a:tc vMerge="1">
                  <a:txBody>
                    <a:bodyPr/>
                    <a:lstStyle/>
                    <a:p>
                      <a:endParaRPr kumimoji="1" lang="ja-JP" altLang="en-US"/>
                    </a:p>
                  </a:txBody>
                  <a:tcPr/>
                </a:tc>
                <a:tc>
                  <a:txBody>
                    <a:bodyPr/>
                    <a:lstStyle/>
                    <a:p>
                      <a:pPr algn="l" fontAlgn="ctr">
                        <a:buNone/>
                      </a:pPr>
                      <a:r>
                        <a:rPr lang="en-US" altLang="ja-JP" sz="700" b="0" i="0" u="none" strike="noStrike">
                          <a:effectLst/>
                          <a:latin typeface="+mn-ea"/>
                          <a:ea typeface="+mn-ea"/>
                        </a:rPr>
                        <a:t>50</a:t>
                      </a:r>
                      <a:r>
                        <a:rPr lang="ja-JP" altLang="en-US" sz="700" b="0" i="0" u="none" strike="noStrike">
                          <a:effectLst/>
                          <a:latin typeface="+mn-ea"/>
                          <a:ea typeface="+mn-ea"/>
                        </a:rPr>
                        <a:t>代</a:t>
                      </a:r>
                      <a:r>
                        <a:rPr lang="en-US" altLang="ja-JP" sz="700" b="0" i="0" u="none" strike="noStrike">
                          <a:effectLst/>
                          <a:latin typeface="+mn-ea"/>
                          <a:ea typeface="+mn-ea"/>
                        </a:rPr>
                        <a:t>(</a:t>
                      </a:r>
                      <a:r>
                        <a:rPr lang="en-US" sz="700" b="0" i="0" u="none" strike="noStrike">
                          <a:effectLst/>
                          <a:latin typeface="+mn-ea"/>
                          <a:ea typeface="+mn-ea"/>
                        </a:rPr>
                        <a:t>n=270)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60000">
                <a:tc vMerge="1">
                  <a:txBody>
                    <a:bodyPr/>
                    <a:lstStyle/>
                    <a:p>
                      <a:endParaRPr kumimoji="1" lang="ja-JP" altLang="en-US"/>
                    </a:p>
                  </a:txBody>
                  <a:tcPr/>
                </a:tc>
                <a:tc>
                  <a:txBody>
                    <a:bodyPr/>
                    <a:lstStyle/>
                    <a:p>
                      <a:pPr algn="l" fontAlgn="ctr">
                        <a:buNone/>
                      </a:pPr>
                      <a:r>
                        <a:rPr lang="en-US" altLang="ja-JP" sz="700" b="0" i="0" u="none" strike="noStrike">
                          <a:effectLst/>
                          <a:latin typeface="+mn-ea"/>
                          <a:ea typeface="+mn-ea"/>
                        </a:rPr>
                        <a:t>60</a:t>
                      </a:r>
                      <a:r>
                        <a:rPr lang="ja-JP" altLang="en-US" sz="700" b="0" i="0" u="none" strike="noStrike">
                          <a:effectLst/>
                          <a:latin typeface="+mn-ea"/>
                          <a:ea typeface="+mn-ea"/>
                        </a:rPr>
                        <a:t>代</a:t>
                      </a:r>
                      <a:r>
                        <a:rPr lang="en-US" altLang="ja-JP" sz="700" b="0" i="0" u="none" strike="noStrike">
                          <a:effectLst/>
                          <a:latin typeface="+mn-ea"/>
                          <a:ea typeface="+mn-ea"/>
                        </a:rPr>
                        <a:t>(</a:t>
                      </a:r>
                      <a:r>
                        <a:rPr lang="en-US" sz="700" b="0" i="0" u="none" strike="noStrike">
                          <a:effectLst/>
                          <a:latin typeface="+mn-ea"/>
                          <a:ea typeface="+mn-ea"/>
                        </a:rPr>
                        <a:t>n=279)</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60000">
                <a:tc vMerge="1">
                  <a:txBody>
                    <a:bodyPr/>
                    <a:lstStyle/>
                    <a:p>
                      <a:endParaRPr kumimoji="1" lang="ja-JP" altLang="en-US"/>
                    </a:p>
                  </a:txBody>
                  <a:tcPr/>
                </a:tc>
                <a:tc>
                  <a:txBody>
                    <a:bodyPr/>
                    <a:lstStyle/>
                    <a:p>
                      <a:pPr algn="l" fontAlgn="ctr">
                        <a:buNone/>
                      </a:pPr>
                      <a:r>
                        <a:rPr lang="en-US" altLang="ja-JP" sz="700" b="0" i="0" u="none" strike="noStrike" dirty="0">
                          <a:effectLst/>
                          <a:latin typeface="+mn-ea"/>
                          <a:ea typeface="+mn-ea"/>
                        </a:rPr>
                        <a:t>70</a:t>
                      </a:r>
                      <a:r>
                        <a:rPr lang="ja-JP" altLang="en-US" sz="700" b="0" i="0" u="none" strike="noStrike" dirty="0">
                          <a:effectLst/>
                          <a:latin typeface="+mn-ea"/>
                          <a:ea typeface="+mn-ea"/>
                        </a:rPr>
                        <a:t>代以上</a:t>
                      </a:r>
                      <a:r>
                        <a:rPr lang="en-US" altLang="ja-JP" sz="700" b="0" i="0" u="none" strike="noStrike" dirty="0">
                          <a:effectLst/>
                          <a:latin typeface="+mn-ea"/>
                          <a:ea typeface="+mn-ea"/>
                        </a:rPr>
                        <a:t>(</a:t>
                      </a:r>
                      <a:r>
                        <a:rPr lang="en-US" sz="700" b="0" i="0" u="none" strike="noStrike" dirty="0">
                          <a:effectLst/>
                          <a:latin typeface="+mn-ea"/>
                          <a:ea typeface="+mn-ea"/>
                        </a:rPr>
                        <a:t>n=274)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8" name="正方形/長方形 7">
            <a:extLst>
              <a:ext uri="{FF2B5EF4-FFF2-40B4-BE49-F238E27FC236}">
                <a16:creationId xmlns:a16="http://schemas.microsoft.com/office/drawing/2014/main" id="{B0698EB7-EFE6-C277-E33C-40B1FA86A579}"/>
              </a:ext>
            </a:extLst>
          </p:cNvPr>
          <p:cNvSpPr/>
          <p:nvPr/>
        </p:nvSpPr>
        <p:spPr>
          <a:xfrm>
            <a:off x="441000" y="248182"/>
            <a:ext cx="5976000" cy="738664"/>
          </a:xfrm>
          <a:prstGeom prst="rect">
            <a:avLst/>
          </a:prstGeom>
        </p:spPr>
        <p:txBody>
          <a:bodyPr wrap="square">
            <a:spAutoFit/>
          </a:bodyPr>
          <a:lstStyle/>
          <a:p>
            <a:pPr marL="982663" indent="-982663"/>
            <a:r>
              <a:rPr lang="ja-JP" altLang="en-US" sz="1050" b="1" dirty="0">
                <a:latin typeface="Meiryo UI" pitchFamily="50" charset="-128"/>
                <a:ea typeface="Meiryo UI" pitchFamily="50" charset="-128"/>
                <a:cs typeface="Meiryo UI" pitchFamily="50" charset="-128"/>
              </a:rPr>
              <a:t>図　基本属性別　</a:t>
            </a:r>
            <a:r>
              <a:rPr lang="en-US" altLang="ja-JP" sz="1050" b="1" dirty="0">
                <a:latin typeface="Meiryo UI" pitchFamily="50" charset="-128"/>
                <a:ea typeface="Meiryo UI" pitchFamily="50" charset="-128"/>
                <a:cs typeface="Meiryo UI" pitchFamily="50" charset="-128"/>
              </a:rPr>
              <a:t>Q19.</a:t>
            </a:r>
            <a:r>
              <a:rPr lang="ja-JP" altLang="en-US" sz="1050" b="1" dirty="0">
                <a:latin typeface="Meiryo UI" pitchFamily="50" charset="-128"/>
                <a:ea typeface="Meiryo UI" pitchFamily="50" charset="-128"/>
                <a:cs typeface="Meiryo UI" pitchFamily="50" charset="-128"/>
              </a:rPr>
              <a:t>あなたは、</a:t>
            </a:r>
            <a:r>
              <a:rPr lang="en-US" altLang="ja-JP" sz="1050" b="1" dirty="0">
                <a:latin typeface="Meiryo UI" pitchFamily="50" charset="-128"/>
                <a:ea typeface="Meiryo UI" pitchFamily="50" charset="-128"/>
                <a:cs typeface="Meiryo UI" pitchFamily="50" charset="-128"/>
              </a:rPr>
              <a:t>2027</a:t>
            </a:r>
            <a:r>
              <a:rPr lang="ja-JP" altLang="en-US" sz="1050" b="1" dirty="0">
                <a:latin typeface="Meiryo UI" pitchFamily="50" charset="-128"/>
                <a:ea typeface="Meiryo UI" pitchFamily="50" charset="-128"/>
                <a:cs typeface="Meiryo UI" pitchFamily="50" charset="-128"/>
              </a:rPr>
              <a:t>年</a:t>
            </a:r>
            <a:r>
              <a:rPr lang="en-US" altLang="ja-JP" sz="1050" b="1" dirty="0">
                <a:latin typeface="Meiryo UI" pitchFamily="50" charset="-128"/>
                <a:ea typeface="Meiryo UI" pitchFamily="50" charset="-128"/>
                <a:cs typeface="Meiryo UI" pitchFamily="50" charset="-128"/>
              </a:rPr>
              <a:t>5</a:t>
            </a:r>
            <a:r>
              <a:rPr lang="ja-JP" altLang="en-US" sz="1050" b="1" dirty="0">
                <a:latin typeface="Meiryo UI" pitchFamily="50" charset="-128"/>
                <a:ea typeface="Meiryo UI" pitchFamily="50" charset="-128"/>
                <a:cs typeface="Meiryo UI" pitchFamily="50" charset="-128"/>
              </a:rPr>
              <a:t>月に滋賀県を含む関西広域でワールドマスターズゲームズ</a:t>
            </a:r>
            <a:r>
              <a:rPr lang="en-US" altLang="ja-JP" sz="1050" b="1" dirty="0">
                <a:latin typeface="Meiryo UI" pitchFamily="50" charset="-128"/>
                <a:ea typeface="Meiryo UI" pitchFamily="50" charset="-128"/>
                <a:cs typeface="Meiryo UI" pitchFamily="50" charset="-128"/>
              </a:rPr>
              <a:t>2027</a:t>
            </a:r>
            <a:r>
              <a:rPr lang="ja-JP" altLang="en-US" sz="1050" b="1" dirty="0">
                <a:latin typeface="Meiryo UI" pitchFamily="50" charset="-128"/>
                <a:ea typeface="Meiryo UI" pitchFamily="50" charset="-128"/>
                <a:cs typeface="Meiryo UI" pitchFamily="50" charset="-128"/>
              </a:rPr>
              <a:t>関西が開催されることを知っていますか。（ワールドマスターズゲームズとは、概ね</a:t>
            </a:r>
            <a:r>
              <a:rPr lang="en-US" altLang="ja-JP" sz="1050" b="1" dirty="0">
                <a:latin typeface="Meiryo UI" pitchFamily="50" charset="-128"/>
                <a:ea typeface="Meiryo UI" pitchFamily="50" charset="-128"/>
                <a:cs typeface="Meiryo UI" pitchFamily="50" charset="-128"/>
              </a:rPr>
              <a:t>30</a:t>
            </a:r>
            <a:r>
              <a:rPr lang="ja-JP" altLang="en-US" sz="1050" b="1" dirty="0">
                <a:latin typeface="Meiryo UI" pitchFamily="50" charset="-128"/>
                <a:ea typeface="Meiryo UI" pitchFamily="50" charset="-128"/>
                <a:cs typeface="Meiryo UI" pitchFamily="50" charset="-128"/>
              </a:rPr>
              <a:t>歳以上であれば誰でも参加できる国際スポーツ大会で、世界中からスポーツ愛好家が集まる世界最大級の生涯スポーツの祭典です。</a:t>
            </a:r>
            <a:r>
              <a:rPr lang="ja-JP" altLang="en-US" sz="1050" b="1" dirty="0">
                <a:solidFill>
                  <a:srgbClr val="000000"/>
                </a:solidFill>
                <a:latin typeface="Meiryo UI" pitchFamily="50" charset="-128"/>
                <a:ea typeface="Meiryo UI" pitchFamily="50" charset="-128"/>
                <a:cs typeface="Meiryo UI" pitchFamily="50" charset="-128"/>
              </a:rPr>
              <a:t>（</a:t>
            </a:r>
            <a:r>
              <a:rPr lang="en-US" altLang="ja-JP" sz="1050" b="1" dirty="0">
                <a:solidFill>
                  <a:srgbClr val="000000"/>
                </a:solidFill>
                <a:latin typeface="Meiryo UI" pitchFamily="50" charset="-128"/>
                <a:ea typeface="Meiryo UI" pitchFamily="50" charset="-128"/>
                <a:cs typeface="Meiryo UI" pitchFamily="50" charset="-128"/>
              </a:rPr>
              <a:t>n=1,561</a:t>
            </a:r>
            <a:r>
              <a:rPr lang="ja-JP" altLang="en-US" sz="1050" b="1" dirty="0">
                <a:solidFill>
                  <a:srgbClr val="000000"/>
                </a:solidFill>
                <a:latin typeface="Meiryo UI" pitchFamily="50" charset="-128"/>
                <a:ea typeface="Meiryo UI" pitchFamily="50" charset="-128"/>
                <a:cs typeface="Meiryo UI" pitchFamily="50" charset="-128"/>
              </a:rPr>
              <a:t>）</a:t>
            </a:r>
            <a:endParaRPr lang="en-US" altLang="ja-JP" sz="1050" b="1" dirty="0">
              <a:latin typeface="Meiryo UI" pitchFamily="50" charset="-128"/>
              <a:ea typeface="Meiryo UI" pitchFamily="50" charset="-128"/>
              <a:cs typeface="Meiryo UI" pitchFamily="50" charset="-128"/>
            </a:endParaRPr>
          </a:p>
        </p:txBody>
      </p:sp>
      <p:sp>
        <p:nvSpPr>
          <p:cNvPr id="10" name="テキスト ボックス 9">
            <a:extLst>
              <a:ext uri="{FF2B5EF4-FFF2-40B4-BE49-F238E27FC236}">
                <a16:creationId xmlns:a16="http://schemas.microsoft.com/office/drawing/2014/main" id="{69FCD44C-58AA-8BBE-A57D-6B5143BD634D}"/>
              </a:ext>
            </a:extLst>
          </p:cNvPr>
          <p:cNvSpPr txBox="1"/>
          <p:nvPr/>
        </p:nvSpPr>
        <p:spPr>
          <a:xfrm>
            <a:off x="455056" y="4453418"/>
            <a:ext cx="5976000" cy="900246"/>
          </a:xfrm>
          <a:prstGeom prst="rect">
            <a:avLst/>
          </a:prstGeom>
          <a:noFill/>
        </p:spPr>
        <p:txBody>
          <a:bodyPr wrap="square" rtlCol="0">
            <a:spAutoFit/>
          </a:bodyPr>
          <a:lstStyle/>
          <a:p>
            <a:r>
              <a:rPr kumimoji="1" lang="ja-JP" altLang="en-US" sz="1050" dirty="0"/>
              <a:t>性別でみると、女性に比べて男性の方が認知度が高い結果となっている。</a:t>
            </a:r>
            <a:endParaRPr kumimoji="1" lang="en-US" altLang="ja-JP" sz="1050" dirty="0"/>
          </a:p>
          <a:p>
            <a:r>
              <a:rPr kumimoji="1" lang="ja-JP" altLang="en-US" sz="1050" dirty="0"/>
              <a:t>年代別にみると、</a:t>
            </a:r>
            <a:r>
              <a:rPr kumimoji="1" lang="en-US" altLang="ja-JP" sz="1050" dirty="0"/>
              <a:t>18</a:t>
            </a:r>
            <a:r>
              <a:rPr kumimoji="1" lang="ja-JP" altLang="en-US" sz="1050" dirty="0"/>
              <a:t>歳～</a:t>
            </a:r>
            <a:r>
              <a:rPr kumimoji="1" lang="en-US" altLang="ja-JP" sz="1050" dirty="0"/>
              <a:t>20</a:t>
            </a:r>
            <a:r>
              <a:rPr kumimoji="1" lang="ja-JP" altLang="en-US" sz="1050" dirty="0"/>
              <a:t>歳代で最も認知度が高く、「知っている」および「見聞きしたことがある」と回答した割合は</a:t>
            </a:r>
            <a:r>
              <a:rPr kumimoji="1" lang="en-US" altLang="ja-JP" sz="1050" dirty="0"/>
              <a:t>30.5</a:t>
            </a:r>
            <a:r>
              <a:rPr kumimoji="1" lang="ja-JP" altLang="en-US" sz="1050" dirty="0"/>
              <a:t>％となっている。</a:t>
            </a:r>
            <a:endParaRPr kumimoji="1" lang="en-US" altLang="ja-JP" sz="1050" dirty="0"/>
          </a:p>
          <a:p>
            <a:r>
              <a:rPr kumimoji="1" lang="ja-JP" altLang="en-US" sz="1050" dirty="0"/>
              <a:t>一方で、</a:t>
            </a:r>
            <a:r>
              <a:rPr kumimoji="1" lang="en-US" altLang="ja-JP" sz="1050" dirty="0"/>
              <a:t>30</a:t>
            </a:r>
            <a:r>
              <a:rPr kumimoji="1" lang="ja-JP" altLang="en-US" sz="1050" dirty="0"/>
              <a:t>歳代の認知度が最も低く、「知っている」および「見聞きしたことがある」と回答した割合は</a:t>
            </a:r>
            <a:r>
              <a:rPr kumimoji="1" lang="en-US" altLang="ja-JP" sz="1050" dirty="0"/>
              <a:t>15.9</a:t>
            </a:r>
            <a:r>
              <a:rPr kumimoji="1" lang="ja-JP" altLang="en-US" sz="1050" dirty="0"/>
              <a:t>％にとどまっている。</a:t>
            </a:r>
            <a:endParaRPr lang="en-US" altLang="ja-JP" sz="1050" dirty="0"/>
          </a:p>
        </p:txBody>
      </p:sp>
      <p:graphicFrame>
        <p:nvGraphicFramePr>
          <p:cNvPr id="2" name="Chart 24">
            <a:extLst>
              <a:ext uri="{FF2B5EF4-FFF2-40B4-BE49-F238E27FC236}">
                <a16:creationId xmlns:a16="http://schemas.microsoft.com/office/drawing/2014/main" id="{00000000-0008-0000-0500-000019000000}"/>
              </a:ext>
            </a:extLst>
          </p:cNvPr>
          <p:cNvGraphicFramePr>
            <a:graphicFrameLocks/>
          </p:cNvGraphicFramePr>
          <p:nvPr>
            <p:extLst>
              <p:ext uri="{D42A27DB-BD31-4B8C-83A1-F6EECF244321}">
                <p14:modId xmlns:p14="http://schemas.microsoft.com/office/powerpoint/2010/main" val="2459813884"/>
              </p:ext>
            </p:extLst>
          </p:nvPr>
        </p:nvGraphicFramePr>
        <p:xfrm>
          <a:off x="1049772" y="1084576"/>
          <a:ext cx="5893200" cy="3430800"/>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a:extLst>
              <a:ext uri="{FF2B5EF4-FFF2-40B4-BE49-F238E27FC236}">
                <a16:creationId xmlns:a16="http://schemas.microsoft.com/office/drawing/2014/main" id="{A301236E-44C4-F617-9C7A-9E78162791CB}"/>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52</a:t>
            </a:r>
            <a:endParaRPr kumimoji="1" lang="ja-JP" altLang="en-US" sz="800" dirty="0"/>
          </a:p>
        </p:txBody>
      </p:sp>
    </p:spTree>
    <p:extLst>
      <p:ext uri="{BB962C8B-B14F-4D97-AF65-F5344CB8AC3E}">
        <p14:creationId xmlns:p14="http://schemas.microsoft.com/office/powerpoint/2010/main" val="42912413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CF7BE-DC7D-7590-00B5-06DF6C458D97}"/>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95E5DFB8-B811-34FD-F46D-D7AE244B735A}"/>
              </a:ext>
            </a:extLst>
          </p:cNvPr>
          <p:cNvSpPr/>
          <p:nvPr/>
        </p:nvSpPr>
        <p:spPr>
          <a:xfrm>
            <a:off x="441000" y="248182"/>
            <a:ext cx="5976000" cy="738664"/>
          </a:xfrm>
          <a:prstGeom prst="rect">
            <a:avLst/>
          </a:prstGeom>
        </p:spPr>
        <p:txBody>
          <a:bodyPr wrap="square">
            <a:spAutoFit/>
          </a:bodyPr>
          <a:lstStyle/>
          <a:p>
            <a:pPr marL="982663" indent="-982663"/>
            <a:r>
              <a:rPr lang="ja-JP" altLang="en-US" sz="1050" b="1" dirty="0">
                <a:latin typeface="Meiryo UI" pitchFamily="50" charset="-128"/>
                <a:ea typeface="Meiryo UI" pitchFamily="50" charset="-128"/>
                <a:cs typeface="Meiryo UI" pitchFamily="50" charset="-128"/>
              </a:rPr>
              <a:t>図　家族構成別　</a:t>
            </a:r>
            <a:r>
              <a:rPr lang="en-US" altLang="ja-JP" sz="1050" b="1" dirty="0">
                <a:latin typeface="Meiryo UI" pitchFamily="50" charset="-128"/>
                <a:ea typeface="Meiryo UI" pitchFamily="50" charset="-128"/>
                <a:cs typeface="Meiryo UI" pitchFamily="50" charset="-128"/>
              </a:rPr>
              <a:t> Q19.</a:t>
            </a:r>
            <a:r>
              <a:rPr lang="ja-JP" altLang="en-US" sz="1050" b="1" dirty="0">
                <a:latin typeface="Meiryo UI" pitchFamily="50" charset="-128"/>
                <a:ea typeface="Meiryo UI" pitchFamily="50" charset="-128"/>
                <a:cs typeface="Meiryo UI" pitchFamily="50" charset="-128"/>
              </a:rPr>
              <a:t>あなたは、</a:t>
            </a:r>
            <a:r>
              <a:rPr lang="en-US" altLang="ja-JP" sz="1050" b="1" dirty="0">
                <a:latin typeface="Meiryo UI" pitchFamily="50" charset="-128"/>
                <a:ea typeface="Meiryo UI" pitchFamily="50" charset="-128"/>
                <a:cs typeface="Meiryo UI" pitchFamily="50" charset="-128"/>
              </a:rPr>
              <a:t>2027</a:t>
            </a:r>
            <a:r>
              <a:rPr lang="ja-JP" altLang="en-US" sz="1050" b="1" dirty="0">
                <a:latin typeface="Meiryo UI" pitchFamily="50" charset="-128"/>
                <a:ea typeface="Meiryo UI" pitchFamily="50" charset="-128"/>
                <a:cs typeface="Meiryo UI" pitchFamily="50" charset="-128"/>
              </a:rPr>
              <a:t>年</a:t>
            </a:r>
            <a:r>
              <a:rPr lang="en-US" altLang="ja-JP" sz="1050" b="1" dirty="0">
                <a:latin typeface="Meiryo UI" pitchFamily="50" charset="-128"/>
                <a:ea typeface="Meiryo UI" pitchFamily="50" charset="-128"/>
                <a:cs typeface="Meiryo UI" pitchFamily="50" charset="-128"/>
              </a:rPr>
              <a:t>5</a:t>
            </a:r>
            <a:r>
              <a:rPr lang="ja-JP" altLang="en-US" sz="1050" b="1" dirty="0">
                <a:latin typeface="Meiryo UI" pitchFamily="50" charset="-128"/>
                <a:ea typeface="Meiryo UI" pitchFamily="50" charset="-128"/>
                <a:cs typeface="Meiryo UI" pitchFamily="50" charset="-128"/>
              </a:rPr>
              <a:t>月に滋賀県を含む関西広域でワールドマスターズゲームズ</a:t>
            </a:r>
            <a:r>
              <a:rPr lang="en-US" altLang="ja-JP" sz="1050" b="1" dirty="0">
                <a:latin typeface="Meiryo UI" pitchFamily="50" charset="-128"/>
                <a:ea typeface="Meiryo UI" pitchFamily="50" charset="-128"/>
                <a:cs typeface="Meiryo UI" pitchFamily="50" charset="-128"/>
              </a:rPr>
              <a:t>2027</a:t>
            </a:r>
            <a:r>
              <a:rPr lang="ja-JP" altLang="en-US" sz="1050" b="1" dirty="0">
                <a:latin typeface="Meiryo UI" pitchFamily="50" charset="-128"/>
                <a:ea typeface="Meiryo UI" pitchFamily="50" charset="-128"/>
                <a:cs typeface="Meiryo UI" pitchFamily="50" charset="-128"/>
              </a:rPr>
              <a:t>関西が開催されることを知っていますか。（ワールドマスターズゲームズとは、概ね</a:t>
            </a:r>
            <a:r>
              <a:rPr lang="en-US" altLang="ja-JP" sz="1050" b="1" dirty="0">
                <a:latin typeface="Meiryo UI" pitchFamily="50" charset="-128"/>
                <a:ea typeface="Meiryo UI" pitchFamily="50" charset="-128"/>
                <a:cs typeface="Meiryo UI" pitchFamily="50" charset="-128"/>
              </a:rPr>
              <a:t>30</a:t>
            </a:r>
            <a:r>
              <a:rPr lang="ja-JP" altLang="en-US" sz="1050" b="1" dirty="0">
                <a:latin typeface="Meiryo UI" pitchFamily="50" charset="-128"/>
                <a:ea typeface="Meiryo UI" pitchFamily="50" charset="-128"/>
                <a:cs typeface="Meiryo UI" pitchFamily="50" charset="-128"/>
              </a:rPr>
              <a:t>歳以上であれば誰でも参加できる国際スポーツ大会で、世界中からスポーツ愛好家が集まる世界最大級の生涯スポーツの祭典です。</a:t>
            </a:r>
            <a:r>
              <a:rPr lang="ja-JP" altLang="en-US" sz="1050" b="1" dirty="0">
                <a:solidFill>
                  <a:srgbClr val="000000"/>
                </a:solidFill>
                <a:latin typeface="Meiryo UI" pitchFamily="50" charset="-128"/>
                <a:ea typeface="Meiryo UI" pitchFamily="50" charset="-128"/>
                <a:cs typeface="Meiryo UI" pitchFamily="50" charset="-128"/>
              </a:rPr>
              <a:t>（</a:t>
            </a:r>
            <a:r>
              <a:rPr lang="en-US" altLang="ja-JP" sz="1050" b="1" dirty="0">
                <a:solidFill>
                  <a:srgbClr val="000000"/>
                </a:solidFill>
                <a:latin typeface="Meiryo UI" pitchFamily="50" charset="-128"/>
                <a:ea typeface="Meiryo UI" pitchFamily="50" charset="-128"/>
                <a:cs typeface="Meiryo UI" pitchFamily="50" charset="-128"/>
              </a:rPr>
              <a:t>n=1,561</a:t>
            </a:r>
            <a:r>
              <a:rPr lang="ja-JP" altLang="en-US" sz="1050" b="1" dirty="0">
                <a:solidFill>
                  <a:srgbClr val="000000"/>
                </a:solidFill>
                <a:latin typeface="Meiryo UI" pitchFamily="50" charset="-128"/>
                <a:ea typeface="Meiryo UI" pitchFamily="50" charset="-128"/>
                <a:cs typeface="Meiryo UI" pitchFamily="50" charset="-128"/>
              </a:rPr>
              <a:t>）</a:t>
            </a:r>
            <a:endParaRPr lang="en-US" altLang="ja-JP" sz="1050" b="1" dirty="0">
              <a:latin typeface="Meiryo UI" pitchFamily="50" charset="-128"/>
              <a:ea typeface="Meiryo UI" pitchFamily="50" charset="-128"/>
              <a:cs typeface="Meiryo UI" pitchFamily="50" charset="-128"/>
            </a:endParaRPr>
          </a:p>
        </p:txBody>
      </p:sp>
      <p:graphicFrame>
        <p:nvGraphicFramePr>
          <p:cNvPr id="7" name="Chart 10">
            <a:extLst>
              <a:ext uri="{FF2B5EF4-FFF2-40B4-BE49-F238E27FC236}">
                <a16:creationId xmlns:a16="http://schemas.microsoft.com/office/drawing/2014/main" id="{00000000-0008-0000-0500-00000B000000}"/>
              </a:ext>
            </a:extLst>
          </p:cNvPr>
          <p:cNvGraphicFramePr>
            <a:graphicFrameLocks/>
          </p:cNvGraphicFramePr>
          <p:nvPr>
            <p:extLst>
              <p:ext uri="{D42A27DB-BD31-4B8C-83A1-F6EECF244321}">
                <p14:modId xmlns:p14="http://schemas.microsoft.com/office/powerpoint/2010/main" val="223151734"/>
              </p:ext>
            </p:extLst>
          </p:nvPr>
        </p:nvGraphicFramePr>
        <p:xfrm>
          <a:off x="1301721" y="1204832"/>
          <a:ext cx="5591904" cy="44036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表 8">
            <a:extLst>
              <a:ext uri="{FF2B5EF4-FFF2-40B4-BE49-F238E27FC236}">
                <a16:creationId xmlns:a16="http://schemas.microsoft.com/office/drawing/2014/main" id="{3F5E3268-E7CA-CC47-FD1D-31304EAC20D2}"/>
              </a:ext>
            </a:extLst>
          </p:cNvPr>
          <p:cNvGraphicFramePr>
            <a:graphicFrameLocks noGrp="1"/>
          </p:cNvGraphicFramePr>
          <p:nvPr>
            <p:extLst>
              <p:ext uri="{D42A27DB-BD31-4B8C-83A1-F6EECF244321}">
                <p14:modId xmlns:p14="http://schemas.microsoft.com/office/powerpoint/2010/main" val="1177272284"/>
              </p:ext>
            </p:extLst>
          </p:nvPr>
        </p:nvGraphicFramePr>
        <p:xfrm>
          <a:off x="64348" y="2224836"/>
          <a:ext cx="6610555" cy="3287136"/>
        </p:xfrm>
        <a:graphic>
          <a:graphicData uri="http://schemas.openxmlformats.org/drawingml/2006/table">
            <a:tbl>
              <a:tblPr>
                <a:tableStyleId>{5C22544A-7EE6-4342-B048-85BDC9FD1C3A}</a:tableStyleId>
              </a:tblPr>
              <a:tblGrid>
                <a:gridCol w="1142432">
                  <a:extLst>
                    <a:ext uri="{9D8B030D-6E8A-4147-A177-3AD203B41FA5}">
                      <a16:colId xmlns:a16="http://schemas.microsoft.com/office/drawing/2014/main" val="20001"/>
                    </a:ext>
                  </a:extLst>
                </a:gridCol>
                <a:gridCol w="180384">
                  <a:extLst>
                    <a:ext uri="{9D8B030D-6E8A-4147-A177-3AD203B41FA5}">
                      <a16:colId xmlns:a16="http://schemas.microsoft.com/office/drawing/2014/main" val="20002"/>
                    </a:ext>
                  </a:extLst>
                </a:gridCol>
                <a:gridCol w="5287739">
                  <a:extLst>
                    <a:ext uri="{9D8B030D-6E8A-4147-A177-3AD203B41FA5}">
                      <a16:colId xmlns:a16="http://schemas.microsoft.com/office/drawing/2014/main" val="20003"/>
                    </a:ext>
                  </a:extLst>
                </a:gridCol>
              </a:tblGrid>
              <a:tr h="410892">
                <a:tc>
                  <a:txBody>
                    <a:bodyPr/>
                    <a:lstStyle/>
                    <a:p>
                      <a:pPr algn="l" fontAlgn="ctr">
                        <a:buNone/>
                      </a:pPr>
                      <a:r>
                        <a:rPr lang="ja-JP" altLang="en-US" sz="800" b="0" i="0" u="none" strike="noStrike" dirty="0">
                          <a:effectLst/>
                          <a:latin typeface="+mj-ea"/>
                          <a:ea typeface="+mj-ea"/>
                        </a:rPr>
                        <a:t>全体</a:t>
                      </a:r>
                      <a:r>
                        <a:rPr lang="en-US" altLang="ja-JP" sz="800" b="0" i="0" u="none" strike="noStrike" dirty="0">
                          <a:effectLst/>
                          <a:latin typeface="+mj-ea"/>
                          <a:ea typeface="+mj-ea"/>
                        </a:rPr>
                        <a:t>(</a:t>
                      </a:r>
                      <a:r>
                        <a:rPr lang="en-US" sz="800" b="0" i="0" u="none" strike="noStrike" dirty="0">
                          <a:effectLst/>
                          <a:latin typeface="+mj-ea"/>
                          <a:ea typeface="+mj-ea"/>
                        </a:rPr>
                        <a:t>n=1561)</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10892">
                <a:tc>
                  <a:txBody>
                    <a:bodyPr/>
                    <a:lstStyle/>
                    <a:p>
                      <a:pPr algn="l" fontAlgn="ctr">
                        <a:buNone/>
                      </a:pPr>
                      <a:r>
                        <a:rPr lang="ja-JP" altLang="en-US" sz="800" b="0" i="0" u="none" strike="noStrike" dirty="0">
                          <a:effectLst/>
                          <a:latin typeface="+mj-ea"/>
                          <a:ea typeface="+mj-ea"/>
                        </a:rPr>
                        <a:t>一人暮らし</a:t>
                      </a:r>
                      <a:r>
                        <a:rPr lang="en-US" altLang="ja-JP" sz="800" b="0" i="0" u="none" strike="noStrike" dirty="0">
                          <a:effectLst/>
                          <a:latin typeface="+mj-ea"/>
                          <a:ea typeface="+mj-ea"/>
                        </a:rPr>
                        <a:t>(</a:t>
                      </a:r>
                      <a:r>
                        <a:rPr lang="en-US" sz="800" b="0" i="0" u="none" strike="noStrike" dirty="0">
                          <a:effectLst/>
                          <a:latin typeface="+mj-ea"/>
                          <a:ea typeface="+mj-ea"/>
                        </a:rPr>
                        <a:t>n=214)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10892">
                <a:tc>
                  <a:txBody>
                    <a:bodyPr/>
                    <a:lstStyle/>
                    <a:p>
                      <a:pPr algn="l" fontAlgn="ctr">
                        <a:buNone/>
                      </a:pPr>
                      <a:r>
                        <a:rPr lang="ja-JP" altLang="en-US" sz="800" b="0" i="0" u="none" strike="noStrike" dirty="0">
                          <a:effectLst/>
                          <a:latin typeface="+mj-ea"/>
                          <a:ea typeface="+mj-ea"/>
                        </a:rPr>
                        <a:t>親と同居（未婚）</a:t>
                      </a:r>
                      <a:r>
                        <a:rPr lang="en-US" altLang="ja-JP" sz="800" b="0" i="0" u="none" strike="noStrike" dirty="0">
                          <a:effectLst/>
                          <a:latin typeface="+mj-ea"/>
                          <a:ea typeface="+mj-ea"/>
                        </a:rPr>
                        <a:t>(</a:t>
                      </a:r>
                      <a:r>
                        <a:rPr lang="en-US" sz="800" b="0" i="0" u="none" strike="noStrike" dirty="0">
                          <a:effectLst/>
                          <a:latin typeface="+mj-ea"/>
                          <a:ea typeface="+mj-ea"/>
                        </a:rPr>
                        <a:t>n=294)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10892">
                <a:tc>
                  <a:txBody>
                    <a:bodyPr/>
                    <a:lstStyle/>
                    <a:p>
                      <a:pPr algn="l" fontAlgn="ctr">
                        <a:buNone/>
                      </a:pPr>
                      <a:r>
                        <a:rPr lang="ja-JP" altLang="en-US" sz="800" b="0" i="0" u="none" strike="noStrike">
                          <a:effectLst/>
                          <a:latin typeface="+mj-ea"/>
                          <a:ea typeface="+mj-ea"/>
                        </a:rPr>
                        <a:t>夫婦のみ</a:t>
                      </a:r>
                      <a:r>
                        <a:rPr lang="en-US" altLang="ja-JP" sz="800" b="0" i="0" u="none" strike="noStrike">
                          <a:effectLst/>
                          <a:latin typeface="+mj-ea"/>
                          <a:ea typeface="+mj-ea"/>
                        </a:rPr>
                        <a:t>(</a:t>
                      </a:r>
                      <a:r>
                        <a:rPr lang="en-US" sz="800" b="0" i="0" u="none" strike="noStrike">
                          <a:effectLst/>
                          <a:latin typeface="+mj-ea"/>
                          <a:ea typeface="+mj-ea"/>
                        </a:rPr>
                        <a:t>n=438)</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6820600"/>
                  </a:ext>
                </a:extLst>
              </a:tr>
              <a:tr h="410892">
                <a:tc>
                  <a:txBody>
                    <a:bodyPr/>
                    <a:lstStyle/>
                    <a:p>
                      <a:pPr algn="l" fontAlgn="ctr">
                        <a:buNone/>
                      </a:pPr>
                      <a:r>
                        <a:rPr lang="ja-JP" altLang="en-US" sz="800" b="0" i="0" u="none" strike="noStrike" dirty="0">
                          <a:effectLst/>
                          <a:latin typeface="+mj-ea"/>
                          <a:ea typeface="+mj-ea"/>
                        </a:rPr>
                        <a:t>夫婦と子供</a:t>
                      </a:r>
                      <a:r>
                        <a:rPr lang="en-US" altLang="ja-JP" sz="800" b="0" i="0" u="none" strike="noStrike" dirty="0">
                          <a:effectLst/>
                          <a:latin typeface="+mj-ea"/>
                          <a:ea typeface="+mj-ea"/>
                        </a:rPr>
                        <a:t>(</a:t>
                      </a:r>
                      <a:r>
                        <a:rPr lang="en-US" sz="800" b="0" i="0" u="none" strike="noStrike" dirty="0">
                          <a:effectLst/>
                          <a:latin typeface="+mj-ea"/>
                          <a:ea typeface="+mj-ea"/>
                        </a:rPr>
                        <a:t>n=410)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pt-BR"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10892">
                <a:tc>
                  <a:txBody>
                    <a:bodyPr/>
                    <a:lstStyle/>
                    <a:p>
                      <a:pPr algn="l" fontAlgn="ctr">
                        <a:buNone/>
                      </a:pPr>
                      <a:r>
                        <a:rPr lang="ja-JP" altLang="en-US" sz="800" b="0" i="0" u="none" strike="noStrike" dirty="0">
                          <a:effectLst/>
                          <a:latin typeface="+mj-ea"/>
                          <a:ea typeface="+mj-ea"/>
                        </a:rPr>
                        <a:t>２世帯以上同居（</a:t>
                      </a:r>
                      <a:r>
                        <a:rPr lang="ja-JP" altLang="en-US" sz="600" b="0" i="0" u="none" strike="noStrike" dirty="0">
                          <a:effectLst/>
                          <a:latin typeface="+mj-ea"/>
                          <a:ea typeface="+mj-ea"/>
                        </a:rPr>
                        <a:t>例：夫婦世帯と親世帯の同居等）</a:t>
                      </a:r>
                      <a:r>
                        <a:rPr lang="en-US" altLang="ja-JP" sz="600" b="0" i="0" u="none" strike="noStrike" dirty="0">
                          <a:effectLst/>
                          <a:latin typeface="+mj-ea"/>
                          <a:ea typeface="+mj-ea"/>
                        </a:rPr>
                        <a:t>(</a:t>
                      </a:r>
                      <a:r>
                        <a:rPr lang="en-US" sz="600" b="0" i="0" u="none" strike="noStrike" dirty="0">
                          <a:effectLst/>
                          <a:latin typeface="+mj-ea"/>
                          <a:ea typeface="+mj-ea"/>
                        </a:rPr>
                        <a:t>n=114)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10892">
                <a:tc>
                  <a:txBody>
                    <a:bodyPr/>
                    <a:lstStyle/>
                    <a:p>
                      <a:pPr algn="l" fontAlgn="ctr">
                        <a:buNone/>
                      </a:pPr>
                      <a:r>
                        <a:rPr lang="ja-JP" altLang="en-US" sz="800" b="0" i="0" u="none" strike="noStrike" dirty="0">
                          <a:effectLst/>
                          <a:latin typeface="+mj-ea"/>
                          <a:ea typeface="+mj-ea"/>
                        </a:rPr>
                        <a:t>答えたくない</a:t>
                      </a:r>
                      <a:r>
                        <a:rPr lang="en-US" altLang="ja-JP" sz="800" b="0" i="0" u="none" strike="noStrike" dirty="0">
                          <a:effectLst/>
                          <a:latin typeface="+mj-ea"/>
                          <a:ea typeface="+mj-ea"/>
                        </a:rPr>
                        <a:t>(n=52)</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10892">
                <a:tc>
                  <a:txBody>
                    <a:bodyPr/>
                    <a:lstStyle/>
                    <a:p>
                      <a:pPr algn="l" fontAlgn="ctr">
                        <a:buNone/>
                      </a:pPr>
                      <a:r>
                        <a:rPr lang="ja-JP" altLang="en-US" sz="800" b="0" i="0" u="none" strike="noStrike" dirty="0">
                          <a:effectLst/>
                          <a:latin typeface="+mj-ea"/>
                          <a:ea typeface="+mj-ea"/>
                        </a:rPr>
                        <a:t>その他</a:t>
                      </a:r>
                      <a:r>
                        <a:rPr lang="en-US" altLang="ja-JP" sz="800" b="0" i="0" u="none" strike="noStrike" dirty="0">
                          <a:effectLst/>
                          <a:latin typeface="+mj-ea"/>
                          <a:ea typeface="+mj-ea"/>
                        </a:rPr>
                        <a:t>(</a:t>
                      </a:r>
                      <a:r>
                        <a:rPr lang="en-US" sz="800" b="0" i="0" u="none" strike="noStrike" dirty="0">
                          <a:effectLst/>
                          <a:latin typeface="+mj-ea"/>
                          <a:ea typeface="+mj-ea"/>
                        </a:rPr>
                        <a:t>n=39)</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5" name="テキスト ボックス 4">
            <a:extLst>
              <a:ext uri="{FF2B5EF4-FFF2-40B4-BE49-F238E27FC236}">
                <a16:creationId xmlns:a16="http://schemas.microsoft.com/office/drawing/2014/main" id="{ED2A02D1-DAF6-AB90-5EAE-E36FF85421D8}"/>
              </a:ext>
            </a:extLst>
          </p:cNvPr>
          <p:cNvSpPr txBox="1"/>
          <p:nvPr/>
        </p:nvSpPr>
        <p:spPr>
          <a:xfrm>
            <a:off x="3272546" y="8928556"/>
            <a:ext cx="312907" cy="215444"/>
          </a:xfrm>
          <a:prstGeom prst="rect">
            <a:avLst/>
          </a:prstGeom>
          <a:noFill/>
        </p:spPr>
        <p:txBody>
          <a:bodyPr wrap="none" rtlCol="0">
            <a:spAutoFit/>
          </a:bodyPr>
          <a:lstStyle/>
          <a:p>
            <a:pPr algn="ctr"/>
            <a:r>
              <a:rPr kumimoji="1" lang="en-US" altLang="ja-JP" sz="800" dirty="0"/>
              <a:t>53</a:t>
            </a:r>
            <a:endParaRPr kumimoji="1" lang="ja-JP" altLang="en-US" sz="800" dirty="0"/>
          </a:p>
        </p:txBody>
      </p:sp>
      <p:sp>
        <p:nvSpPr>
          <p:cNvPr id="2" name="テキスト ボックス 1">
            <a:extLst>
              <a:ext uri="{FF2B5EF4-FFF2-40B4-BE49-F238E27FC236}">
                <a16:creationId xmlns:a16="http://schemas.microsoft.com/office/drawing/2014/main" id="{718D2336-03C4-07AC-7298-1270197A1043}"/>
              </a:ext>
            </a:extLst>
          </p:cNvPr>
          <p:cNvSpPr txBox="1"/>
          <p:nvPr/>
        </p:nvSpPr>
        <p:spPr>
          <a:xfrm>
            <a:off x="455056" y="5776234"/>
            <a:ext cx="5976000" cy="415498"/>
          </a:xfrm>
          <a:prstGeom prst="rect">
            <a:avLst/>
          </a:prstGeom>
          <a:noFill/>
        </p:spPr>
        <p:txBody>
          <a:bodyPr wrap="square" rtlCol="0">
            <a:spAutoFit/>
          </a:bodyPr>
          <a:lstStyle/>
          <a:p>
            <a:r>
              <a:rPr kumimoji="1" lang="ja-JP" altLang="en-US" sz="1050" dirty="0"/>
              <a:t>家族構成別では大きな差は見られなかった。</a:t>
            </a:r>
            <a:endParaRPr kumimoji="1" lang="en-US" altLang="ja-JP" sz="1050" dirty="0"/>
          </a:p>
          <a:p>
            <a:r>
              <a:rPr lang="ja-JP" altLang="en-US" sz="1050" dirty="0"/>
              <a:t>「夫婦のみ」と「夫婦と子供」に若干認知度がある。</a:t>
            </a:r>
            <a:endParaRPr lang="en-US" altLang="ja-JP" sz="1050" dirty="0"/>
          </a:p>
        </p:txBody>
      </p:sp>
    </p:spTree>
    <p:extLst>
      <p:ext uri="{BB962C8B-B14F-4D97-AF65-F5344CB8AC3E}">
        <p14:creationId xmlns:p14="http://schemas.microsoft.com/office/powerpoint/2010/main" val="3904035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56560-D807-E90F-E8EA-EAD049FFF5F3}"/>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3D05F09A-6359-6763-A0BB-A2D25A9CE1C9}"/>
              </a:ext>
            </a:extLst>
          </p:cNvPr>
          <p:cNvSpPr/>
          <p:nvPr/>
        </p:nvSpPr>
        <p:spPr>
          <a:xfrm>
            <a:off x="441000" y="240842"/>
            <a:ext cx="5976000" cy="1523494"/>
          </a:xfrm>
          <a:prstGeom prst="rect">
            <a:avLst/>
          </a:prstGeom>
        </p:spPr>
        <p:txBody>
          <a:bodyPr wrap="square">
            <a:spAutoFit/>
          </a:bodyPr>
          <a:lstStyle/>
          <a:p>
            <a:pPr marL="541338" indent="-541338"/>
            <a:r>
              <a:rPr lang="en-US" altLang="ja-JP" sz="1200" b="1" dirty="0">
                <a:latin typeface="Meiryo UI" pitchFamily="50" charset="-128"/>
                <a:ea typeface="Meiryo UI" pitchFamily="50" charset="-128"/>
                <a:cs typeface="Meiryo UI" pitchFamily="50" charset="-128"/>
              </a:rPr>
              <a:t>Q19a</a:t>
            </a:r>
            <a:r>
              <a:rPr lang="ja-JP" altLang="en-US" sz="1200" b="1" dirty="0">
                <a:latin typeface="Meiryo UI" pitchFamily="50" charset="-128"/>
                <a:ea typeface="Meiryo UI" pitchFamily="50" charset="-128"/>
                <a:cs typeface="Meiryo UI" pitchFamily="50" charset="-128"/>
              </a:rPr>
              <a:t>．問</a:t>
            </a:r>
            <a:r>
              <a:rPr lang="en-US" altLang="ja-JP" sz="1200" b="1" dirty="0">
                <a:latin typeface="Meiryo UI" pitchFamily="50" charset="-128"/>
                <a:ea typeface="Meiryo UI" pitchFamily="50" charset="-128"/>
                <a:cs typeface="Meiryo UI" pitchFamily="50" charset="-128"/>
              </a:rPr>
              <a:t>19</a:t>
            </a:r>
            <a:r>
              <a:rPr lang="ja-JP" altLang="en-US" sz="1200" b="1" dirty="0">
                <a:latin typeface="Meiryo UI" pitchFamily="50" charset="-128"/>
                <a:ea typeface="Meiryo UI" pitchFamily="50" charset="-128"/>
                <a:cs typeface="Meiryo UI" pitchFamily="50" charset="-128"/>
              </a:rPr>
              <a:t>で「知っている」と回答された方（１．知っている　２．見聞きしたことはある　のいずれかを選択された方）におたずねします。</a:t>
            </a:r>
          </a:p>
          <a:p>
            <a:pPr marL="541338" indent="-541338"/>
            <a:r>
              <a:rPr lang="ja-JP" altLang="en-US" sz="1200" b="1" dirty="0">
                <a:latin typeface="Meiryo UI" pitchFamily="50" charset="-128"/>
                <a:ea typeface="Meiryo UI" pitchFamily="50" charset="-128"/>
                <a:cs typeface="Meiryo UI" pitchFamily="50" charset="-128"/>
              </a:rPr>
              <a:t>　　　　　以下の項目で、どのような大会であれば参加したいと思いますか。当てはまるものを教えてください。（複数回答可）</a:t>
            </a:r>
            <a:endParaRPr lang="en-US" altLang="ja-JP" sz="1200" b="1" dirty="0">
              <a:latin typeface="Meiryo UI" pitchFamily="50" charset="-128"/>
              <a:ea typeface="Meiryo UI" pitchFamily="50" charset="-128"/>
              <a:cs typeface="Meiryo UI" pitchFamily="50" charset="-128"/>
            </a:endParaRPr>
          </a:p>
          <a:p>
            <a:pPr marL="541338" indent="-541338"/>
            <a:endParaRPr lang="ja-JP" altLang="en-US" sz="1200" b="1" dirty="0">
              <a:latin typeface="Meiryo UI" pitchFamily="50" charset="-128"/>
              <a:ea typeface="Meiryo UI" pitchFamily="50" charset="-128"/>
              <a:cs typeface="Meiryo UI" pitchFamily="50" charset="-128"/>
            </a:endParaRPr>
          </a:p>
          <a:p>
            <a:pPr marL="623888" indent="-88900"/>
            <a:r>
              <a:rPr lang="ja-JP" altLang="en-US" sz="1100" dirty="0"/>
              <a:t>「参加者同士の交流機会が充実している」が</a:t>
            </a:r>
            <a:r>
              <a:rPr lang="en-US" altLang="ja-JP" sz="1100" dirty="0"/>
              <a:t>40.1</a:t>
            </a:r>
            <a:r>
              <a:rPr lang="ja-JP" altLang="en-US" sz="1100" dirty="0"/>
              <a:t>％、「家族や友人が楽しめるブースが充実している」が</a:t>
            </a:r>
            <a:r>
              <a:rPr lang="en-US" altLang="ja-JP" sz="1100" dirty="0"/>
              <a:t>36.2</a:t>
            </a:r>
            <a:r>
              <a:rPr lang="ja-JP" altLang="en-US" sz="1100" dirty="0"/>
              <a:t>％、続いて「有名人のステージショーがあったり、有名人と一緒にスポーツを楽しめたりする」</a:t>
            </a:r>
            <a:r>
              <a:rPr lang="en-US" altLang="ja-JP" sz="1100" dirty="0"/>
              <a:t>32.9</a:t>
            </a:r>
            <a:r>
              <a:rPr lang="ja-JP" altLang="en-US" sz="1100" dirty="0"/>
              <a:t>％である。</a:t>
            </a:r>
          </a:p>
        </p:txBody>
      </p:sp>
      <p:sp>
        <p:nvSpPr>
          <p:cNvPr id="12" name="正方形/長方形 11">
            <a:extLst>
              <a:ext uri="{FF2B5EF4-FFF2-40B4-BE49-F238E27FC236}">
                <a16:creationId xmlns:a16="http://schemas.microsoft.com/office/drawing/2014/main" id="{B784A2E2-0459-E54C-8061-12597E746BD1}"/>
              </a:ext>
            </a:extLst>
          </p:cNvPr>
          <p:cNvSpPr/>
          <p:nvPr/>
        </p:nvSpPr>
        <p:spPr>
          <a:xfrm>
            <a:off x="441000" y="2086480"/>
            <a:ext cx="5976000" cy="415498"/>
          </a:xfrm>
          <a:prstGeom prst="rect">
            <a:avLst/>
          </a:prstGeom>
        </p:spPr>
        <p:txBody>
          <a:bodyPr wrap="square">
            <a:spAutoFit/>
          </a:bodyPr>
          <a:lstStyle/>
          <a:p>
            <a:pPr marL="444500" indent="-444500"/>
            <a:r>
              <a:rPr lang="ja-JP" altLang="en-US" sz="1050" b="1" dirty="0">
                <a:latin typeface="Meiryo UI" pitchFamily="50" charset="-128"/>
                <a:ea typeface="Meiryo UI" pitchFamily="50" charset="-128"/>
                <a:cs typeface="Meiryo UI" pitchFamily="50" charset="-128"/>
              </a:rPr>
              <a:t>図　</a:t>
            </a:r>
            <a:r>
              <a:rPr lang="en-US" altLang="ja-JP" sz="1050" b="1" dirty="0">
                <a:latin typeface="Meiryo UI" pitchFamily="50" charset="-128"/>
                <a:ea typeface="Meiryo UI" pitchFamily="50" charset="-128"/>
                <a:cs typeface="Meiryo UI" pitchFamily="50" charset="-128"/>
              </a:rPr>
              <a:t>Q19</a:t>
            </a:r>
            <a:r>
              <a:rPr lang="ja-JP" altLang="en-US" sz="1050" b="1" dirty="0">
                <a:latin typeface="Meiryo UI" pitchFamily="50" charset="-128"/>
                <a:ea typeface="Meiryo UI" pitchFamily="50" charset="-128"/>
                <a:cs typeface="Meiryo UI" pitchFamily="50" charset="-128"/>
              </a:rPr>
              <a:t>．以下の項目で、どのような大会であれば参加したいと思いますか。当てはまるものを教えてください。</a:t>
            </a:r>
            <a:r>
              <a:rPr lang="en-US" altLang="ja-JP" sz="1050" b="1" dirty="0">
                <a:solidFill>
                  <a:srgbClr val="000000"/>
                </a:solidFill>
                <a:latin typeface="Meiryo UI" pitchFamily="50" charset="-128"/>
                <a:ea typeface="Meiryo UI" pitchFamily="50" charset="-128"/>
                <a:cs typeface="Meiryo UI" pitchFamily="50" charset="-128"/>
              </a:rPr>
              <a:t>(n=362)</a:t>
            </a:r>
            <a:endParaRPr lang="en-US" altLang="ja-JP" sz="1050" b="1" dirty="0">
              <a:latin typeface="Meiryo UI" pitchFamily="50" charset="-128"/>
              <a:ea typeface="Meiryo UI" pitchFamily="50" charset="-128"/>
              <a:cs typeface="Meiryo UI" pitchFamily="50" charset="-128"/>
            </a:endParaRPr>
          </a:p>
        </p:txBody>
      </p:sp>
      <p:graphicFrame>
        <p:nvGraphicFramePr>
          <p:cNvPr id="3" name="Chart 30">
            <a:extLst>
              <a:ext uri="{FF2B5EF4-FFF2-40B4-BE49-F238E27FC236}">
                <a16:creationId xmlns:a16="http://schemas.microsoft.com/office/drawing/2014/main" id="{00000000-0008-0000-0500-00001F000000}"/>
              </a:ext>
            </a:extLst>
          </p:cNvPr>
          <p:cNvGraphicFramePr>
            <a:graphicFrameLocks/>
          </p:cNvGraphicFramePr>
          <p:nvPr>
            <p:extLst>
              <p:ext uri="{D42A27DB-BD31-4B8C-83A1-F6EECF244321}">
                <p14:modId xmlns:p14="http://schemas.microsoft.com/office/powerpoint/2010/main" val="4127196762"/>
              </p:ext>
            </p:extLst>
          </p:nvPr>
        </p:nvGraphicFramePr>
        <p:xfrm>
          <a:off x="-479320" y="2647904"/>
          <a:ext cx="7082118" cy="330704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B5B6B41C-B7E1-89C9-E23C-919CB464B192}"/>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54</a:t>
            </a:r>
            <a:endParaRPr kumimoji="1" lang="ja-JP" altLang="en-US" sz="800" dirty="0"/>
          </a:p>
        </p:txBody>
      </p:sp>
    </p:spTree>
    <p:extLst>
      <p:ext uri="{BB962C8B-B14F-4D97-AF65-F5344CB8AC3E}">
        <p14:creationId xmlns:p14="http://schemas.microsoft.com/office/powerpoint/2010/main" val="20325651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F3418-A640-D9D3-37B7-2AECE38839C8}"/>
            </a:ext>
          </a:extLst>
        </p:cNvPr>
        <p:cNvGrpSpPr/>
        <p:nvPr/>
      </p:nvGrpSpPr>
      <p:grpSpPr>
        <a:xfrm>
          <a:off x="0" y="0"/>
          <a:ext cx="0" cy="0"/>
          <a:chOff x="0" y="0"/>
          <a:chExt cx="0" cy="0"/>
        </a:xfrm>
      </p:grpSpPr>
      <p:graphicFrame>
        <p:nvGraphicFramePr>
          <p:cNvPr id="2" name="Chart 25">
            <a:extLst>
              <a:ext uri="{FF2B5EF4-FFF2-40B4-BE49-F238E27FC236}">
                <a16:creationId xmlns:a16="http://schemas.microsoft.com/office/drawing/2014/main" id="{00000000-0008-0000-0500-00001A000000}"/>
              </a:ext>
            </a:extLst>
          </p:cNvPr>
          <p:cNvGraphicFramePr>
            <a:graphicFrameLocks/>
          </p:cNvGraphicFramePr>
          <p:nvPr>
            <p:extLst>
              <p:ext uri="{D42A27DB-BD31-4B8C-83A1-F6EECF244321}">
                <p14:modId xmlns:p14="http://schemas.microsoft.com/office/powerpoint/2010/main" val="4030101804"/>
              </p:ext>
            </p:extLst>
          </p:nvPr>
        </p:nvGraphicFramePr>
        <p:xfrm>
          <a:off x="99000" y="904192"/>
          <a:ext cx="6660000" cy="6480000"/>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a:extLst>
              <a:ext uri="{FF2B5EF4-FFF2-40B4-BE49-F238E27FC236}">
                <a16:creationId xmlns:a16="http://schemas.microsoft.com/office/drawing/2014/main" id="{2342E46F-44C5-9733-BEE2-5E4FB46FC7BF}"/>
              </a:ext>
            </a:extLst>
          </p:cNvPr>
          <p:cNvSpPr/>
          <p:nvPr/>
        </p:nvSpPr>
        <p:spPr>
          <a:xfrm>
            <a:off x="441000" y="308310"/>
            <a:ext cx="5976000" cy="415498"/>
          </a:xfrm>
          <a:prstGeom prst="rect">
            <a:avLst/>
          </a:prstGeom>
        </p:spPr>
        <p:txBody>
          <a:bodyPr wrap="square">
            <a:spAutoFit/>
          </a:bodyPr>
          <a:lstStyle/>
          <a:p>
            <a:pPr marL="982663" indent="-982663"/>
            <a:r>
              <a:rPr lang="ja-JP" altLang="en-US" sz="1050" b="1" dirty="0">
                <a:latin typeface="Meiryo UI" pitchFamily="50" charset="-128"/>
                <a:ea typeface="Meiryo UI" pitchFamily="50" charset="-128"/>
                <a:cs typeface="Meiryo UI" pitchFamily="50" charset="-128"/>
              </a:rPr>
              <a:t>図　基本属性別　</a:t>
            </a:r>
            <a:r>
              <a:rPr lang="en-US" altLang="ja-JP" sz="1050" b="1" dirty="0">
                <a:latin typeface="Meiryo UI" pitchFamily="50" charset="-128"/>
                <a:ea typeface="Meiryo UI" pitchFamily="50" charset="-128"/>
                <a:cs typeface="Meiryo UI" pitchFamily="50" charset="-128"/>
              </a:rPr>
              <a:t> Q19a</a:t>
            </a:r>
            <a:r>
              <a:rPr lang="ja-JP" altLang="en-US" sz="1050" b="1" dirty="0">
                <a:latin typeface="Meiryo UI" pitchFamily="50" charset="-128"/>
                <a:ea typeface="Meiryo UI" pitchFamily="50" charset="-128"/>
                <a:cs typeface="Meiryo UI" pitchFamily="50" charset="-128"/>
              </a:rPr>
              <a:t>．以下の項目で、どのような大会であれば参加したいと思いますか。当てはまるものを教えてください。</a:t>
            </a:r>
            <a:r>
              <a:rPr lang="en-US" altLang="ja-JP" sz="1050" b="1" dirty="0">
                <a:solidFill>
                  <a:srgbClr val="000000"/>
                </a:solidFill>
                <a:latin typeface="Meiryo UI" pitchFamily="50" charset="-128"/>
                <a:ea typeface="Meiryo UI" pitchFamily="50" charset="-128"/>
                <a:cs typeface="Meiryo UI" pitchFamily="50" charset="-128"/>
              </a:rPr>
              <a:t>(n=362)</a:t>
            </a:r>
            <a:endParaRPr lang="en-US" altLang="ja-JP" sz="1050" b="1" dirty="0">
              <a:latin typeface="Meiryo UI" pitchFamily="50" charset="-128"/>
              <a:ea typeface="Meiryo UI" pitchFamily="50" charset="-128"/>
              <a:cs typeface="Meiryo UI" pitchFamily="50" charset="-128"/>
            </a:endParaRPr>
          </a:p>
        </p:txBody>
      </p:sp>
      <p:sp>
        <p:nvSpPr>
          <p:cNvPr id="10" name="テキスト ボックス 9">
            <a:extLst>
              <a:ext uri="{FF2B5EF4-FFF2-40B4-BE49-F238E27FC236}">
                <a16:creationId xmlns:a16="http://schemas.microsoft.com/office/drawing/2014/main" id="{41B45521-34D6-86DA-BFFE-99DA0634EB2D}"/>
              </a:ext>
            </a:extLst>
          </p:cNvPr>
          <p:cNvSpPr txBox="1"/>
          <p:nvPr/>
        </p:nvSpPr>
        <p:spPr>
          <a:xfrm>
            <a:off x="469552" y="5774560"/>
            <a:ext cx="5976000" cy="1061829"/>
          </a:xfrm>
          <a:prstGeom prst="rect">
            <a:avLst/>
          </a:prstGeom>
          <a:noFill/>
        </p:spPr>
        <p:txBody>
          <a:bodyPr wrap="square" rtlCol="0">
            <a:spAutoFit/>
          </a:bodyPr>
          <a:lstStyle/>
          <a:p>
            <a:r>
              <a:rPr lang="ja-JP" altLang="en-US" sz="1050" dirty="0"/>
              <a:t>男女別で見ると、男性は 「参加者同士の交流機会が充実している」ことに魅力を感じ、女性は「家族や友人が楽しめるブースが充実している」ことに魅力を感じている。</a:t>
            </a:r>
            <a:endParaRPr lang="en-US" altLang="ja-JP" sz="1050" dirty="0"/>
          </a:p>
          <a:p>
            <a:r>
              <a:rPr kumimoji="1" lang="ja-JP" altLang="en-US" sz="1050" dirty="0"/>
              <a:t>年代別でみると、</a:t>
            </a:r>
            <a:r>
              <a:rPr kumimoji="1" lang="en-US" altLang="ja-JP" sz="1050" dirty="0"/>
              <a:t>18</a:t>
            </a:r>
            <a:r>
              <a:rPr kumimoji="1" lang="ja-JP" altLang="en-US" sz="1050" dirty="0"/>
              <a:t>歳</a:t>
            </a:r>
            <a:r>
              <a:rPr kumimoji="1" lang="en-US" altLang="ja-JP" sz="1050" dirty="0"/>
              <a:t>-20</a:t>
            </a:r>
            <a:r>
              <a:rPr kumimoji="1" lang="ja-JP" altLang="en-US" sz="1050" dirty="0"/>
              <a:t>歳代と</a:t>
            </a:r>
            <a:r>
              <a:rPr kumimoji="1" lang="en-US" altLang="ja-JP" sz="1050" dirty="0"/>
              <a:t>30</a:t>
            </a:r>
            <a:r>
              <a:rPr kumimoji="1" lang="ja-JP" altLang="en-US" sz="1050" dirty="0"/>
              <a:t>歳代は</a:t>
            </a:r>
            <a:r>
              <a:rPr lang="ja-JP" altLang="en-US" sz="1050" dirty="0"/>
              <a:t>「有名人のステージショーがあったり、有名人と一緒にスポーツを楽しめたりする」 ことに一番魅力を感じており、全体と比べても約</a:t>
            </a:r>
            <a:r>
              <a:rPr lang="en-US" altLang="ja-JP" sz="1050" dirty="0"/>
              <a:t>10</a:t>
            </a:r>
            <a:r>
              <a:rPr lang="ja-JP" altLang="en-US" sz="1050" dirty="0"/>
              <a:t>％回答者の割合が多い。</a:t>
            </a:r>
            <a:endParaRPr lang="en-US" altLang="ja-JP" sz="1050" dirty="0"/>
          </a:p>
          <a:p>
            <a:r>
              <a:rPr lang="en-US" altLang="ja-JP" sz="1050" dirty="0"/>
              <a:t>60</a:t>
            </a:r>
            <a:r>
              <a:rPr lang="ja-JP" altLang="en-US" sz="1050" dirty="0"/>
              <a:t>歳代では「参加者同士の交流機会が充実している」ことに一番魅力を感じており、全体と比べても約８％回答者の割合が多い。</a:t>
            </a:r>
            <a:endParaRPr lang="en-US" altLang="ja-JP" sz="1050" dirty="0"/>
          </a:p>
        </p:txBody>
      </p:sp>
      <p:sp>
        <p:nvSpPr>
          <p:cNvPr id="4" name="テキスト ボックス 3">
            <a:extLst>
              <a:ext uri="{FF2B5EF4-FFF2-40B4-BE49-F238E27FC236}">
                <a16:creationId xmlns:a16="http://schemas.microsoft.com/office/drawing/2014/main" id="{A742D8C5-9A95-F830-0F3B-94FF8C726236}"/>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55</a:t>
            </a:r>
            <a:endParaRPr kumimoji="1" lang="ja-JP" altLang="en-US" sz="800" dirty="0"/>
          </a:p>
        </p:txBody>
      </p:sp>
    </p:spTree>
    <p:extLst>
      <p:ext uri="{BB962C8B-B14F-4D97-AF65-F5344CB8AC3E}">
        <p14:creationId xmlns:p14="http://schemas.microsoft.com/office/powerpoint/2010/main" val="21215301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182F6-8659-7365-1C74-F3DF417C7922}"/>
            </a:ext>
          </a:extLst>
        </p:cNvPr>
        <p:cNvGrpSpPr/>
        <p:nvPr/>
      </p:nvGrpSpPr>
      <p:grpSpPr>
        <a:xfrm>
          <a:off x="0" y="0"/>
          <a:ext cx="0" cy="0"/>
          <a:chOff x="0" y="0"/>
          <a:chExt cx="0" cy="0"/>
        </a:xfrm>
      </p:grpSpPr>
      <p:graphicFrame>
        <p:nvGraphicFramePr>
          <p:cNvPr id="2" name="Chart 11">
            <a:extLst>
              <a:ext uri="{FF2B5EF4-FFF2-40B4-BE49-F238E27FC236}">
                <a16:creationId xmlns:a16="http://schemas.microsoft.com/office/drawing/2014/main" id="{00000000-0008-0000-0500-00000C000000}"/>
              </a:ext>
            </a:extLst>
          </p:cNvPr>
          <p:cNvGraphicFramePr>
            <a:graphicFrameLocks/>
          </p:cNvGraphicFramePr>
          <p:nvPr>
            <p:extLst>
              <p:ext uri="{D42A27DB-BD31-4B8C-83A1-F6EECF244321}">
                <p14:modId xmlns:p14="http://schemas.microsoft.com/office/powerpoint/2010/main" val="2252812933"/>
              </p:ext>
            </p:extLst>
          </p:nvPr>
        </p:nvGraphicFramePr>
        <p:xfrm>
          <a:off x="99000" y="663680"/>
          <a:ext cx="6660000" cy="648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a:extLst>
              <a:ext uri="{FF2B5EF4-FFF2-40B4-BE49-F238E27FC236}">
                <a16:creationId xmlns:a16="http://schemas.microsoft.com/office/drawing/2014/main" id="{B2F5D4C5-62D0-A807-8803-DEC9D4C228C8}"/>
              </a:ext>
            </a:extLst>
          </p:cNvPr>
          <p:cNvSpPr/>
          <p:nvPr/>
        </p:nvSpPr>
        <p:spPr>
          <a:xfrm>
            <a:off x="441000" y="248182"/>
            <a:ext cx="5976000" cy="415498"/>
          </a:xfrm>
          <a:prstGeom prst="rect">
            <a:avLst/>
          </a:prstGeom>
        </p:spPr>
        <p:txBody>
          <a:bodyPr wrap="square">
            <a:spAutoFit/>
          </a:bodyPr>
          <a:lstStyle/>
          <a:p>
            <a:pPr marL="982663" indent="-982663"/>
            <a:r>
              <a:rPr lang="ja-JP" altLang="en-US" sz="1050" b="1" dirty="0">
                <a:latin typeface="Meiryo UI" pitchFamily="50" charset="-128"/>
                <a:ea typeface="Meiryo UI" pitchFamily="50" charset="-128"/>
                <a:cs typeface="Meiryo UI" pitchFamily="50" charset="-128"/>
              </a:rPr>
              <a:t>図　家族構成別　</a:t>
            </a:r>
            <a:r>
              <a:rPr lang="en-US" altLang="ja-JP" sz="1050" b="1" dirty="0">
                <a:latin typeface="Meiryo UI" pitchFamily="50" charset="-128"/>
                <a:ea typeface="Meiryo UI" pitchFamily="50" charset="-128"/>
                <a:cs typeface="Meiryo UI" pitchFamily="50" charset="-128"/>
              </a:rPr>
              <a:t> Q19a</a:t>
            </a:r>
            <a:r>
              <a:rPr lang="ja-JP" altLang="en-US" sz="1050" b="1" dirty="0">
                <a:latin typeface="Meiryo UI" pitchFamily="50" charset="-128"/>
                <a:ea typeface="Meiryo UI" pitchFamily="50" charset="-128"/>
                <a:cs typeface="Meiryo UI" pitchFamily="50" charset="-128"/>
              </a:rPr>
              <a:t>．以下の項目で、どのような大会であれば参加したいと思いますか。</a:t>
            </a:r>
            <a:br>
              <a:rPr lang="en-US" altLang="ja-JP" sz="1050" b="1" dirty="0">
                <a:latin typeface="Meiryo UI" pitchFamily="50" charset="-128"/>
                <a:ea typeface="Meiryo UI" pitchFamily="50" charset="-128"/>
                <a:cs typeface="Meiryo UI" pitchFamily="50" charset="-128"/>
              </a:rPr>
            </a:br>
            <a:r>
              <a:rPr lang="ja-JP" altLang="en-US" sz="1050" b="1" dirty="0">
                <a:latin typeface="Meiryo UI" pitchFamily="50" charset="-128"/>
                <a:ea typeface="Meiryo UI" pitchFamily="50" charset="-128"/>
                <a:cs typeface="Meiryo UI" pitchFamily="50" charset="-128"/>
              </a:rPr>
              <a:t>当てはまるものを教えてください。</a:t>
            </a:r>
            <a:r>
              <a:rPr lang="en-US" altLang="ja-JP" sz="1050" b="1" dirty="0">
                <a:solidFill>
                  <a:srgbClr val="000000"/>
                </a:solidFill>
                <a:latin typeface="Meiryo UI" pitchFamily="50" charset="-128"/>
                <a:ea typeface="Meiryo UI" pitchFamily="50" charset="-128"/>
                <a:cs typeface="Meiryo UI" pitchFamily="50" charset="-128"/>
              </a:rPr>
              <a:t>(n=362)</a:t>
            </a:r>
            <a:endParaRPr lang="en-US" altLang="ja-JP" sz="1050" b="1" dirty="0">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A6CCAB01-57FE-E4FC-E326-1114435837FF}"/>
              </a:ext>
            </a:extLst>
          </p:cNvPr>
          <p:cNvSpPr txBox="1"/>
          <p:nvPr/>
        </p:nvSpPr>
        <p:spPr>
          <a:xfrm>
            <a:off x="663112" y="5413792"/>
            <a:ext cx="5976000" cy="415498"/>
          </a:xfrm>
          <a:prstGeom prst="rect">
            <a:avLst/>
          </a:prstGeom>
          <a:noFill/>
        </p:spPr>
        <p:txBody>
          <a:bodyPr wrap="square" rtlCol="0">
            <a:spAutoFit/>
          </a:bodyPr>
          <a:lstStyle/>
          <a:p>
            <a:r>
              <a:rPr lang="ja-JP" altLang="en-US" sz="1050" dirty="0"/>
              <a:t>世帯別では</a:t>
            </a:r>
            <a:r>
              <a:rPr lang="en-US" altLang="ja-JP" sz="1050" dirty="0"/>
              <a:t>2</a:t>
            </a:r>
            <a:r>
              <a:rPr lang="ja-JP" altLang="en-US" sz="1050" dirty="0"/>
              <a:t>世帯以上同居世帯</a:t>
            </a:r>
            <a:r>
              <a:rPr lang="ja-JP" altLang="en-US" sz="1050"/>
              <a:t>が「有</a:t>
            </a:r>
            <a:r>
              <a:rPr lang="ja-JP" altLang="en-US" sz="1050" dirty="0"/>
              <a:t>名人のステージショーがあったり、有名人と一緒にスポーツを楽しめたり</a:t>
            </a:r>
            <a:r>
              <a:rPr lang="ja-JP" altLang="en-US" sz="1050"/>
              <a:t>する」と</a:t>
            </a:r>
            <a:r>
              <a:rPr lang="ja-JP" altLang="en-US" sz="1050" dirty="0"/>
              <a:t>回答している割合が最も高く全体と比較しても</a:t>
            </a:r>
            <a:r>
              <a:rPr lang="en-US" altLang="ja-JP" sz="1050" dirty="0"/>
              <a:t>31.1</a:t>
            </a:r>
            <a:r>
              <a:rPr lang="ja-JP" altLang="en-US" sz="1050" dirty="0"/>
              <a:t>％高い。</a:t>
            </a:r>
            <a:endParaRPr lang="en-US" altLang="ja-JP" sz="1050" dirty="0"/>
          </a:p>
        </p:txBody>
      </p:sp>
      <p:sp>
        <p:nvSpPr>
          <p:cNvPr id="6" name="テキスト ボックス 5">
            <a:extLst>
              <a:ext uri="{FF2B5EF4-FFF2-40B4-BE49-F238E27FC236}">
                <a16:creationId xmlns:a16="http://schemas.microsoft.com/office/drawing/2014/main" id="{63E707EB-2692-3096-5DA4-F8701C2ED8DB}"/>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56</a:t>
            </a:r>
            <a:endParaRPr kumimoji="1" lang="ja-JP" altLang="en-US" sz="800" dirty="0"/>
          </a:p>
        </p:txBody>
      </p:sp>
    </p:spTree>
    <p:extLst>
      <p:ext uri="{BB962C8B-B14F-4D97-AF65-F5344CB8AC3E}">
        <p14:creationId xmlns:p14="http://schemas.microsoft.com/office/powerpoint/2010/main" val="2381517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D13941B-A0A7-DB78-7496-BDCE91F34A49}"/>
              </a:ext>
            </a:extLst>
          </p:cNvPr>
          <p:cNvSpPr txBox="1"/>
          <p:nvPr/>
        </p:nvSpPr>
        <p:spPr>
          <a:xfrm>
            <a:off x="440668" y="242784"/>
            <a:ext cx="5976664" cy="600164"/>
          </a:xfrm>
          <a:prstGeom prst="rect">
            <a:avLst/>
          </a:prstGeom>
          <a:noFill/>
        </p:spPr>
        <p:txBody>
          <a:bodyPr wrap="square" rtlCol="0">
            <a:spAutoFit/>
          </a:bodyPr>
          <a:lstStyle/>
          <a:p>
            <a:r>
              <a:rPr kumimoji="1" lang="ja-JP" altLang="en-US" sz="1200" b="1" dirty="0"/>
              <a:t> </a:t>
            </a:r>
            <a:r>
              <a:rPr lang="ja-JP" altLang="en-US" sz="1200" b="1" dirty="0"/>
              <a:t>３</a:t>
            </a:r>
            <a:r>
              <a:rPr kumimoji="1" lang="ja-JP" altLang="en-US" sz="1200" b="1" dirty="0"/>
              <a:t>）あなたのお住まいの地域をお答えください。</a:t>
            </a:r>
            <a:endParaRPr kumimoji="1" lang="en-US" altLang="ja-JP" sz="1200" b="1" dirty="0"/>
          </a:p>
          <a:p>
            <a:pPr marL="261938"/>
            <a:r>
              <a:rPr lang="ja-JP" altLang="en-US" sz="1050" dirty="0"/>
              <a:t>回答者の居住地は草津市・守山市・栗東市・野洲市が</a:t>
            </a:r>
            <a:r>
              <a:rPr lang="en-US" altLang="ja-JP" sz="1050" dirty="0"/>
              <a:t>28.1%</a:t>
            </a:r>
            <a:r>
              <a:rPr lang="ja-JP" altLang="en-US" sz="1050" dirty="0"/>
              <a:t>、</a:t>
            </a:r>
            <a:endParaRPr lang="en-US" altLang="ja-JP" sz="1050" dirty="0"/>
          </a:p>
          <a:p>
            <a:pPr marL="261938"/>
            <a:r>
              <a:rPr lang="ja-JP" altLang="en-US" sz="1050" dirty="0"/>
              <a:t>大津市が</a:t>
            </a:r>
            <a:r>
              <a:rPr lang="en-US" altLang="ja-JP" sz="1050" dirty="0"/>
              <a:t>24.7%</a:t>
            </a:r>
            <a:r>
              <a:rPr lang="ja-JP" altLang="en-US" sz="1050" dirty="0"/>
              <a:t>で一番多く、近江八幡市・東近江市・日野町・竜王町が</a:t>
            </a:r>
            <a:r>
              <a:rPr lang="en-US" altLang="ja-JP" sz="1050" dirty="0"/>
              <a:t>14.8%</a:t>
            </a:r>
            <a:r>
              <a:rPr lang="ja-JP" altLang="en-US" sz="1050" dirty="0"/>
              <a:t>の順で多い。 </a:t>
            </a:r>
            <a:endParaRPr lang="ja-JP" altLang="ja-JP" sz="1050" dirty="0"/>
          </a:p>
        </p:txBody>
      </p:sp>
      <p:grpSp>
        <p:nvGrpSpPr>
          <p:cNvPr id="2" name="グループ化 1">
            <a:extLst>
              <a:ext uri="{FF2B5EF4-FFF2-40B4-BE49-F238E27FC236}">
                <a16:creationId xmlns:a16="http://schemas.microsoft.com/office/drawing/2014/main" id="{A8E1E6E1-BD4B-1BA3-C489-818739486075}"/>
              </a:ext>
            </a:extLst>
          </p:cNvPr>
          <p:cNvGrpSpPr/>
          <p:nvPr/>
        </p:nvGrpSpPr>
        <p:grpSpPr>
          <a:xfrm>
            <a:off x="124086" y="1024448"/>
            <a:ext cx="6660000" cy="5952672"/>
            <a:chOff x="124086" y="1445344"/>
            <a:chExt cx="6660000" cy="5952672"/>
          </a:xfrm>
        </p:grpSpPr>
        <p:sp>
          <p:nvSpPr>
            <p:cNvPr id="7" name="正方形/長方形 6"/>
            <p:cNvSpPr/>
            <p:nvPr/>
          </p:nvSpPr>
          <p:spPr>
            <a:xfrm>
              <a:off x="440668" y="1445344"/>
              <a:ext cx="6253312" cy="261610"/>
            </a:xfrm>
            <a:prstGeom prst="rect">
              <a:avLst/>
            </a:prstGeom>
          </p:spPr>
          <p:txBody>
            <a:bodyPr wrap="square">
              <a:spAutoFit/>
            </a:bodyPr>
            <a:lstStyle/>
            <a:p>
              <a:r>
                <a:rPr lang="ja-JP" altLang="en-US" sz="1050" b="1" dirty="0"/>
                <a:t>居住地（</a:t>
              </a:r>
              <a:r>
                <a:rPr lang="en-US" altLang="ja-JP" sz="1050" b="1" dirty="0"/>
                <a:t>n=1,561</a:t>
              </a:r>
              <a:r>
                <a:rPr lang="ja-JP" altLang="en-US" sz="1050" b="1" dirty="0"/>
                <a:t>）</a:t>
              </a:r>
              <a:endParaRPr lang="en-US" altLang="ja-JP" sz="1050" b="1" dirty="0"/>
            </a:p>
          </p:txBody>
        </p:sp>
        <p:graphicFrame>
          <p:nvGraphicFramePr>
            <p:cNvPr id="6" name="Chart 4">
              <a:extLst>
                <a:ext uri="{FF2B5EF4-FFF2-40B4-BE49-F238E27FC236}">
                  <a16:creationId xmlns:a16="http://schemas.microsoft.com/office/drawing/2014/main" id="{00000000-0008-0000-0500-000005000000}"/>
                </a:ext>
              </a:extLst>
            </p:cNvPr>
            <p:cNvGraphicFramePr>
              <a:graphicFrameLocks/>
            </p:cNvGraphicFramePr>
            <p:nvPr>
              <p:extLst>
                <p:ext uri="{D42A27DB-BD31-4B8C-83A1-F6EECF244321}">
                  <p14:modId xmlns:p14="http://schemas.microsoft.com/office/powerpoint/2010/main" val="620330451"/>
                </p:ext>
              </p:extLst>
            </p:nvPr>
          </p:nvGraphicFramePr>
          <p:xfrm>
            <a:off x="124086" y="1597486"/>
            <a:ext cx="6660000" cy="5800530"/>
          </p:xfrm>
          <a:graphic>
            <a:graphicData uri="http://schemas.openxmlformats.org/drawingml/2006/chart">
              <c:chart xmlns:c="http://schemas.openxmlformats.org/drawingml/2006/chart" xmlns:r="http://schemas.openxmlformats.org/officeDocument/2006/relationships" r:id="rId2"/>
            </a:graphicData>
          </a:graphic>
        </p:graphicFrame>
      </p:grpSp>
      <p:sp>
        <p:nvSpPr>
          <p:cNvPr id="4" name="テキスト ボックス 3">
            <a:extLst>
              <a:ext uri="{FF2B5EF4-FFF2-40B4-BE49-F238E27FC236}">
                <a16:creationId xmlns:a16="http://schemas.microsoft.com/office/drawing/2014/main" id="{719D703D-38B4-318D-0EDB-E9B6E11E2E05}"/>
              </a:ext>
            </a:extLst>
          </p:cNvPr>
          <p:cNvSpPr txBox="1"/>
          <p:nvPr/>
        </p:nvSpPr>
        <p:spPr>
          <a:xfrm>
            <a:off x="3304606" y="8928556"/>
            <a:ext cx="248787" cy="215444"/>
          </a:xfrm>
          <a:prstGeom prst="rect">
            <a:avLst/>
          </a:prstGeom>
          <a:noFill/>
        </p:spPr>
        <p:txBody>
          <a:bodyPr wrap="none" rtlCol="0">
            <a:spAutoFit/>
          </a:bodyPr>
          <a:lstStyle/>
          <a:p>
            <a:pPr algn="ctr"/>
            <a:r>
              <a:rPr kumimoji="1" lang="en-US" altLang="ja-JP" sz="800" dirty="0"/>
              <a:t>3</a:t>
            </a:r>
            <a:endParaRPr kumimoji="1" lang="ja-JP" altLang="en-US" sz="800" dirty="0"/>
          </a:p>
        </p:txBody>
      </p:sp>
    </p:spTree>
    <p:extLst>
      <p:ext uri="{BB962C8B-B14F-4D97-AF65-F5344CB8AC3E}">
        <p14:creationId xmlns:p14="http://schemas.microsoft.com/office/powerpoint/2010/main" val="502140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90563" y="866278"/>
            <a:ext cx="4842917" cy="338554"/>
          </a:xfrm>
          <a:prstGeom prst="rect">
            <a:avLst/>
          </a:prstGeom>
          <a:noFill/>
        </p:spPr>
        <p:txBody>
          <a:bodyPr wrap="square" rtlCol="0">
            <a:spAutoFit/>
          </a:bodyPr>
          <a:lstStyle/>
          <a:p>
            <a:r>
              <a:rPr kumimoji="1" lang="ja-JP" altLang="en-US" sz="1600" dirty="0"/>
              <a:t>インターネットの調査画面</a:t>
            </a:r>
          </a:p>
        </p:txBody>
      </p:sp>
      <p:sp>
        <p:nvSpPr>
          <p:cNvPr id="6" name="正方形/長方形 5"/>
          <p:cNvSpPr/>
          <p:nvPr/>
        </p:nvSpPr>
        <p:spPr>
          <a:xfrm>
            <a:off x="440668" y="281426"/>
            <a:ext cx="5976664" cy="3600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bg1"/>
                </a:solidFill>
              </a:rPr>
              <a:t>Ⅲ</a:t>
            </a:r>
            <a:r>
              <a:rPr lang="ja-JP" altLang="en-US" sz="1400" b="1" dirty="0" err="1">
                <a:solidFill>
                  <a:schemeClr val="bg1"/>
                </a:solidFill>
              </a:rPr>
              <a:t>．</a:t>
            </a:r>
            <a:r>
              <a:rPr lang="ja-JP" altLang="en-US" sz="1400" b="1" dirty="0">
                <a:solidFill>
                  <a:schemeClr val="bg1"/>
                </a:solidFill>
              </a:rPr>
              <a:t>資料編</a:t>
            </a:r>
            <a:endParaRPr kumimoji="1" lang="ja-JP" altLang="en-US" sz="1400" b="1" dirty="0">
              <a:solidFill>
                <a:schemeClr val="bg1"/>
              </a:solidFill>
            </a:endParaRPr>
          </a:p>
        </p:txBody>
      </p:sp>
      <p:sp>
        <p:nvSpPr>
          <p:cNvPr id="3" name="テキスト ボックス 2">
            <a:extLst>
              <a:ext uri="{FF2B5EF4-FFF2-40B4-BE49-F238E27FC236}">
                <a16:creationId xmlns:a16="http://schemas.microsoft.com/office/drawing/2014/main" id="{A41BC6F1-A49B-1089-770E-3DEA02A2C24D}"/>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57</a:t>
            </a:r>
            <a:endParaRPr kumimoji="1" lang="ja-JP" altLang="en-US" sz="800" dirty="0"/>
          </a:p>
        </p:txBody>
      </p:sp>
      <p:pic>
        <p:nvPicPr>
          <p:cNvPr id="7" name="図 6">
            <a:extLst>
              <a:ext uri="{FF2B5EF4-FFF2-40B4-BE49-F238E27FC236}">
                <a16:creationId xmlns:a16="http://schemas.microsoft.com/office/drawing/2014/main" id="{782CF759-CC16-147F-A060-D713576CD672}"/>
              </a:ext>
            </a:extLst>
          </p:cNvPr>
          <p:cNvPicPr>
            <a:picLocks noChangeAspect="1"/>
          </p:cNvPicPr>
          <p:nvPr/>
        </p:nvPicPr>
        <p:blipFill>
          <a:blip r:embed="rId2"/>
          <a:stretch>
            <a:fillRect/>
          </a:stretch>
        </p:blipFill>
        <p:spPr>
          <a:xfrm>
            <a:off x="495046" y="1323263"/>
            <a:ext cx="5867908" cy="3520745"/>
          </a:xfrm>
          <a:prstGeom prst="rect">
            <a:avLst/>
          </a:prstGeom>
        </p:spPr>
      </p:pic>
      <p:pic>
        <p:nvPicPr>
          <p:cNvPr id="10" name="図 9">
            <a:extLst>
              <a:ext uri="{FF2B5EF4-FFF2-40B4-BE49-F238E27FC236}">
                <a16:creationId xmlns:a16="http://schemas.microsoft.com/office/drawing/2014/main" id="{7EC53ACA-5027-6B84-2D7C-08B6B5524506}"/>
              </a:ext>
            </a:extLst>
          </p:cNvPr>
          <p:cNvPicPr>
            <a:picLocks noChangeAspect="1"/>
          </p:cNvPicPr>
          <p:nvPr/>
        </p:nvPicPr>
        <p:blipFill>
          <a:blip r:embed="rId3"/>
          <a:stretch>
            <a:fillRect/>
          </a:stretch>
        </p:blipFill>
        <p:spPr>
          <a:xfrm>
            <a:off x="331201" y="5371870"/>
            <a:ext cx="6195597" cy="3086367"/>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40668" y="281426"/>
            <a:ext cx="5976664" cy="3600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bg1"/>
                </a:solidFill>
              </a:rPr>
              <a:t>Ⅲ</a:t>
            </a:r>
            <a:r>
              <a:rPr lang="ja-JP" altLang="en-US" sz="1400" b="1" dirty="0" err="1">
                <a:solidFill>
                  <a:schemeClr val="bg1"/>
                </a:solidFill>
              </a:rPr>
              <a:t>．</a:t>
            </a:r>
            <a:r>
              <a:rPr lang="ja-JP" altLang="en-US" sz="1400" b="1" dirty="0">
                <a:solidFill>
                  <a:schemeClr val="bg1"/>
                </a:solidFill>
              </a:rPr>
              <a:t>資料編</a:t>
            </a:r>
            <a:endParaRPr kumimoji="1" lang="ja-JP" altLang="en-US" sz="1400" b="1" dirty="0">
              <a:solidFill>
                <a:schemeClr val="bg1"/>
              </a:solidFill>
            </a:endParaRPr>
          </a:p>
        </p:txBody>
      </p:sp>
      <p:sp>
        <p:nvSpPr>
          <p:cNvPr id="4" name="テキスト ボックス 3">
            <a:extLst>
              <a:ext uri="{FF2B5EF4-FFF2-40B4-BE49-F238E27FC236}">
                <a16:creationId xmlns:a16="http://schemas.microsoft.com/office/drawing/2014/main" id="{605BB692-144A-EA32-7513-E6653F3944E7}"/>
              </a:ext>
            </a:extLst>
          </p:cNvPr>
          <p:cNvSpPr txBox="1"/>
          <p:nvPr/>
        </p:nvSpPr>
        <p:spPr>
          <a:xfrm>
            <a:off x="3272545" y="8928556"/>
            <a:ext cx="312907" cy="215444"/>
          </a:xfrm>
          <a:prstGeom prst="rect">
            <a:avLst/>
          </a:prstGeom>
          <a:noFill/>
        </p:spPr>
        <p:txBody>
          <a:bodyPr wrap="none" rtlCol="0">
            <a:spAutoFit/>
          </a:bodyPr>
          <a:lstStyle/>
          <a:p>
            <a:pPr algn="ctr"/>
            <a:r>
              <a:rPr lang="en-US" altLang="ja-JP" sz="800" dirty="0"/>
              <a:t>58</a:t>
            </a:r>
            <a:endParaRPr kumimoji="1" lang="ja-JP" altLang="en-US" sz="800" dirty="0"/>
          </a:p>
        </p:txBody>
      </p:sp>
      <p:pic>
        <p:nvPicPr>
          <p:cNvPr id="6" name="図 5">
            <a:extLst>
              <a:ext uri="{FF2B5EF4-FFF2-40B4-BE49-F238E27FC236}">
                <a16:creationId xmlns:a16="http://schemas.microsoft.com/office/drawing/2014/main" id="{02D66871-7ECD-79AF-A91A-B87258F99B98}"/>
              </a:ext>
            </a:extLst>
          </p:cNvPr>
          <p:cNvPicPr>
            <a:picLocks noChangeAspect="1"/>
          </p:cNvPicPr>
          <p:nvPr/>
        </p:nvPicPr>
        <p:blipFill>
          <a:blip r:embed="rId2"/>
          <a:stretch>
            <a:fillRect/>
          </a:stretch>
        </p:blipFill>
        <p:spPr>
          <a:xfrm>
            <a:off x="373115" y="823266"/>
            <a:ext cx="6111770" cy="3901778"/>
          </a:xfrm>
          <a:prstGeom prst="rect">
            <a:avLst/>
          </a:prstGeom>
        </p:spPr>
      </p:pic>
      <p:pic>
        <p:nvPicPr>
          <p:cNvPr id="9" name="図 8">
            <a:extLst>
              <a:ext uri="{FF2B5EF4-FFF2-40B4-BE49-F238E27FC236}">
                <a16:creationId xmlns:a16="http://schemas.microsoft.com/office/drawing/2014/main" id="{3F1CDCE7-4288-62BA-0693-8E43CE9BE8AF}"/>
              </a:ext>
            </a:extLst>
          </p:cNvPr>
          <p:cNvPicPr>
            <a:picLocks noChangeAspect="1"/>
          </p:cNvPicPr>
          <p:nvPr/>
        </p:nvPicPr>
        <p:blipFill>
          <a:blip r:embed="rId3"/>
          <a:stretch>
            <a:fillRect/>
          </a:stretch>
        </p:blipFill>
        <p:spPr>
          <a:xfrm>
            <a:off x="300719" y="5131160"/>
            <a:ext cx="6256562" cy="3360711"/>
          </a:xfrm>
          <a:prstGeom prst="rect">
            <a:avLst/>
          </a:prstGeom>
        </p:spPr>
      </p:pic>
    </p:spTree>
    <p:extLst>
      <p:ext uri="{BB962C8B-B14F-4D97-AF65-F5344CB8AC3E}">
        <p14:creationId xmlns:p14="http://schemas.microsoft.com/office/powerpoint/2010/main" val="39411620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40668" y="281426"/>
            <a:ext cx="5976664" cy="3600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bg1"/>
                </a:solidFill>
              </a:rPr>
              <a:t>Ⅲ</a:t>
            </a:r>
            <a:r>
              <a:rPr lang="ja-JP" altLang="en-US" sz="1400" b="1" dirty="0" err="1">
                <a:solidFill>
                  <a:schemeClr val="bg1"/>
                </a:solidFill>
              </a:rPr>
              <a:t>．</a:t>
            </a:r>
            <a:r>
              <a:rPr lang="ja-JP" altLang="en-US" sz="1400" b="1" dirty="0">
                <a:solidFill>
                  <a:schemeClr val="bg1"/>
                </a:solidFill>
              </a:rPr>
              <a:t>資料編</a:t>
            </a:r>
            <a:endParaRPr kumimoji="1" lang="ja-JP" altLang="en-US" sz="1400" b="1" dirty="0">
              <a:solidFill>
                <a:schemeClr val="bg1"/>
              </a:solidFill>
            </a:endParaRPr>
          </a:p>
        </p:txBody>
      </p:sp>
      <p:sp>
        <p:nvSpPr>
          <p:cNvPr id="4" name="テキスト ボックス 3">
            <a:extLst>
              <a:ext uri="{FF2B5EF4-FFF2-40B4-BE49-F238E27FC236}">
                <a16:creationId xmlns:a16="http://schemas.microsoft.com/office/drawing/2014/main" id="{9557767C-D630-EA01-839C-250FE811D056}"/>
              </a:ext>
            </a:extLst>
          </p:cNvPr>
          <p:cNvSpPr txBox="1"/>
          <p:nvPr/>
        </p:nvSpPr>
        <p:spPr>
          <a:xfrm>
            <a:off x="3272546" y="8928556"/>
            <a:ext cx="312907" cy="215444"/>
          </a:xfrm>
          <a:prstGeom prst="rect">
            <a:avLst/>
          </a:prstGeom>
          <a:noFill/>
        </p:spPr>
        <p:txBody>
          <a:bodyPr wrap="none" rtlCol="0">
            <a:spAutoFit/>
          </a:bodyPr>
          <a:lstStyle/>
          <a:p>
            <a:pPr algn="ctr"/>
            <a:r>
              <a:rPr kumimoji="1" lang="en-US" altLang="ja-JP" sz="800" dirty="0"/>
              <a:t>59</a:t>
            </a:r>
            <a:endParaRPr kumimoji="1" lang="ja-JP" altLang="en-US" sz="800" dirty="0"/>
          </a:p>
        </p:txBody>
      </p:sp>
      <p:pic>
        <p:nvPicPr>
          <p:cNvPr id="5" name="図 4">
            <a:extLst>
              <a:ext uri="{FF2B5EF4-FFF2-40B4-BE49-F238E27FC236}">
                <a16:creationId xmlns:a16="http://schemas.microsoft.com/office/drawing/2014/main" id="{5112FE27-2EBB-E4F6-8846-9877A2F7F5A9}"/>
              </a:ext>
            </a:extLst>
          </p:cNvPr>
          <p:cNvPicPr>
            <a:picLocks noChangeAspect="1"/>
          </p:cNvPicPr>
          <p:nvPr/>
        </p:nvPicPr>
        <p:blipFill>
          <a:blip r:embed="rId2"/>
          <a:stretch>
            <a:fillRect/>
          </a:stretch>
        </p:blipFill>
        <p:spPr>
          <a:xfrm>
            <a:off x="239753" y="641466"/>
            <a:ext cx="6378493" cy="4237087"/>
          </a:xfrm>
          <a:prstGeom prst="rect">
            <a:avLst/>
          </a:prstGeom>
        </p:spPr>
      </p:pic>
      <p:pic>
        <p:nvPicPr>
          <p:cNvPr id="9" name="図 8">
            <a:extLst>
              <a:ext uri="{FF2B5EF4-FFF2-40B4-BE49-F238E27FC236}">
                <a16:creationId xmlns:a16="http://schemas.microsoft.com/office/drawing/2014/main" id="{AB127C51-FCF9-E783-0727-D5A9749AE5B6}"/>
              </a:ext>
            </a:extLst>
          </p:cNvPr>
          <p:cNvPicPr>
            <a:picLocks noChangeAspect="1"/>
          </p:cNvPicPr>
          <p:nvPr/>
        </p:nvPicPr>
        <p:blipFill>
          <a:blip r:embed="rId3"/>
          <a:stretch>
            <a:fillRect/>
          </a:stretch>
        </p:blipFill>
        <p:spPr>
          <a:xfrm>
            <a:off x="281667" y="4692256"/>
            <a:ext cx="6294665" cy="4206605"/>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40668" y="281426"/>
            <a:ext cx="5976664" cy="3600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bg1"/>
                </a:solidFill>
              </a:rPr>
              <a:t>Ⅲ</a:t>
            </a:r>
            <a:r>
              <a:rPr lang="ja-JP" altLang="en-US" sz="1400" b="1" dirty="0" err="1">
                <a:solidFill>
                  <a:schemeClr val="bg1"/>
                </a:solidFill>
              </a:rPr>
              <a:t>．</a:t>
            </a:r>
            <a:r>
              <a:rPr lang="ja-JP" altLang="en-US" sz="1400" b="1" dirty="0">
                <a:solidFill>
                  <a:schemeClr val="bg1"/>
                </a:solidFill>
              </a:rPr>
              <a:t>資料編</a:t>
            </a:r>
            <a:endParaRPr kumimoji="1" lang="ja-JP" altLang="en-US" sz="1400" b="1" dirty="0">
              <a:solidFill>
                <a:schemeClr val="bg1"/>
              </a:solidFill>
            </a:endParaRPr>
          </a:p>
        </p:txBody>
      </p:sp>
      <p:sp>
        <p:nvSpPr>
          <p:cNvPr id="4" name="テキスト ボックス 3">
            <a:extLst>
              <a:ext uri="{FF2B5EF4-FFF2-40B4-BE49-F238E27FC236}">
                <a16:creationId xmlns:a16="http://schemas.microsoft.com/office/drawing/2014/main" id="{08E9199A-E480-D695-5553-280B634B9B54}"/>
              </a:ext>
            </a:extLst>
          </p:cNvPr>
          <p:cNvSpPr txBox="1"/>
          <p:nvPr/>
        </p:nvSpPr>
        <p:spPr>
          <a:xfrm>
            <a:off x="3272546" y="8928556"/>
            <a:ext cx="312907" cy="215444"/>
          </a:xfrm>
          <a:prstGeom prst="rect">
            <a:avLst/>
          </a:prstGeom>
          <a:noFill/>
        </p:spPr>
        <p:txBody>
          <a:bodyPr wrap="none" rtlCol="0">
            <a:spAutoFit/>
          </a:bodyPr>
          <a:lstStyle/>
          <a:p>
            <a:pPr algn="ctr"/>
            <a:r>
              <a:rPr kumimoji="1" lang="en-US" altLang="ja-JP" sz="800" dirty="0"/>
              <a:t>60</a:t>
            </a:r>
            <a:endParaRPr kumimoji="1" lang="ja-JP" altLang="en-US" sz="800" dirty="0"/>
          </a:p>
        </p:txBody>
      </p:sp>
      <p:pic>
        <p:nvPicPr>
          <p:cNvPr id="5" name="図 4">
            <a:extLst>
              <a:ext uri="{FF2B5EF4-FFF2-40B4-BE49-F238E27FC236}">
                <a16:creationId xmlns:a16="http://schemas.microsoft.com/office/drawing/2014/main" id="{9DF0E4EC-D0F5-ECAB-2111-2A9C5B980276}"/>
              </a:ext>
            </a:extLst>
          </p:cNvPr>
          <p:cNvPicPr>
            <a:picLocks noChangeAspect="1"/>
          </p:cNvPicPr>
          <p:nvPr/>
        </p:nvPicPr>
        <p:blipFill>
          <a:blip r:embed="rId2"/>
          <a:stretch>
            <a:fillRect/>
          </a:stretch>
        </p:blipFill>
        <p:spPr>
          <a:xfrm>
            <a:off x="399787" y="694006"/>
            <a:ext cx="6058425" cy="4359018"/>
          </a:xfrm>
          <a:prstGeom prst="rect">
            <a:avLst/>
          </a:prstGeom>
        </p:spPr>
      </p:pic>
      <p:pic>
        <p:nvPicPr>
          <p:cNvPr id="9" name="図 8">
            <a:extLst>
              <a:ext uri="{FF2B5EF4-FFF2-40B4-BE49-F238E27FC236}">
                <a16:creationId xmlns:a16="http://schemas.microsoft.com/office/drawing/2014/main" id="{BB6ED45B-E9BC-6EA3-D573-88B01CC5AC6F}"/>
              </a:ext>
            </a:extLst>
          </p:cNvPr>
          <p:cNvPicPr>
            <a:picLocks noChangeAspect="1"/>
          </p:cNvPicPr>
          <p:nvPr/>
        </p:nvPicPr>
        <p:blipFill>
          <a:blip r:embed="rId3"/>
          <a:stretch>
            <a:fillRect/>
          </a:stretch>
        </p:blipFill>
        <p:spPr>
          <a:xfrm>
            <a:off x="677941" y="5105564"/>
            <a:ext cx="5502117" cy="3886537"/>
          </a:xfrm>
          <a:prstGeom prst="rect">
            <a:avLst/>
          </a:prstGeom>
        </p:spPr>
      </p:pic>
    </p:spTree>
    <p:extLst>
      <p:ext uri="{BB962C8B-B14F-4D97-AF65-F5344CB8AC3E}">
        <p14:creationId xmlns:p14="http://schemas.microsoft.com/office/powerpoint/2010/main" val="42428687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40668" y="281426"/>
            <a:ext cx="5976664" cy="3600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bg1"/>
                </a:solidFill>
              </a:rPr>
              <a:t>Ⅲ</a:t>
            </a:r>
            <a:r>
              <a:rPr lang="ja-JP" altLang="en-US" sz="1400" b="1" dirty="0" err="1">
                <a:solidFill>
                  <a:schemeClr val="bg1"/>
                </a:solidFill>
              </a:rPr>
              <a:t>．</a:t>
            </a:r>
            <a:r>
              <a:rPr lang="ja-JP" altLang="en-US" sz="1400" b="1" dirty="0">
                <a:solidFill>
                  <a:schemeClr val="bg1"/>
                </a:solidFill>
              </a:rPr>
              <a:t>資料編</a:t>
            </a:r>
            <a:endParaRPr kumimoji="1" lang="ja-JP" altLang="en-US" sz="1400" b="1" dirty="0">
              <a:solidFill>
                <a:schemeClr val="bg1"/>
              </a:solidFill>
            </a:endParaRPr>
          </a:p>
        </p:txBody>
      </p:sp>
      <p:sp>
        <p:nvSpPr>
          <p:cNvPr id="4" name="テキスト ボックス 3">
            <a:extLst>
              <a:ext uri="{FF2B5EF4-FFF2-40B4-BE49-F238E27FC236}">
                <a16:creationId xmlns:a16="http://schemas.microsoft.com/office/drawing/2014/main" id="{F9A7A4F6-3DFC-12FC-FA73-BB9FABD63E8E}"/>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61</a:t>
            </a:r>
            <a:endParaRPr kumimoji="1" lang="ja-JP" altLang="en-US" sz="800" dirty="0"/>
          </a:p>
        </p:txBody>
      </p:sp>
      <p:pic>
        <p:nvPicPr>
          <p:cNvPr id="5" name="図 4">
            <a:extLst>
              <a:ext uri="{FF2B5EF4-FFF2-40B4-BE49-F238E27FC236}">
                <a16:creationId xmlns:a16="http://schemas.microsoft.com/office/drawing/2014/main" id="{52F35AD7-E8DF-3ACB-C497-0050CDF4B670}"/>
              </a:ext>
            </a:extLst>
          </p:cNvPr>
          <p:cNvPicPr>
            <a:picLocks noChangeAspect="1"/>
          </p:cNvPicPr>
          <p:nvPr/>
        </p:nvPicPr>
        <p:blipFill>
          <a:blip r:embed="rId2"/>
          <a:stretch>
            <a:fillRect/>
          </a:stretch>
        </p:blipFill>
        <p:spPr>
          <a:xfrm>
            <a:off x="578873" y="905423"/>
            <a:ext cx="5700254" cy="3772227"/>
          </a:xfrm>
          <a:prstGeom prst="rect">
            <a:avLst/>
          </a:prstGeom>
        </p:spPr>
      </p:pic>
      <p:pic>
        <p:nvPicPr>
          <p:cNvPr id="9" name="図 8">
            <a:extLst>
              <a:ext uri="{FF2B5EF4-FFF2-40B4-BE49-F238E27FC236}">
                <a16:creationId xmlns:a16="http://schemas.microsoft.com/office/drawing/2014/main" id="{A96B0D77-2F1C-17D5-D0B9-8120DFAC690D}"/>
              </a:ext>
            </a:extLst>
          </p:cNvPr>
          <p:cNvPicPr>
            <a:picLocks noChangeAspect="1"/>
          </p:cNvPicPr>
          <p:nvPr/>
        </p:nvPicPr>
        <p:blipFill>
          <a:blip r:embed="rId3"/>
          <a:stretch>
            <a:fillRect/>
          </a:stretch>
        </p:blipFill>
        <p:spPr>
          <a:xfrm>
            <a:off x="354063" y="5143692"/>
            <a:ext cx="6149873" cy="3718882"/>
          </a:xfrm>
          <a:prstGeom prst="rect">
            <a:avLst/>
          </a:prstGeom>
        </p:spPr>
      </p:pic>
    </p:spTree>
    <p:extLst>
      <p:ext uri="{BB962C8B-B14F-4D97-AF65-F5344CB8AC3E}">
        <p14:creationId xmlns:p14="http://schemas.microsoft.com/office/powerpoint/2010/main" val="27275988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40668" y="281426"/>
            <a:ext cx="5976664" cy="3600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bg1"/>
                </a:solidFill>
              </a:rPr>
              <a:t>Ⅲ</a:t>
            </a:r>
            <a:r>
              <a:rPr lang="ja-JP" altLang="en-US" sz="1400" b="1" dirty="0" err="1">
                <a:solidFill>
                  <a:schemeClr val="bg1"/>
                </a:solidFill>
              </a:rPr>
              <a:t>．</a:t>
            </a:r>
            <a:r>
              <a:rPr lang="ja-JP" altLang="en-US" sz="1400" b="1" dirty="0">
                <a:solidFill>
                  <a:schemeClr val="bg1"/>
                </a:solidFill>
              </a:rPr>
              <a:t>資料編</a:t>
            </a:r>
            <a:endParaRPr kumimoji="1" lang="ja-JP" altLang="en-US" sz="1400" b="1" dirty="0">
              <a:solidFill>
                <a:schemeClr val="bg1"/>
              </a:solidFill>
            </a:endParaRPr>
          </a:p>
        </p:txBody>
      </p:sp>
      <p:sp>
        <p:nvSpPr>
          <p:cNvPr id="3" name="テキスト ボックス 2">
            <a:extLst>
              <a:ext uri="{FF2B5EF4-FFF2-40B4-BE49-F238E27FC236}">
                <a16:creationId xmlns:a16="http://schemas.microsoft.com/office/drawing/2014/main" id="{ED8B4DE6-AE56-51F8-A6AE-092FCE698762}"/>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62</a:t>
            </a:r>
            <a:endParaRPr kumimoji="1" lang="ja-JP" altLang="en-US" sz="800" dirty="0"/>
          </a:p>
        </p:txBody>
      </p:sp>
      <p:grpSp>
        <p:nvGrpSpPr>
          <p:cNvPr id="9" name="グループ化 8">
            <a:extLst>
              <a:ext uri="{FF2B5EF4-FFF2-40B4-BE49-F238E27FC236}">
                <a16:creationId xmlns:a16="http://schemas.microsoft.com/office/drawing/2014/main" id="{9E30DE2C-C2DB-EC1A-1DFE-937EE96EE935}"/>
              </a:ext>
            </a:extLst>
          </p:cNvPr>
          <p:cNvGrpSpPr/>
          <p:nvPr/>
        </p:nvGrpSpPr>
        <p:grpSpPr>
          <a:xfrm>
            <a:off x="1034899" y="783936"/>
            <a:ext cx="4855977" cy="8032568"/>
            <a:chOff x="1060289" y="783936"/>
            <a:chExt cx="5288607" cy="8748208"/>
          </a:xfrm>
        </p:grpSpPr>
        <p:pic>
          <p:nvPicPr>
            <p:cNvPr id="4" name="図 3">
              <a:extLst>
                <a:ext uri="{FF2B5EF4-FFF2-40B4-BE49-F238E27FC236}">
                  <a16:creationId xmlns:a16="http://schemas.microsoft.com/office/drawing/2014/main" id="{F7924ADE-5492-3A5A-5900-A2CC261CB7EF}"/>
                </a:ext>
              </a:extLst>
            </p:cNvPr>
            <p:cNvPicPr>
              <a:picLocks noChangeAspect="1"/>
            </p:cNvPicPr>
            <p:nvPr/>
          </p:nvPicPr>
          <p:blipFill>
            <a:blip r:embed="rId2"/>
            <a:stretch>
              <a:fillRect/>
            </a:stretch>
          </p:blipFill>
          <p:spPr>
            <a:xfrm>
              <a:off x="1060289" y="783936"/>
              <a:ext cx="4786818" cy="5050752"/>
            </a:xfrm>
            <a:prstGeom prst="rect">
              <a:avLst/>
            </a:prstGeom>
          </p:spPr>
        </p:pic>
        <p:pic>
          <p:nvPicPr>
            <p:cNvPr id="7" name="図 6">
              <a:extLst>
                <a:ext uri="{FF2B5EF4-FFF2-40B4-BE49-F238E27FC236}">
                  <a16:creationId xmlns:a16="http://schemas.microsoft.com/office/drawing/2014/main" id="{4470A967-DF57-37F4-BF7F-4D260C1F237E}"/>
                </a:ext>
              </a:extLst>
            </p:cNvPr>
            <p:cNvPicPr>
              <a:picLocks noChangeAspect="1"/>
            </p:cNvPicPr>
            <p:nvPr/>
          </p:nvPicPr>
          <p:blipFill>
            <a:blip r:embed="rId3"/>
            <a:stretch>
              <a:fillRect/>
            </a:stretch>
          </p:blipFill>
          <p:spPr>
            <a:xfrm>
              <a:off x="1128896" y="5843185"/>
              <a:ext cx="5220000" cy="3688959"/>
            </a:xfrm>
            <a:prstGeom prst="rect">
              <a:avLst/>
            </a:prstGeom>
          </p:spPr>
        </p:pic>
      </p:grpSp>
    </p:spTree>
    <p:extLst>
      <p:ext uri="{BB962C8B-B14F-4D97-AF65-F5344CB8AC3E}">
        <p14:creationId xmlns:p14="http://schemas.microsoft.com/office/powerpoint/2010/main" val="12673995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40668" y="281426"/>
            <a:ext cx="5976664" cy="3600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bg1"/>
                </a:solidFill>
              </a:rPr>
              <a:t>Ⅲ</a:t>
            </a:r>
            <a:r>
              <a:rPr lang="ja-JP" altLang="en-US" sz="1400" b="1" dirty="0" err="1">
                <a:solidFill>
                  <a:schemeClr val="bg1"/>
                </a:solidFill>
              </a:rPr>
              <a:t>．</a:t>
            </a:r>
            <a:r>
              <a:rPr lang="ja-JP" altLang="en-US" sz="1400" b="1" dirty="0">
                <a:solidFill>
                  <a:schemeClr val="bg1"/>
                </a:solidFill>
              </a:rPr>
              <a:t>資料編</a:t>
            </a:r>
            <a:endParaRPr kumimoji="1" lang="ja-JP" altLang="en-US" sz="1400" b="1" dirty="0">
              <a:solidFill>
                <a:schemeClr val="bg1"/>
              </a:solidFill>
            </a:endParaRPr>
          </a:p>
        </p:txBody>
      </p:sp>
      <p:sp>
        <p:nvSpPr>
          <p:cNvPr id="4" name="テキスト ボックス 3">
            <a:extLst>
              <a:ext uri="{FF2B5EF4-FFF2-40B4-BE49-F238E27FC236}">
                <a16:creationId xmlns:a16="http://schemas.microsoft.com/office/drawing/2014/main" id="{E7BFC77F-CC07-76E8-03A4-F7E48D0BE33C}"/>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63</a:t>
            </a:r>
            <a:endParaRPr kumimoji="1" lang="ja-JP" altLang="en-US" sz="800" dirty="0"/>
          </a:p>
        </p:txBody>
      </p:sp>
      <p:pic>
        <p:nvPicPr>
          <p:cNvPr id="5" name="図 4">
            <a:extLst>
              <a:ext uri="{FF2B5EF4-FFF2-40B4-BE49-F238E27FC236}">
                <a16:creationId xmlns:a16="http://schemas.microsoft.com/office/drawing/2014/main" id="{7EA71CF7-5D01-3EE7-68B5-C9962A60374A}"/>
              </a:ext>
            </a:extLst>
          </p:cNvPr>
          <p:cNvPicPr>
            <a:picLocks noChangeAspect="1"/>
          </p:cNvPicPr>
          <p:nvPr/>
        </p:nvPicPr>
        <p:blipFill>
          <a:blip r:embed="rId2"/>
          <a:stretch>
            <a:fillRect/>
          </a:stretch>
        </p:blipFill>
        <p:spPr>
          <a:xfrm>
            <a:off x="440669" y="641466"/>
            <a:ext cx="5882694" cy="4356784"/>
          </a:xfrm>
          <a:prstGeom prst="rect">
            <a:avLst/>
          </a:prstGeom>
        </p:spPr>
      </p:pic>
      <p:pic>
        <p:nvPicPr>
          <p:cNvPr id="9" name="図 8">
            <a:extLst>
              <a:ext uri="{FF2B5EF4-FFF2-40B4-BE49-F238E27FC236}">
                <a16:creationId xmlns:a16="http://schemas.microsoft.com/office/drawing/2014/main" id="{DA2ECB41-A5B8-B892-C876-0FC79E9B19E4}"/>
              </a:ext>
            </a:extLst>
          </p:cNvPr>
          <p:cNvPicPr>
            <a:picLocks noChangeAspect="1"/>
          </p:cNvPicPr>
          <p:nvPr/>
        </p:nvPicPr>
        <p:blipFill>
          <a:blip r:embed="rId3"/>
          <a:stretch>
            <a:fillRect/>
          </a:stretch>
        </p:blipFill>
        <p:spPr>
          <a:xfrm>
            <a:off x="296908" y="4978374"/>
            <a:ext cx="6264183" cy="3505504"/>
          </a:xfrm>
          <a:prstGeom prst="rect">
            <a:avLst/>
          </a:prstGeom>
        </p:spPr>
      </p:pic>
    </p:spTree>
    <p:extLst>
      <p:ext uri="{BB962C8B-B14F-4D97-AF65-F5344CB8AC3E}">
        <p14:creationId xmlns:p14="http://schemas.microsoft.com/office/powerpoint/2010/main" val="39794883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40668" y="281426"/>
            <a:ext cx="5976664" cy="3600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bg1"/>
                </a:solidFill>
              </a:rPr>
              <a:t>Ⅲ</a:t>
            </a:r>
            <a:r>
              <a:rPr lang="ja-JP" altLang="en-US" sz="1400" b="1" dirty="0" err="1">
                <a:solidFill>
                  <a:schemeClr val="bg1"/>
                </a:solidFill>
              </a:rPr>
              <a:t>．</a:t>
            </a:r>
            <a:r>
              <a:rPr lang="ja-JP" altLang="en-US" sz="1400" b="1" dirty="0">
                <a:solidFill>
                  <a:schemeClr val="bg1"/>
                </a:solidFill>
              </a:rPr>
              <a:t>資料編</a:t>
            </a:r>
            <a:endParaRPr kumimoji="1" lang="ja-JP" altLang="en-US" sz="1400" b="1" dirty="0">
              <a:solidFill>
                <a:schemeClr val="bg1"/>
              </a:solidFill>
            </a:endParaRPr>
          </a:p>
        </p:txBody>
      </p:sp>
      <p:sp>
        <p:nvSpPr>
          <p:cNvPr id="3" name="テキスト ボックス 2">
            <a:extLst>
              <a:ext uri="{FF2B5EF4-FFF2-40B4-BE49-F238E27FC236}">
                <a16:creationId xmlns:a16="http://schemas.microsoft.com/office/drawing/2014/main" id="{C91D303B-3D18-4732-248A-273DB35B5893}"/>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64</a:t>
            </a:r>
            <a:endParaRPr kumimoji="1" lang="ja-JP" altLang="en-US" sz="800" dirty="0"/>
          </a:p>
        </p:txBody>
      </p:sp>
      <p:pic>
        <p:nvPicPr>
          <p:cNvPr id="6" name="図 5">
            <a:extLst>
              <a:ext uri="{FF2B5EF4-FFF2-40B4-BE49-F238E27FC236}">
                <a16:creationId xmlns:a16="http://schemas.microsoft.com/office/drawing/2014/main" id="{4E353FC2-A022-939D-3386-885412F3B385}"/>
              </a:ext>
            </a:extLst>
          </p:cNvPr>
          <p:cNvPicPr>
            <a:picLocks noChangeAspect="1"/>
          </p:cNvPicPr>
          <p:nvPr/>
        </p:nvPicPr>
        <p:blipFill>
          <a:blip r:embed="rId2"/>
          <a:stretch>
            <a:fillRect/>
          </a:stretch>
        </p:blipFill>
        <p:spPr>
          <a:xfrm>
            <a:off x="472184" y="904192"/>
            <a:ext cx="5913632" cy="5387807"/>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40668" y="281426"/>
            <a:ext cx="5976664" cy="3600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bg1"/>
                </a:solidFill>
              </a:rPr>
              <a:t>Ⅲ</a:t>
            </a:r>
            <a:r>
              <a:rPr lang="ja-JP" altLang="en-US" sz="1400" b="1" dirty="0" err="1">
                <a:solidFill>
                  <a:schemeClr val="bg1"/>
                </a:solidFill>
              </a:rPr>
              <a:t>．</a:t>
            </a:r>
            <a:r>
              <a:rPr lang="ja-JP" altLang="en-US" sz="1400" b="1" dirty="0">
                <a:solidFill>
                  <a:schemeClr val="bg1"/>
                </a:solidFill>
              </a:rPr>
              <a:t>資料編</a:t>
            </a:r>
            <a:endParaRPr kumimoji="1" lang="ja-JP" altLang="en-US" sz="1400" b="1" dirty="0">
              <a:solidFill>
                <a:schemeClr val="bg1"/>
              </a:solidFill>
            </a:endParaRPr>
          </a:p>
        </p:txBody>
      </p:sp>
      <p:sp>
        <p:nvSpPr>
          <p:cNvPr id="5" name="テキスト ボックス 4">
            <a:extLst>
              <a:ext uri="{FF2B5EF4-FFF2-40B4-BE49-F238E27FC236}">
                <a16:creationId xmlns:a16="http://schemas.microsoft.com/office/drawing/2014/main" id="{94B23164-A9FB-31AC-A864-55C10B89CFBA}"/>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65</a:t>
            </a:r>
            <a:endParaRPr kumimoji="1" lang="ja-JP" altLang="en-US" sz="800" dirty="0"/>
          </a:p>
        </p:txBody>
      </p:sp>
      <p:pic>
        <p:nvPicPr>
          <p:cNvPr id="6" name="図 5">
            <a:extLst>
              <a:ext uri="{FF2B5EF4-FFF2-40B4-BE49-F238E27FC236}">
                <a16:creationId xmlns:a16="http://schemas.microsoft.com/office/drawing/2014/main" id="{B10A6E63-C5CE-24AA-4B76-568FAF7C45F6}"/>
              </a:ext>
            </a:extLst>
          </p:cNvPr>
          <p:cNvPicPr>
            <a:picLocks noChangeAspect="1"/>
          </p:cNvPicPr>
          <p:nvPr/>
        </p:nvPicPr>
        <p:blipFill>
          <a:blip r:embed="rId2"/>
          <a:stretch>
            <a:fillRect/>
          </a:stretch>
        </p:blipFill>
        <p:spPr>
          <a:xfrm>
            <a:off x="243564" y="904192"/>
            <a:ext cx="6370872" cy="5502117"/>
          </a:xfrm>
          <a:prstGeom prst="rect">
            <a:avLst/>
          </a:prstGeom>
        </p:spPr>
      </p:pic>
    </p:spTree>
    <p:extLst>
      <p:ext uri="{BB962C8B-B14F-4D97-AF65-F5344CB8AC3E}">
        <p14:creationId xmlns:p14="http://schemas.microsoft.com/office/powerpoint/2010/main" val="7720818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40668" y="281426"/>
            <a:ext cx="5976664" cy="3600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bg1"/>
                </a:solidFill>
              </a:rPr>
              <a:t>Ⅲ</a:t>
            </a:r>
            <a:r>
              <a:rPr lang="ja-JP" altLang="en-US" sz="1400" b="1" dirty="0" err="1">
                <a:solidFill>
                  <a:schemeClr val="bg1"/>
                </a:solidFill>
              </a:rPr>
              <a:t>．</a:t>
            </a:r>
            <a:r>
              <a:rPr lang="ja-JP" altLang="en-US" sz="1400" b="1" dirty="0">
                <a:solidFill>
                  <a:schemeClr val="bg1"/>
                </a:solidFill>
              </a:rPr>
              <a:t>資料編</a:t>
            </a:r>
            <a:endParaRPr kumimoji="1" lang="ja-JP" altLang="en-US" sz="1400" b="1" dirty="0">
              <a:solidFill>
                <a:schemeClr val="bg1"/>
              </a:solidFill>
            </a:endParaRPr>
          </a:p>
        </p:txBody>
      </p:sp>
      <p:sp>
        <p:nvSpPr>
          <p:cNvPr id="5" name="テキスト ボックス 4">
            <a:extLst>
              <a:ext uri="{FF2B5EF4-FFF2-40B4-BE49-F238E27FC236}">
                <a16:creationId xmlns:a16="http://schemas.microsoft.com/office/drawing/2014/main" id="{CA9437DA-F378-0B89-3248-E1AA736A820D}"/>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66</a:t>
            </a:r>
            <a:endParaRPr kumimoji="1" lang="ja-JP" altLang="en-US" sz="800" dirty="0"/>
          </a:p>
        </p:txBody>
      </p:sp>
      <p:pic>
        <p:nvPicPr>
          <p:cNvPr id="6" name="図 5">
            <a:extLst>
              <a:ext uri="{FF2B5EF4-FFF2-40B4-BE49-F238E27FC236}">
                <a16:creationId xmlns:a16="http://schemas.microsoft.com/office/drawing/2014/main" id="{00F8C5F4-BCB6-A98F-6861-67A8D6C50A14}"/>
              </a:ext>
            </a:extLst>
          </p:cNvPr>
          <p:cNvPicPr>
            <a:picLocks noChangeAspect="1"/>
          </p:cNvPicPr>
          <p:nvPr/>
        </p:nvPicPr>
        <p:blipFill>
          <a:blip r:embed="rId2"/>
          <a:stretch>
            <a:fillRect/>
          </a:stretch>
        </p:blipFill>
        <p:spPr>
          <a:xfrm>
            <a:off x="506476" y="844064"/>
            <a:ext cx="5845047" cy="5692633"/>
          </a:xfrm>
          <a:prstGeom prst="rect">
            <a:avLst/>
          </a:prstGeom>
        </p:spPr>
      </p:pic>
    </p:spTree>
    <p:extLst>
      <p:ext uri="{BB962C8B-B14F-4D97-AF65-F5344CB8AC3E}">
        <p14:creationId xmlns:p14="http://schemas.microsoft.com/office/powerpoint/2010/main" val="3984371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79428" y="277401"/>
            <a:ext cx="5976664" cy="600164"/>
          </a:xfrm>
          <a:prstGeom prst="rect">
            <a:avLst/>
          </a:prstGeom>
          <a:noFill/>
        </p:spPr>
        <p:txBody>
          <a:bodyPr wrap="square" rtlCol="0">
            <a:spAutoFit/>
          </a:bodyPr>
          <a:lstStyle/>
          <a:p>
            <a:r>
              <a:rPr kumimoji="1" lang="en-US" altLang="ja-JP" sz="1200" b="1" dirty="0"/>
              <a:t>4</a:t>
            </a:r>
            <a:r>
              <a:rPr kumimoji="1" lang="ja-JP" altLang="en-US" sz="1200" b="1" dirty="0"/>
              <a:t>）あなたが現在一緒に住んでいる家族をお答えください。</a:t>
            </a:r>
            <a:endParaRPr kumimoji="1" lang="en-US" altLang="ja-JP" sz="1200" b="1" dirty="0"/>
          </a:p>
          <a:p>
            <a:pPr marL="177800"/>
            <a:r>
              <a:rPr lang="ja-JP" altLang="en-US" sz="1050" dirty="0"/>
              <a:t>家族構成については夫婦のみが</a:t>
            </a:r>
            <a:r>
              <a:rPr lang="en-US" altLang="ja-JP" sz="1050" dirty="0"/>
              <a:t>28.1%</a:t>
            </a:r>
            <a:r>
              <a:rPr lang="ja-JP" altLang="en-US" sz="1050" dirty="0"/>
              <a:t>、夫婦と子供が</a:t>
            </a:r>
            <a:r>
              <a:rPr lang="en-US" altLang="ja-JP" sz="1050" dirty="0"/>
              <a:t>26.3%</a:t>
            </a:r>
            <a:r>
              <a:rPr lang="ja-JP" altLang="en-US" sz="1050" dirty="0"/>
              <a:t>、親と同居（未婚）世帯が</a:t>
            </a:r>
            <a:r>
              <a:rPr lang="en-US" altLang="ja-JP" sz="1050" dirty="0"/>
              <a:t>18.8%</a:t>
            </a:r>
            <a:r>
              <a:rPr lang="ja-JP" altLang="en-US" sz="1050" dirty="0"/>
              <a:t>で</a:t>
            </a:r>
            <a:endParaRPr lang="en-US" altLang="ja-JP" sz="1050" dirty="0"/>
          </a:p>
          <a:p>
            <a:pPr marL="177800"/>
            <a:r>
              <a:rPr lang="ja-JP" altLang="en-US" sz="1050" dirty="0"/>
              <a:t>ある。</a:t>
            </a:r>
            <a:endParaRPr lang="ja-JP" altLang="ja-JP" sz="1050" dirty="0"/>
          </a:p>
        </p:txBody>
      </p:sp>
      <p:sp>
        <p:nvSpPr>
          <p:cNvPr id="2" name="正方形/長方形 1">
            <a:extLst>
              <a:ext uri="{FF2B5EF4-FFF2-40B4-BE49-F238E27FC236}">
                <a16:creationId xmlns:a16="http://schemas.microsoft.com/office/drawing/2014/main" id="{4E1AC81D-CD95-D232-8187-2340229759BF}"/>
              </a:ext>
            </a:extLst>
          </p:cNvPr>
          <p:cNvSpPr/>
          <p:nvPr/>
        </p:nvSpPr>
        <p:spPr>
          <a:xfrm>
            <a:off x="481628" y="1084576"/>
            <a:ext cx="6253312" cy="253916"/>
          </a:xfrm>
          <a:prstGeom prst="rect">
            <a:avLst/>
          </a:prstGeom>
        </p:spPr>
        <p:txBody>
          <a:bodyPr wrap="square">
            <a:spAutoFit/>
          </a:bodyPr>
          <a:lstStyle/>
          <a:p>
            <a:r>
              <a:rPr lang="ja-JP" altLang="en-US" sz="1050" b="1" dirty="0"/>
              <a:t>居住地（</a:t>
            </a:r>
            <a:r>
              <a:rPr lang="en-US" altLang="ja-JP" sz="1050" b="1" dirty="0"/>
              <a:t>n=1,561</a:t>
            </a:r>
            <a:r>
              <a:rPr lang="ja-JP" altLang="en-US" sz="1050" b="1" dirty="0"/>
              <a:t>）</a:t>
            </a:r>
            <a:endParaRPr lang="en-US" altLang="ja-JP" sz="1050" b="1" dirty="0"/>
          </a:p>
        </p:txBody>
      </p:sp>
      <p:graphicFrame>
        <p:nvGraphicFramePr>
          <p:cNvPr id="6" name="Chart 5">
            <a:extLst>
              <a:ext uri="{FF2B5EF4-FFF2-40B4-BE49-F238E27FC236}">
                <a16:creationId xmlns:a16="http://schemas.microsoft.com/office/drawing/2014/main" id="{00000000-0008-0000-0500-000006000000}"/>
              </a:ext>
            </a:extLst>
          </p:cNvPr>
          <p:cNvGraphicFramePr>
            <a:graphicFrameLocks/>
          </p:cNvGraphicFramePr>
          <p:nvPr>
            <p:extLst>
              <p:ext uri="{D42A27DB-BD31-4B8C-83A1-F6EECF244321}">
                <p14:modId xmlns:p14="http://schemas.microsoft.com/office/powerpoint/2010/main" val="2107322532"/>
              </p:ext>
            </p:extLst>
          </p:nvPr>
        </p:nvGraphicFramePr>
        <p:xfrm>
          <a:off x="121960" y="1385216"/>
          <a:ext cx="6660000" cy="5952672"/>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25EB3387-8006-67CD-51BB-CF46B8C6C4E6}"/>
              </a:ext>
            </a:extLst>
          </p:cNvPr>
          <p:cNvSpPr txBox="1"/>
          <p:nvPr/>
        </p:nvSpPr>
        <p:spPr>
          <a:xfrm>
            <a:off x="3304606" y="8928556"/>
            <a:ext cx="248787" cy="215444"/>
          </a:xfrm>
          <a:prstGeom prst="rect">
            <a:avLst/>
          </a:prstGeom>
          <a:noFill/>
        </p:spPr>
        <p:txBody>
          <a:bodyPr wrap="none" rtlCol="0">
            <a:spAutoFit/>
          </a:bodyPr>
          <a:lstStyle/>
          <a:p>
            <a:pPr algn="ctr"/>
            <a:r>
              <a:rPr kumimoji="1" lang="en-US" altLang="ja-JP" sz="800" dirty="0"/>
              <a:t>4</a:t>
            </a:r>
            <a:endParaRPr kumimoji="1" lang="ja-JP" altLang="en-US" sz="800" dirty="0"/>
          </a:p>
        </p:txBody>
      </p:sp>
    </p:spTree>
    <p:extLst>
      <p:ext uri="{BB962C8B-B14F-4D97-AF65-F5344CB8AC3E}">
        <p14:creationId xmlns:p14="http://schemas.microsoft.com/office/powerpoint/2010/main" val="33588805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40668" y="281426"/>
            <a:ext cx="5976664" cy="3600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bg1"/>
                </a:solidFill>
              </a:rPr>
              <a:t>Ⅲ</a:t>
            </a:r>
            <a:r>
              <a:rPr lang="ja-JP" altLang="en-US" sz="1400" b="1" dirty="0" err="1">
                <a:solidFill>
                  <a:schemeClr val="bg1"/>
                </a:solidFill>
              </a:rPr>
              <a:t>．</a:t>
            </a:r>
            <a:r>
              <a:rPr lang="ja-JP" altLang="en-US" sz="1400" b="1" dirty="0">
                <a:solidFill>
                  <a:schemeClr val="bg1"/>
                </a:solidFill>
              </a:rPr>
              <a:t>資料編</a:t>
            </a:r>
            <a:endParaRPr kumimoji="1" lang="ja-JP" altLang="en-US" sz="1400" b="1" dirty="0">
              <a:solidFill>
                <a:schemeClr val="bg1"/>
              </a:solidFill>
            </a:endParaRPr>
          </a:p>
        </p:txBody>
      </p:sp>
      <p:sp>
        <p:nvSpPr>
          <p:cNvPr id="6" name="テキスト ボックス 5">
            <a:extLst>
              <a:ext uri="{FF2B5EF4-FFF2-40B4-BE49-F238E27FC236}">
                <a16:creationId xmlns:a16="http://schemas.microsoft.com/office/drawing/2014/main" id="{CF5A4A02-1CFA-0FE5-A978-AAAE9418CE43}"/>
              </a:ext>
            </a:extLst>
          </p:cNvPr>
          <p:cNvSpPr txBox="1"/>
          <p:nvPr/>
        </p:nvSpPr>
        <p:spPr>
          <a:xfrm>
            <a:off x="3268665" y="8928556"/>
            <a:ext cx="312907" cy="215444"/>
          </a:xfrm>
          <a:prstGeom prst="rect">
            <a:avLst/>
          </a:prstGeom>
          <a:noFill/>
        </p:spPr>
        <p:txBody>
          <a:bodyPr wrap="none" rtlCol="0">
            <a:spAutoFit/>
          </a:bodyPr>
          <a:lstStyle/>
          <a:p>
            <a:pPr algn="ctr"/>
            <a:r>
              <a:rPr kumimoji="1" lang="en-US" altLang="ja-JP" sz="800" dirty="0"/>
              <a:t>67</a:t>
            </a:r>
            <a:endParaRPr kumimoji="1" lang="ja-JP" altLang="en-US" sz="800" dirty="0"/>
          </a:p>
        </p:txBody>
      </p:sp>
      <p:pic>
        <p:nvPicPr>
          <p:cNvPr id="7" name="図 6">
            <a:extLst>
              <a:ext uri="{FF2B5EF4-FFF2-40B4-BE49-F238E27FC236}">
                <a16:creationId xmlns:a16="http://schemas.microsoft.com/office/drawing/2014/main" id="{B433C092-DD4D-5E8F-CCD5-40D540FC0C69}"/>
              </a:ext>
            </a:extLst>
          </p:cNvPr>
          <p:cNvPicPr>
            <a:picLocks noChangeAspect="1"/>
          </p:cNvPicPr>
          <p:nvPr/>
        </p:nvPicPr>
        <p:blipFill>
          <a:blip r:embed="rId2"/>
          <a:stretch>
            <a:fillRect/>
          </a:stretch>
        </p:blipFill>
        <p:spPr>
          <a:xfrm>
            <a:off x="1103124" y="849299"/>
            <a:ext cx="4971508" cy="3979686"/>
          </a:xfrm>
          <a:prstGeom prst="rect">
            <a:avLst/>
          </a:prstGeom>
        </p:spPr>
      </p:pic>
      <p:pic>
        <p:nvPicPr>
          <p:cNvPr id="9" name="図 8">
            <a:extLst>
              <a:ext uri="{FF2B5EF4-FFF2-40B4-BE49-F238E27FC236}">
                <a16:creationId xmlns:a16="http://schemas.microsoft.com/office/drawing/2014/main" id="{09AA07F4-BAFA-0802-EEAF-2B1B3D3692E6}"/>
              </a:ext>
            </a:extLst>
          </p:cNvPr>
          <p:cNvPicPr>
            <a:picLocks noChangeAspect="1"/>
          </p:cNvPicPr>
          <p:nvPr/>
        </p:nvPicPr>
        <p:blipFill>
          <a:blip r:embed="rId3"/>
          <a:stretch>
            <a:fillRect/>
          </a:stretch>
        </p:blipFill>
        <p:spPr>
          <a:xfrm>
            <a:off x="1141397" y="4767488"/>
            <a:ext cx="4971508" cy="4161068"/>
          </a:xfrm>
          <a:prstGeom prst="rect">
            <a:avLst/>
          </a:prstGeom>
        </p:spPr>
      </p:pic>
    </p:spTree>
    <p:extLst>
      <p:ext uri="{BB962C8B-B14F-4D97-AF65-F5344CB8AC3E}">
        <p14:creationId xmlns:p14="http://schemas.microsoft.com/office/powerpoint/2010/main" val="22127509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40668" y="281426"/>
            <a:ext cx="5976664" cy="3600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bg1"/>
                </a:solidFill>
              </a:rPr>
              <a:t>Ⅲ</a:t>
            </a:r>
            <a:r>
              <a:rPr lang="ja-JP" altLang="en-US" sz="1400" b="1" dirty="0" err="1">
                <a:solidFill>
                  <a:schemeClr val="bg1"/>
                </a:solidFill>
              </a:rPr>
              <a:t>．</a:t>
            </a:r>
            <a:r>
              <a:rPr lang="ja-JP" altLang="en-US" sz="1400" b="1" dirty="0">
                <a:solidFill>
                  <a:schemeClr val="bg1"/>
                </a:solidFill>
              </a:rPr>
              <a:t>資料編</a:t>
            </a:r>
            <a:endParaRPr kumimoji="1" lang="ja-JP" altLang="en-US" sz="1400" b="1" dirty="0">
              <a:solidFill>
                <a:schemeClr val="bg1"/>
              </a:solidFill>
            </a:endParaRPr>
          </a:p>
        </p:txBody>
      </p:sp>
      <p:sp>
        <p:nvSpPr>
          <p:cNvPr id="5" name="テキスト ボックス 4">
            <a:extLst>
              <a:ext uri="{FF2B5EF4-FFF2-40B4-BE49-F238E27FC236}">
                <a16:creationId xmlns:a16="http://schemas.microsoft.com/office/drawing/2014/main" id="{EBABB4B3-577E-27E4-A34D-6EDE0443BF0F}"/>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68</a:t>
            </a:r>
            <a:endParaRPr kumimoji="1" lang="ja-JP" altLang="en-US" sz="800" dirty="0"/>
          </a:p>
        </p:txBody>
      </p:sp>
      <p:pic>
        <p:nvPicPr>
          <p:cNvPr id="6" name="図 5">
            <a:extLst>
              <a:ext uri="{FF2B5EF4-FFF2-40B4-BE49-F238E27FC236}">
                <a16:creationId xmlns:a16="http://schemas.microsoft.com/office/drawing/2014/main" id="{7C9A5F7D-95C6-3455-4A1E-F1BF5A36940A}"/>
              </a:ext>
            </a:extLst>
          </p:cNvPr>
          <p:cNvPicPr>
            <a:picLocks noChangeAspect="1"/>
          </p:cNvPicPr>
          <p:nvPr/>
        </p:nvPicPr>
        <p:blipFill>
          <a:blip r:embed="rId2"/>
          <a:stretch>
            <a:fillRect/>
          </a:stretch>
        </p:blipFill>
        <p:spPr>
          <a:xfrm>
            <a:off x="843496" y="900587"/>
            <a:ext cx="5127387" cy="4211782"/>
          </a:xfrm>
          <a:prstGeom prst="rect">
            <a:avLst/>
          </a:prstGeom>
        </p:spPr>
      </p:pic>
      <p:pic>
        <p:nvPicPr>
          <p:cNvPr id="9" name="図 8">
            <a:extLst>
              <a:ext uri="{FF2B5EF4-FFF2-40B4-BE49-F238E27FC236}">
                <a16:creationId xmlns:a16="http://schemas.microsoft.com/office/drawing/2014/main" id="{D043BB91-91FB-663B-07F1-FDD713390A0C}"/>
              </a:ext>
            </a:extLst>
          </p:cNvPr>
          <p:cNvPicPr>
            <a:picLocks noChangeAspect="1"/>
          </p:cNvPicPr>
          <p:nvPr/>
        </p:nvPicPr>
        <p:blipFill>
          <a:blip r:embed="rId3"/>
          <a:srcRect b="12227"/>
          <a:stretch>
            <a:fillRect/>
          </a:stretch>
        </p:blipFill>
        <p:spPr>
          <a:xfrm>
            <a:off x="600826" y="4992896"/>
            <a:ext cx="5656347" cy="3965659"/>
          </a:xfrm>
          <a:prstGeom prst="rect">
            <a:avLst/>
          </a:prstGeom>
        </p:spPr>
      </p:pic>
    </p:spTree>
    <p:extLst>
      <p:ext uri="{BB962C8B-B14F-4D97-AF65-F5344CB8AC3E}">
        <p14:creationId xmlns:p14="http://schemas.microsoft.com/office/powerpoint/2010/main" val="4568621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5EB3B-61B6-FFAA-F631-1895A5ECBED2}"/>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0DD97EB2-F66D-A4FF-9341-76EA0C648F1F}"/>
              </a:ext>
            </a:extLst>
          </p:cNvPr>
          <p:cNvSpPr/>
          <p:nvPr/>
        </p:nvSpPr>
        <p:spPr>
          <a:xfrm>
            <a:off x="440668" y="281426"/>
            <a:ext cx="5976664" cy="3600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bg1"/>
                </a:solidFill>
              </a:rPr>
              <a:t>Ⅲ</a:t>
            </a:r>
            <a:r>
              <a:rPr lang="ja-JP" altLang="en-US" sz="1400" b="1" dirty="0" err="1">
                <a:solidFill>
                  <a:schemeClr val="bg1"/>
                </a:solidFill>
              </a:rPr>
              <a:t>．</a:t>
            </a:r>
            <a:r>
              <a:rPr lang="ja-JP" altLang="en-US" sz="1400" b="1" dirty="0">
                <a:solidFill>
                  <a:schemeClr val="bg1"/>
                </a:solidFill>
              </a:rPr>
              <a:t>資料編</a:t>
            </a:r>
            <a:endParaRPr kumimoji="1" lang="ja-JP" altLang="en-US" sz="1400" b="1" dirty="0">
              <a:solidFill>
                <a:schemeClr val="bg1"/>
              </a:solidFill>
            </a:endParaRPr>
          </a:p>
        </p:txBody>
      </p:sp>
      <p:sp>
        <p:nvSpPr>
          <p:cNvPr id="4" name="テキスト ボックス 3">
            <a:extLst>
              <a:ext uri="{FF2B5EF4-FFF2-40B4-BE49-F238E27FC236}">
                <a16:creationId xmlns:a16="http://schemas.microsoft.com/office/drawing/2014/main" id="{04F8A95B-04DD-79C9-C0CC-62CB188F4312}"/>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69</a:t>
            </a:r>
            <a:endParaRPr kumimoji="1" lang="ja-JP" altLang="en-US" sz="800" dirty="0"/>
          </a:p>
        </p:txBody>
      </p:sp>
      <p:pic>
        <p:nvPicPr>
          <p:cNvPr id="6" name="図 5">
            <a:extLst>
              <a:ext uri="{FF2B5EF4-FFF2-40B4-BE49-F238E27FC236}">
                <a16:creationId xmlns:a16="http://schemas.microsoft.com/office/drawing/2014/main" id="{3779F12D-9797-92FA-BF52-F4D9899D748B}"/>
              </a:ext>
            </a:extLst>
          </p:cNvPr>
          <p:cNvPicPr>
            <a:picLocks noChangeAspect="1"/>
          </p:cNvPicPr>
          <p:nvPr/>
        </p:nvPicPr>
        <p:blipFill>
          <a:blip r:embed="rId2"/>
          <a:stretch>
            <a:fillRect/>
          </a:stretch>
        </p:blipFill>
        <p:spPr>
          <a:xfrm>
            <a:off x="866069" y="784789"/>
            <a:ext cx="5112505" cy="3225673"/>
          </a:xfrm>
          <a:prstGeom prst="rect">
            <a:avLst/>
          </a:prstGeom>
        </p:spPr>
      </p:pic>
      <p:pic>
        <p:nvPicPr>
          <p:cNvPr id="8" name="図 7">
            <a:extLst>
              <a:ext uri="{FF2B5EF4-FFF2-40B4-BE49-F238E27FC236}">
                <a16:creationId xmlns:a16="http://schemas.microsoft.com/office/drawing/2014/main" id="{549E3971-9DBA-CF78-081F-252951419D63}"/>
              </a:ext>
            </a:extLst>
          </p:cNvPr>
          <p:cNvPicPr>
            <a:picLocks noChangeAspect="1"/>
          </p:cNvPicPr>
          <p:nvPr/>
        </p:nvPicPr>
        <p:blipFill>
          <a:blip r:embed="rId3"/>
          <a:stretch>
            <a:fillRect/>
          </a:stretch>
        </p:blipFill>
        <p:spPr>
          <a:xfrm>
            <a:off x="894122" y="4364699"/>
            <a:ext cx="5382662" cy="3780443"/>
          </a:xfrm>
          <a:prstGeom prst="rect">
            <a:avLst/>
          </a:prstGeom>
        </p:spPr>
      </p:pic>
    </p:spTree>
    <p:extLst>
      <p:ext uri="{BB962C8B-B14F-4D97-AF65-F5344CB8AC3E}">
        <p14:creationId xmlns:p14="http://schemas.microsoft.com/office/powerpoint/2010/main" val="37872450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40668" y="281426"/>
            <a:ext cx="5976664" cy="3600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bg1"/>
                </a:solidFill>
              </a:rPr>
              <a:t>Ⅲ</a:t>
            </a:r>
            <a:r>
              <a:rPr lang="ja-JP" altLang="en-US" sz="1400" b="1" dirty="0" err="1">
                <a:solidFill>
                  <a:schemeClr val="bg1"/>
                </a:solidFill>
              </a:rPr>
              <a:t>．</a:t>
            </a:r>
            <a:r>
              <a:rPr lang="ja-JP" altLang="en-US" sz="1400" b="1" dirty="0">
                <a:solidFill>
                  <a:schemeClr val="bg1"/>
                </a:solidFill>
              </a:rPr>
              <a:t>資料編</a:t>
            </a:r>
            <a:endParaRPr kumimoji="1" lang="ja-JP" altLang="en-US" sz="1400" b="1" dirty="0">
              <a:solidFill>
                <a:schemeClr val="bg1"/>
              </a:solidFill>
            </a:endParaRPr>
          </a:p>
        </p:txBody>
      </p:sp>
      <p:sp>
        <p:nvSpPr>
          <p:cNvPr id="4" name="テキスト ボックス 3">
            <a:extLst>
              <a:ext uri="{FF2B5EF4-FFF2-40B4-BE49-F238E27FC236}">
                <a16:creationId xmlns:a16="http://schemas.microsoft.com/office/drawing/2014/main" id="{8AA8627F-9B4B-BF4B-71D6-B1812DF76945}"/>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70</a:t>
            </a:r>
            <a:endParaRPr kumimoji="1" lang="ja-JP" altLang="en-US" sz="800" dirty="0"/>
          </a:p>
        </p:txBody>
      </p:sp>
      <p:pic>
        <p:nvPicPr>
          <p:cNvPr id="5" name="図 4">
            <a:extLst>
              <a:ext uri="{FF2B5EF4-FFF2-40B4-BE49-F238E27FC236}">
                <a16:creationId xmlns:a16="http://schemas.microsoft.com/office/drawing/2014/main" id="{4FE85DDE-7973-1241-91EF-F4A0EDB82C09}"/>
              </a:ext>
            </a:extLst>
          </p:cNvPr>
          <p:cNvPicPr>
            <a:picLocks noChangeAspect="1"/>
          </p:cNvPicPr>
          <p:nvPr/>
        </p:nvPicPr>
        <p:blipFill>
          <a:blip r:embed="rId2"/>
          <a:stretch>
            <a:fillRect/>
          </a:stretch>
        </p:blipFill>
        <p:spPr>
          <a:xfrm>
            <a:off x="601735" y="844064"/>
            <a:ext cx="5654530" cy="4054191"/>
          </a:xfrm>
          <a:prstGeom prst="rect">
            <a:avLst/>
          </a:prstGeom>
        </p:spPr>
      </p:pic>
    </p:spTree>
    <p:extLst>
      <p:ext uri="{BB962C8B-B14F-4D97-AF65-F5344CB8AC3E}">
        <p14:creationId xmlns:p14="http://schemas.microsoft.com/office/powerpoint/2010/main" val="39052516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17B29-AFC2-CB51-4FC0-D27793F6E982}"/>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A087985D-DE40-26DF-2188-B5963C48A0E4}"/>
              </a:ext>
            </a:extLst>
          </p:cNvPr>
          <p:cNvSpPr/>
          <p:nvPr/>
        </p:nvSpPr>
        <p:spPr>
          <a:xfrm>
            <a:off x="440668" y="281426"/>
            <a:ext cx="5976664" cy="3600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bg1"/>
                </a:solidFill>
              </a:rPr>
              <a:t>Ⅲ</a:t>
            </a:r>
            <a:r>
              <a:rPr lang="ja-JP" altLang="en-US" sz="1400" b="1" dirty="0" err="1">
                <a:solidFill>
                  <a:schemeClr val="bg1"/>
                </a:solidFill>
              </a:rPr>
              <a:t>．</a:t>
            </a:r>
            <a:r>
              <a:rPr lang="ja-JP" altLang="en-US" sz="1400" b="1" dirty="0">
                <a:solidFill>
                  <a:schemeClr val="bg1"/>
                </a:solidFill>
              </a:rPr>
              <a:t>資料編</a:t>
            </a:r>
            <a:endParaRPr kumimoji="1" lang="ja-JP" altLang="en-US" sz="1400" b="1" dirty="0">
              <a:solidFill>
                <a:schemeClr val="bg1"/>
              </a:solidFill>
            </a:endParaRPr>
          </a:p>
        </p:txBody>
      </p:sp>
      <p:sp>
        <p:nvSpPr>
          <p:cNvPr id="5" name="テキスト ボックス 4">
            <a:extLst>
              <a:ext uri="{FF2B5EF4-FFF2-40B4-BE49-F238E27FC236}">
                <a16:creationId xmlns:a16="http://schemas.microsoft.com/office/drawing/2014/main" id="{172AB99F-FB6E-56E0-35D2-A7E44D650FDD}"/>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71</a:t>
            </a:r>
            <a:endParaRPr kumimoji="1" lang="ja-JP" altLang="en-US" sz="800" dirty="0"/>
          </a:p>
        </p:txBody>
      </p:sp>
      <p:pic>
        <p:nvPicPr>
          <p:cNvPr id="6" name="図 5">
            <a:extLst>
              <a:ext uri="{FF2B5EF4-FFF2-40B4-BE49-F238E27FC236}">
                <a16:creationId xmlns:a16="http://schemas.microsoft.com/office/drawing/2014/main" id="{0F26060A-30A1-EA4A-9796-F5847DA547AA}"/>
              </a:ext>
            </a:extLst>
          </p:cNvPr>
          <p:cNvPicPr>
            <a:picLocks noChangeAspect="1"/>
          </p:cNvPicPr>
          <p:nvPr/>
        </p:nvPicPr>
        <p:blipFill>
          <a:blip r:embed="rId2"/>
          <a:stretch>
            <a:fillRect/>
          </a:stretch>
        </p:blipFill>
        <p:spPr>
          <a:xfrm>
            <a:off x="430270" y="783936"/>
            <a:ext cx="5997460" cy="5532599"/>
          </a:xfrm>
          <a:prstGeom prst="rect">
            <a:avLst/>
          </a:prstGeom>
        </p:spPr>
      </p:pic>
    </p:spTree>
    <p:extLst>
      <p:ext uri="{BB962C8B-B14F-4D97-AF65-F5344CB8AC3E}">
        <p14:creationId xmlns:p14="http://schemas.microsoft.com/office/powerpoint/2010/main" val="20174923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49174-8444-2794-68DC-80A9ED5F29A9}"/>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34409591-7FB0-2AA9-7713-79FC8C620E67}"/>
              </a:ext>
            </a:extLst>
          </p:cNvPr>
          <p:cNvSpPr/>
          <p:nvPr/>
        </p:nvSpPr>
        <p:spPr>
          <a:xfrm>
            <a:off x="440668" y="281426"/>
            <a:ext cx="5976664" cy="3600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bg1"/>
                </a:solidFill>
              </a:rPr>
              <a:t>Ⅲ</a:t>
            </a:r>
            <a:r>
              <a:rPr lang="ja-JP" altLang="en-US" sz="1400" b="1" dirty="0" err="1">
                <a:solidFill>
                  <a:schemeClr val="bg1"/>
                </a:solidFill>
              </a:rPr>
              <a:t>．</a:t>
            </a:r>
            <a:r>
              <a:rPr lang="ja-JP" altLang="en-US" sz="1400" b="1" dirty="0">
                <a:solidFill>
                  <a:schemeClr val="bg1"/>
                </a:solidFill>
              </a:rPr>
              <a:t>資料編</a:t>
            </a:r>
            <a:endParaRPr kumimoji="1" lang="ja-JP" altLang="en-US" sz="1400" b="1" dirty="0">
              <a:solidFill>
                <a:schemeClr val="bg1"/>
              </a:solidFill>
            </a:endParaRPr>
          </a:p>
        </p:txBody>
      </p:sp>
      <p:sp>
        <p:nvSpPr>
          <p:cNvPr id="5" name="テキスト ボックス 4">
            <a:extLst>
              <a:ext uri="{FF2B5EF4-FFF2-40B4-BE49-F238E27FC236}">
                <a16:creationId xmlns:a16="http://schemas.microsoft.com/office/drawing/2014/main" id="{C4C1258E-1108-6EF3-217C-9CBDE7C79C20}"/>
              </a:ext>
            </a:extLst>
          </p:cNvPr>
          <p:cNvSpPr txBox="1"/>
          <p:nvPr/>
        </p:nvSpPr>
        <p:spPr>
          <a:xfrm>
            <a:off x="3272546" y="8947179"/>
            <a:ext cx="312907" cy="215444"/>
          </a:xfrm>
          <a:prstGeom prst="rect">
            <a:avLst/>
          </a:prstGeom>
          <a:noFill/>
        </p:spPr>
        <p:txBody>
          <a:bodyPr wrap="none" rtlCol="0">
            <a:spAutoFit/>
          </a:bodyPr>
          <a:lstStyle/>
          <a:p>
            <a:pPr algn="ctr"/>
            <a:r>
              <a:rPr lang="en-US" altLang="ja-JP" sz="800" dirty="0"/>
              <a:t>72</a:t>
            </a:r>
            <a:endParaRPr kumimoji="1" lang="ja-JP" altLang="en-US" sz="800" dirty="0"/>
          </a:p>
        </p:txBody>
      </p:sp>
      <p:pic>
        <p:nvPicPr>
          <p:cNvPr id="6" name="図 5">
            <a:extLst>
              <a:ext uri="{FF2B5EF4-FFF2-40B4-BE49-F238E27FC236}">
                <a16:creationId xmlns:a16="http://schemas.microsoft.com/office/drawing/2014/main" id="{CF1F6565-8065-A8AA-E686-0C5CCC38A599}"/>
              </a:ext>
            </a:extLst>
          </p:cNvPr>
          <p:cNvPicPr>
            <a:picLocks noChangeAspect="1"/>
          </p:cNvPicPr>
          <p:nvPr/>
        </p:nvPicPr>
        <p:blipFill>
          <a:blip r:embed="rId2"/>
          <a:stretch>
            <a:fillRect/>
          </a:stretch>
        </p:blipFill>
        <p:spPr>
          <a:xfrm>
            <a:off x="354063" y="783936"/>
            <a:ext cx="6149873" cy="3901778"/>
          </a:xfrm>
          <a:prstGeom prst="rect">
            <a:avLst/>
          </a:prstGeom>
        </p:spPr>
      </p:pic>
    </p:spTree>
    <p:extLst>
      <p:ext uri="{BB962C8B-B14F-4D97-AF65-F5344CB8AC3E}">
        <p14:creationId xmlns:p14="http://schemas.microsoft.com/office/powerpoint/2010/main" val="34143447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1ADE8-ED09-930A-5911-1CAB896F4595}"/>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0CFEF2CE-08FD-09FF-7CA5-0C6240168390}"/>
              </a:ext>
            </a:extLst>
          </p:cNvPr>
          <p:cNvSpPr/>
          <p:nvPr/>
        </p:nvSpPr>
        <p:spPr>
          <a:xfrm>
            <a:off x="440668" y="281426"/>
            <a:ext cx="5976664" cy="3600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bg1"/>
                </a:solidFill>
              </a:rPr>
              <a:t>Ⅲ</a:t>
            </a:r>
            <a:r>
              <a:rPr lang="ja-JP" altLang="en-US" sz="1400" b="1" dirty="0" err="1">
                <a:solidFill>
                  <a:schemeClr val="bg1"/>
                </a:solidFill>
              </a:rPr>
              <a:t>．</a:t>
            </a:r>
            <a:r>
              <a:rPr lang="ja-JP" altLang="en-US" sz="1400" b="1" dirty="0">
                <a:solidFill>
                  <a:schemeClr val="bg1"/>
                </a:solidFill>
              </a:rPr>
              <a:t>資料編</a:t>
            </a:r>
            <a:endParaRPr kumimoji="1" lang="ja-JP" altLang="en-US" sz="1400" b="1" dirty="0">
              <a:solidFill>
                <a:schemeClr val="bg1"/>
              </a:solidFill>
            </a:endParaRPr>
          </a:p>
        </p:txBody>
      </p:sp>
      <p:sp>
        <p:nvSpPr>
          <p:cNvPr id="5" name="テキスト ボックス 4">
            <a:extLst>
              <a:ext uri="{FF2B5EF4-FFF2-40B4-BE49-F238E27FC236}">
                <a16:creationId xmlns:a16="http://schemas.microsoft.com/office/drawing/2014/main" id="{AAD9C34F-B33E-5838-B0EC-68312D94A65F}"/>
              </a:ext>
            </a:extLst>
          </p:cNvPr>
          <p:cNvSpPr txBox="1"/>
          <p:nvPr/>
        </p:nvSpPr>
        <p:spPr>
          <a:xfrm>
            <a:off x="3272546" y="8928556"/>
            <a:ext cx="312907" cy="215444"/>
          </a:xfrm>
          <a:prstGeom prst="rect">
            <a:avLst/>
          </a:prstGeom>
          <a:noFill/>
        </p:spPr>
        <p:txBody>
          <a:bodyPr wrap="none" rtlCol="0">
            <a:spAutoFit/>
          </a:bodyPr>
          <a:lstStyle/>
          <a:p>
            <a:pPr algn="ctr"/>
            <a:r>
              <a:rPr kumimoji="1" lang="en-US" altLang="ja-JP" sz="800" dirty="0"/>
              <a:t>73</a:t>
            </a:r>
            <a:endParaRPr kumimoji="1" lang="ja-JP" altLang="en-US" sz="800" dirty="0"/>
          </a:p>
        </p:txBody>
      </p:sp>
      <p:pic>
        <p:nvPicPr>
          <p:cNvPr id="6" name="図 5">
            <a:extLst>
              <a:ext uri="{FF2B5EF4-FFF2-40B4-BE49-F238E27FC236}">
                <a16:creationId xmlns:a16="http://schemas.microsoft.com/office/drawing/2014/main" id="{67187CB7-D106-A8E1-0CB3-154F348AB134}"/>
              </a:ext>
            </a:extLst>
          </p:cNvPr>
          <p:cNvPicPr>
            <a:picLocks noChangeAspect="1"/>
          </p:cNvPicPr>
          <p:nvPr/>
        </p:nvPicPr>
        <p:blipFill>
          <a:blip r:embed="rId2"/>
          <a:stretch>
            <a:fillRect/>
          </a:stretch>
        </p:blipFill>
        <p:spPr>
          <a:xfrm>
            <a:off x="716293" y="641466"/>
            <a:ext cx="5514379" cy="4171046"/>
          </a:xfrm>
          <a:prstGeom prst="rect">
            <a:avLst/>
          </a:prstGeom>
        </p:spPr>
      </p:pic>
      <p:pic>
        <p:nvPicPr>
          <p:cNvPr id="9" name="図 8">
            <a:extLst>
              <a:ext uri="{FF2B5EF4-FFF2-40B4-BE49-F238E27FC236}">
                <a16:creationId xmlns:a16="http://schemas.microsoft.com/office/drawing/2014/main" id="{4C4B35B7-7903-C67B-A1F4-D9ED38A17BC8}"/>
              </a:ext>
            </a:extLst>
          </p:cNvPr>
          <p:cNvPicPr>
            <a:picLocks noChangeAspect="1"/>
          </p:cNvPicPr>
          <p:nvPr/>
        </p:nvPicPr>
        <p:blipFill>
          <a:blip r:embed="rId3"/>
          <a:stretch>
            <a:fillRect/>
          </a:stretch>
        </p:blipFill>
        <p:spPr>
          <a:xfrm>
            <a:off x="948608" y="5163676"/>
            <a:ext cx="5468723" cy="3322056"/>
          </a:xfrm>
          <a:prstGeom prst="rect">
            <a:avLst/>
          </a:prstGeom>
        </p:spPr>
      </p:pic>
    </p:spTree>
    <p:extLst>
      <p:ext uri="{BB962C8B-B14F-4D97-AF65-F5344CB8AC3E}">
        <p14:creationId xmlns:p14="http://schemas.microsoft.com/office/powerpoint/2010/main" val="36230109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DEDFE-0781-ED2A-63E8-929C1C92B691}"/>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A3C0BC62-6BCA-C5F7-2B51-69A34A9FC8AA}"/>
              </a:ext>
            </a:extLst>
          </p:cNvPr>
          <p:cNvSpPr/>
          <p:nvPr/>
        </p:nvSpPr>
        <p:spPr>
          <a:xfrm>
            <a:off x="440668" y="281426"/>
            <a:ext cx="5976664" cy="3600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bg1"/>
                </a:solidFill>
              </a:rPr>
              <a:t>Ⅲ</a:t>
            </a:r>
            <a:r>
              <a:rPr lang="ja-JP" altLang="en-US" sz="1400" b="1" dirty="0" err="1">
                <a:solidFill>
                  <a:schemeClr val="bg1"/>
                </a:solidFill>
              </a:rPr>
              <a:t>．</a:t>
            </a:r>
            <a:r>
              <a:rPr lang="ja-JP" altLang="en-US" sz="1400" b="1" dirty="0">
                <a:solidFill>
                  <a:schemeClr val="bg1"/>
                </a:solidFill>
              </a:rPr>
              <a:t>資料編</a:t>
            </a:r>
            <a:endParaRPr kumimoji="1" lang="ja-JP" altLang="en-US" sz="1400" b="1" dirty="0">
              <a:solidFill>
                <a:schemeClr val="bg1"/>
              </a:solidFill>
            </a:endParaRPr>
          </a:p>
        </p:txBody>
      </p:sp>
      <p:sp>
        <p:nvSpPr>
          <p:cNvPr id="4" name="テキスト ボックス 3">
            <a:extLst>
              <a:ext uri="{FF2B5EF4-FFF2-40B4-BE49-F238E27FC236}">
                <a16:creationId xmlns:a16="http://schemas.microsoft.com/office/drawing/2014/main" id="{EF993429-8D0D-23C0-0255-4D36A327167C}"/>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74</a:t>
            </a:r>
            <a:endParaRPr kumimoji="1" lang="ja-JP" altLang="en-US" sz="800" dirty="0"/>
          </a:p>
        </p:txBody>
      </p:sp>
      <p:pic>
        <p:nvPicPr>
          <p:cNvPr id="5" name="図 4">
            <a:extLst>
              <a:ext uri="{FF2B5EF4-FFF2-40B4-BE49-F238E27FC236}">
                <a16:creationId xmlns:a16="http://schemas.microsoft.com/office/drawing/2014/main" id="{5D428B46-7E55-ADE3-1C6A-9078DE3A6037}"/>
              </a:ext>
            </a:extLst>
          </p:cNvPr>
          <p:cNvPicPr>
            <a:picLocks noChangeAspect="1"/>
          </p:cNvPicPr>
          <p:nvPr/>
        </p:nvPicPr>
        <p:blipFill>
          <a:blip r:embed="rId2"/>
          <a:stretch>
            <a:fillRect/>
          </a:stretch>
        </p:blipFill>
        <p:spPr>
          <a:xfrm>
            <a:off x="525528" y="755626"/>
            <a:ext cx="5806943" cy="3665538"/>
          </a:xfrm>
          <a:prstGeom prst="rect">
            <a:avLst/>
          </a:prstGeom>
        </p:spPr>
      </p:pic>
      <p:pic>
        <p:nvPicPr>
          <p:cNvPr id="9" name="図 8">
            <a:extLst>
              <a:ext uri="{FF2B5EF4-FFF2-40B4-BE49-F238E27FC236}">
                <a16:creationId xmlns:a16="http://schemas.microsoft.com/office/drawing/2014/main" id="{8AC6E8F0-5C12-6D48-D1FB-A666387061F0}"/>
              </a:ext>
            </a:extLst>
          </p:cNvPr>
          <p:cNvPicPr>
            <a:picLocks noChangeAspect="1"/>
          </p:cNvPicPr>
          <p:nvPr/>
        </p:nvPicPr>
        <p:blipFill>
          <a:blip r:embed="rId3"/>
          <a:stretch>
            <a:fillRect/>
          </a:stretch>
        </p:blipFill>
        <p:spPr>
          <a:xfrm>
            <a:off x="601735" y="4722837"/>
            <a:ext cx="5654530" cy="3596952"/>
          </a:xfrm>
          <a:prstGeom prst="rect">
            <a:avLst/>
          </a:prstGeom>
        </p:spPr>
      </p:pic>
    </p:spTree>
    <p:extLst>
      <p:ext uri="{BB962C8B-B14F-4D97-AF65-F5344CB8AC3E}">
        <p14:creationId xmlns:p14="http://schemas.microsoft.com/office/powerpoint/2010/main" val="2234142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29AF5-07FA-3098-33EB-2BB4A7BC9F30}"/>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E1E2898F-564A-0D8C-6079-639C71A8B90F}"/>
              </a:ext>
            </a:extLst>
          </p:cNvPr>
          <p:cNvSpPr/>
          <p:nvPr/>
        </p:nvSpPr>
        <p:spPr>
          <a:xfrm>
            <a:off x="440668" y="281426"/>
            <a:ext cx="5976664" cy="3600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bg1"/>
                </a:solidFill>
              </a:rPr>
              <a:t>Ⅲ</a:t>
            </a:r>
            <a:r>
              <a:rPr lang="ja-JP" altLang="en-US" sz="1400" b="1" dirty="0" err="1">
                <a:solidFill>
                  <a:schemeClr val="bg1"/>
                </a:solidFill>
              </a:rPr>
              <a:t>．</a:t>
            </a:r>
            <a:r>
              <a:rPr lang="ja-JP" altLang="en-US" sz="1400" b="1" dirty="0">
                <a:solidFill>
                  <a:schemeClr val="bg1"/>
                </a:solidFill>
              </a:rPr>
              <a:t>資料編</a:t>
            </a:r>
            <a:endParaRPr kumimoji="1" lang="ja-JP" altLang="en-US" sz="1400" b="1" dirty="0">
              <a:solidFill>
                <a:schemeClr val="bg1"/>
              </a:solidFill>
            </a:endParaRPr>
          </a:p>
        </p:txBody>
      </p:sp>
      <p:sp>
        <p:nvSpPr>
          <p:cNvPr id="5" name="テキスト ボックス 4">
            <a:extLst>
              <a:ext uri="{FF2B5EF4-FFF2-40B4-BE49-F238E27FC236}">
                <a16:creationId xmlns:a16="http://schemas.microsoft.com/office/drawing/2014/main" id="{C399C1E0-0FF3-8492-E884-BC982A384A2D}"/>
              </a:ext>
            </a:extLst>
          </p:cNvPr>
          <p:cNvSpPr txBox="1"/>
          <p:nvPr/>
        </p:nvSpPr>
        <p:spPr>
          <a:xfrm>
            <a:off x="3272546" y="8928556"/>
            <a:ext cx="312907" cy="215444"/>
          </a:xfrm>
          <a:prstGeom prst="rect">
            <a:avLst/>
          </a:prstGeom>
          <a:noFill/>
        </p:spPr>
        <p:txBody>
          <a:bodyPr wrap="none" rtlCol="0">
            <a:spAutoFit/>
          </a:bodyPr>
          <a:lstStyle/>
          <a:p>
            <a:pPr algn="ctr"/>
            <a:r>
              <a:rPr lang="en-US" altLang="ja-JP" sz="800" dirty="0"/>
              <a:t>75</a:t>
            </a:r>
            <a:endParaRPr kumimoji="1" lang="ja-JP" altLang="en-US" sz="800" dirty="0"/>
          </a:p>
        </p:txBody>
      </p:sp>
      <p:pic>
        <p:nvPicPr>
          <p:cNvPr id="6" name="図 5">
            <a:extLst>
              <a:ext uri="{FF2B5EF4-FFF2-40B4-BE49-F238E27FC236}">
                <a16:creationId xmlns:a16="http://schemas.microsoft.com/office/drawing/2014/main" id="{5E9887D8-440E-E607-002F-554B9BA6F42A}"/>
              </a:ext>
            </a:extLst>
          </p:cNvPr>
          <p:cNvPicPr>
            <a:picLocks noChangeAspect="1"/>
          </p:cNvPicPr>
          <p:nvPr/>
        </p:nvPicPr>
        <p:blipFill>
          <a:blip r:embed="rId2"/>
          <a:stretch>
            <a:fillRect/>
          </a:stretch>
        </p:blipFill>
        <p:spPr>
          <a:xfrm>
            <a:off x="601735" y="844064"/>
            <a:ext cx="5654530" cy="4084674"/>
          </a:xfrm>
          <a:prstGeom prst="rect">
            <a:avLst/>
          </a:prstGeom>
        </p:spPr>
      </p:pic>
    </p:spTree>
    <p:extLst>
      <p:ext uri="{BB962C8B-B14F-4D97-AF65-F5344CB8AC3E}">
        <p14:creationId xmlns:p14="http://schemas.microsoft.com/office/powerpoint/2010/main" val="2917284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41000" y="675903"/>
            <a:ext cx="5976000" cy="777136"/>
          </a:xfrm>
          <a:prstGeom prst="rect">
            <a:avLst/>
          </a:prstGeom>
          <a:noFill/>
        </p:spPr>
        <p:txBody>
          <a:bodyPr wrap="square" rtlCol="0">
            <a:spAutoFit/>
          </a:bodyPr>
          <a:lstStyle/>
          <a:p>
            <a:r>
              <a:rPr lang="en-US" altLang="ja-JP" sz="1200" b="1" dirty="0"/>
              <a:t>Q</a:t>
            </a:r>
            <a:r>
              <a:rPr lang="ja-JP" altLang="en-US" sz="1200" b="1" dirty="0"/>
              <a:t>１．</a:t>
            </a:r>
            <a:r>
              <a:rPr kumimoji="1" lang="ja-JP" altLang="en-US" sz="1200" b="1" dirty="0"/>
              <a:t>あなたは、このところ健康だと思いますか</a:t>
            </a:r>
            <a:r>
              <a:rPr lang="ja-JP" altLang="ja-JP" sz="1200" b="1" dirty="0"/>
              <a:t>（○は１つだけ）</a:t>
            </a:r>
            <a:endParaRPr kumimoji="1" lang="en-US" altLang="ja-JP" sz="1200" b="1" dirty="0"/>
          </a:p>
          <a:p>
            <a:pPr marL="261938"/>
            <a:r>
              <a:rPr lang="ja-JP" altLang="en-US" sz="1100" dirty="0"/>
              <a:t>「どちらかと言えば健康である」が</a:t>
            </a:r>
            <a:r>
              <a:rPr lang="en-US" altLang="ja-JP" sz="1100" dirty="0"/>
              <a:t>50.4%</a:t>
            </a:r>
            <a:r>
              <a:rPr lang="ja-JP" altLang="en-US" sz="1100" dirty="0"/>
              <a:t>で最も多く、「健康である」と回答した</a:t>
            </a:r>
            <a:r>
              <a:rPr lang="en-US" altLang="ja-JP" sz="1100" dirty="0"/>
              <a:t>29.3%</a:t>
            </a:r>
            <a:r>
              <a:rPr lang="ja-JP" altLang="en-US" sz="1100" dirty="0"/>
              <a:t>と合わせて</a:t>
            </a:r>
            <a:br>
              <a:rPr lang="en-US" altLang="ja-JP" sz="1100" dirty="0"/>
            </a:br>
            <a:r>
              <a:rPr lang="ja-JP" altLang="en-US" sz="1100" dirty="0"/>
              <a:t>約</a:t>
            </a:r>
            <a:r>
              <a:rPr lang="en-US" altLang="ja-JP" sz="1100" dirty="0"/>
              <a:t>80</a:t>
            </a:r>
            <a:r>
              <a:rPr lang="ja-JP" altLang="en-US" sz="1100" dirty="0"/>
              <a:t>％が健康であると認識している。</a:t>
            </a:r>
            <a:endParaRPr lang="en-US" altLang="ja-JP" sz="1100" dirty="0"/>
          </a:p>
          <a:p>
            <a:pPr marL="261938"/>
            <a:r>
              <a:rPr lang="ja-JP" altLang="en-US" sz="1050" dirty="0"/>
              <a:t>一方で、「どちらかと言えば健康でない」は</a:t>
            </a:r>
            <a:r>
              <a:rPr lang="en-US" altLang="ja-JP" sz="1050" dirty="0"/>
              <a:t>12.6%</a:t>
            </a:r>
            <a:r>
              <a:rPr lang="ja-JP" altLang="en-US" sz="1050" dirty="0"/>
              <a:t>、「健康でない」</a:t>
            </a:r>
            <a:r>
              <a:rPr lang="en-US" altLang="ja-JP" sz="1050" dirty="0"/>
              <a:t>5.4%</a:t>
            </a:r>
            <a:r>
              <a:rPr lang="ja-JP" altLang="en-US" sz="1050" dirty="0"/>
              <a:t>となっている。 </a:t>
            </a:r>
            <a:endParaRPr lang="ja-JP" altLang="ja-JP" sz="1050" dirty="0"/>
          </a:p>
        </p:txBody>
      </p:sp>
      <p:sp>
        <p:nvSpPr>
          <p:cNvPr id="7" name="テキスト ボックス 6"/>
          <p:cNvSpPr txBox="1"/>
          <p:nvPr/>
        </p:nvSpPr>
        <p:spPr>
          <a:xfrm>
            <a:off x="290167" y="8384263"/>
            <a:ext cx="6087294" cy="577081"/>
          </a:xfrm>
          <a:prstGeom prst="rect">
            <a:avLst/>
          </a:prstGeom>
          <a:noFill/>
        </p:spPr>
        <p:txBody>
          <a:bodyPr wrap="square" rtlCol="0">
            <a:spAutoFit/>
          </a:bodyPr>
          <a:lstStyle/>
          <a:p>
            <a:r>
              <a:rPr kumimoji="1" lang="ja-JP" altLang="en-US" sz="1050" dirty="0"/>
              <a:t>「健康である」と回答した割合は</a:t>
            </a:r>
            <a:r>
              <a:rPr lang="ja-JP" altLang="en-US" sz="1050" dirty="0"/>
              <a:t>男性</a:t>
            </a:r>
            <a:r>
              <a:rPr kumimoji="1" lang="ja-JP" altLang="en-US" sz="1050" dirty="0"/>
              <a:t>が</a:t>
            </a:r>
            <a:r>
              <a:rPr lang="ja-JP" altLang="en-US" sz="1050" dirty="0"/>
              <a:t>女性</a:t>
            </a:r>
            <a:r>
              <a:rPr kumimoji="1" lang="ja-JP" altLang="en-US" sz="1050" dirty="0"/>
              <a:t>よりも</a:t>
            </a:r>
            <a:r>
              <a:rPr lang="ja-JP" altLang="en-US" sz="1050" dirty="0"/>
              <a:t>僅かに</a:t>
            </a:r>
            <a:r>
              <a:rPr kumimoji="1" lang="ja-JP" altLang="en-US" sz="1050" dirty="0"/>
              <a:t>高い。</a:t>
            </a:r>
            <a:endParaRPr kumimoji="1" lang="en-US" altLang="ja-JP" sz="1050" dirty="0"/>
          </a:p>
          <a:p>
            <a:r>
              <a:rPr kumimoji="1" lang="ja-JP" altLang="en-US" sz="1050" dirty="0"/>
              <a:t>年齢別では、「健康である」と回答した人の割合が</a:t>
            </a:r>
            <a:r>
              <a:rPr kumimoji="1" lang="en-US" altLang="ja-JP" sz="1050" dirty="0"/>
              <a:t>18</a:t>
            </a:r>
            <a:r>
              <a:rPr kumimoji="1" lang="ja-JP" altLang="en-US" sz="1050" dirty="0"/>
              <a:t>歳</a:t>
            </a:r>
            <a:r>
              <a:rPr kumimoji="1" lang="en-US" altLang="ja-JP" sz="1050" dirty="0"/>
              <a:t>-20</a:t>
            </a:r>
            <a:r>
              <a:rPr kumimoji="1" lang="ja-JP" altLang="en-US" sz="1050" dirty="0"/>
              <a:t>歳代で</a:t>
            </a:r>
            <a:r>
              <a:rPr lang="en-US" altLang="ja-JP" sz="1050" dirty="0"/>
              <a:t>51.9</a:t>
            </a:r>
            <a:r>
              <a:rPr kumimoji="1" lang="ja-JP" altLang="en-US" sz="1050" dirty="0"/>
              <a:t>％と他の世代に約</a:t>
            </a:r>
            <a:r>
              <a:rPr kumimoji="1" lang="en-US" altLang="ja-JP" sz="1050" dirty="0"/>
              <a:t>20</a:t>
            </a:r>
            <a:r>
              <a:rPr kumimoji="1" lang="ja-JP" altLang="en-US" sz="1050" dirty="0"/>
              <a:t>％ほど差をつけている。</a:t>
            </a:r>
            <a:endParaRPr kumimoji="1" lang="en-US" altLang="ja-JP" sz="1050" dirty="0"/>
          </a:p>
        </p:txBody>
      </p:sp>
      <p:sp>
        <p:nvSpPr>
          <p:cNvPr id="10" name="正方形/長方形 9"/>
          <p:cNvSpPr/>
          <p:nvPr/>
        </p:nvSpPr>
        <p:spPr>
          <a:xfrm>
            <a:off x="329495" y="4971798"/>
            <a:ext cx="6253312" cy="261610"/>
          </a:xfrm>
          <a:prstGeom prst="rect">
            <a:avLst/>
          </a:prstGeom>
        </p:spPr>
        <p:txBody>
          <a:bodyPr wrap="square">
            <a:spAutoFit/>
          </a:bodyPr>
          <a:lstStyle/>
          <a:p>
            <a:r>
              <a:rPr lang="ja-JP" altLang="en-US" sz="1050" b="1" dirty="0"/>
              <a:t>図　基本属性別　</a:t>
            </a:r>
            <a:r>
              <a:rPr lang="en-US" altLang="ja-JP" sz="1050" b="1" dirty="0"/>
              <a:t> Q</a:t>
            </a:r>
            <a:r>
              <a:rPr lang="ja-JP" altLang="en-US" sz="1050" b="1" dirty="0"/>
              <a:t>１．あなたはこのところ健康だと思いますか（</a:t>
            </a:r>
            <a:r>
              <a:rPr lang="en-US" altLang="ja-JP" sz="1050" b="1" dirty="0"/>
              <a:t>n=1,561</a:t>
            </a:r>
            <a:r>
              <a:rPr lang="ja-JP" altLang="en-US" sz="1050" b="1" dirty="0"/>
              <a:t>）</a:t>
            </a:r>
            <a:endParaRPr lang="en-US" altLang="ja-JP" sz="1050" b="1" dirty="0"/>
          </a:p>
        </p:txBody>
      </p:sp>
      <p:graphicFrame>
        <p:nvGraphicFramePr>
          <p:cNvPr id="3" name="表 2"/>
          <p:cNvGraphicFramePr>
            <a:graphicFrameLocks noGrp="1"/>
          </p:cNvGraphicFramePr>
          <p:nvPr>
            <p:extLst>
              <p:ext uri="{D42A27DB-BD31-4B8C-83A1-F6EECF244321}">
                <p14:modId xmlns:p14="http://schemas.microsoft.com/office/powerpoint/2010/main" val="830666327"/>
              </p:ext>
            </p:extLst>
          </p:nvPr>
        </p:nvGraphicFramePr>
        <p:xfrm>
          <a:off x="50108" y="5695563"/>
          <a:ext cx="6643009" cy="2600000"/>
        </p:xfrm>
        <a:graphic>
          <a:graphicData uri="http://schemas.openxmlformats.org/drawingml/2006/table">
            <a:tbl>
              <a:tblPr>
                <a:tableStyleId>{5C22544A-7EE6-4342-B048-85BDC9FD1C3A}</a:tableStyleId>
              </a:tblPr>
              <a:tblGrid>
                <a:gridCol w="157760">
                  <a:extLst>
                    <a:ext uri="{9D8B030D-6E8A-4147-A177-3AD203B41FA5}">
                      <a16:colId xmlns:a16="http://schemas.microsoft.com/office/drawing/2014/main" val="20000"/>
                    </a:ext>
                  </a:extLst>
                </a:gridCol>
                <a:gridCol w="899272">
                  <a:extLst>
                    <a:ext uri="{9D8B030D-6E8A-4147-A177-3AD203B41FA5}">
                      <a16:colId xmlns:a16="http://schemas.microsoft.com/office/drawing/2014/main" val="20001"/>
                    </a:ext>
                  </a:extLst>
                </a:gridCol>
                <a:gridCol w="179601">
                  <a:extLst>
                    <a:ext uri="{9D8B030D-6E8A-4147-A177-3AD203B41FA5}">
                      <a16:colId xmlns:a16="http://schemas.microsoft.com/office/drawing/2014/main" val="20002"/>
                    </a:ext>
                  </a:extLst>
                </a:gridCol>
                <a:gridCol w="5406376">
                  <a:extLst>
                    <a:ext uri="{9D8B030D-6E8A-4147-A177-3AD203B41FA5}">
                      <a16:colId xmlns:a16="http://schemas.microsoft.com/office/drawing/2014/main" val="20003"/>
                    </a:ext>
                  </a:extLst>
                </a:gridCol>
              </a:tblGrid>
              <a:tr h="260000">
                <a:tc gridSpan="2">
                  <a:txBody>
                    <a:bodyPr/>
                    <a:lstStyle/>
                    <a:p>
                      <a:pPr algn="l" fontAlgn="ctr"/>
                      <a:r>
                        <a:rPr lang="ja-JP" altLang="en-US" sz="700" u="none" strike="noStrike" dirty="0">
                          <a:effectLst/>
                          <a:latin typeface="+mj-lt"/>
                        </a:rPr>
                        <a:t>全体</a:t>
                      </a:r>
                      <a:r>
                        <a:rPr lang="en-US" altLang="ja-JP" sz="700" u="none" strike="noStrike" dirty="0">
                          <a:effectLst/>
                          <a:latin typeface="+mj-lt"/>
                        </a:rPr>
                        <a:t>(n=1561)</a:t>
                      </a:r>
                      <a:endParaRPr lang="en-US" sz="700" b="0" i="0" u="none" strike="noStrike" dirty="0">
                        <a:solidFill>
                          <a:srgbClr val="000000"/>
                        </a:solidFill>
                        <a:effectLst/>
                        <a:latin typeface="+mj-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60000">
                <a:tc rowSpan="3">
                  <a:txBody>
                    <a:bodyPr/>
                    <a:lstStyle/>
                    <a:p>
                      <a:pPr algn="ctr" fontAlgn="ctr"/>
                      <a:r>
                        <a:rPr lang="ja-JP" altLang="en-US" sz="700" u="none" strike="noStrike" dirty="0">
                          <a:effectLst/>
                          <a:latin typeface="+mj-lt"/>
                        </a:rPr>
                        <a:t>性別</a:t>
                      </a:r>
                      <a:endParaRPr lang="ja-JP" altLang="en-US" sz="700" b="0" i="0" u="none" strike="noStrike" dirty="0">
                        <a:solidFill>
                          <a:srgbClr val="000000"/>
                        </a:solidFill>
                        <a:effectLst/>
                        <a:latin typeface="+mj-lt"/>
                      </a:endParaRPr>
                    </a:p>
                  </a:txBody>
                  <a:tcPr marL="7620" marR="7620" marT="762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buNone/>
                      </a:pPr>
                      <a:r>
                        <a:rPr lang="ja-JP" altLang="en-US" sz="700" b="0" i="0" u="none" strike="noStrike" dirty="0">
                          <a:effectLst/>
                          <a:latin typeface="+mj-lt"/>
                          <a:ea typeface="ＭＳ ゴシック" panose="020B0609070205080204" pitchFamily="49" charset="-128"/>
                        </a:rPr>
                        <a:t>男性</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n=736)</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0000">
                <a:tc vMerge="1">
                  <a:txBody>
                    <a:bodyPr/>
                    <a:lstStyle/>
                    <a:p>
                      <a:endParaRPr kumimoji="1" lang="ja-JP" altLang="en-US"/>
                    </a:p>
                  </a:txBody>
                  <a:tcPr/>
                </a:tc>
                <a:tc>
                  <a:txBody>
                    <a:bodyPr/>
                    <a:lstStyle/>
                    <a:p>
                      <a:pPr algn="l" fontAlgn="ctr">
                        <a:buNone/>
                      </a:pPr>
                      <a:r>
                        <a:rPr lang="ja-JP" altLang="en-US" sz="700" b="0" i="0" u="none" strike="noStrike" dirty="0">
                          <a:effectLst/>
                          <a:latin typeface="+mj-lt"/>
                          <a:ea typeface="ＭＳ ゴシック" panose="020B0609070205080204" pitchFamily="49" charset="-128"/>
                        </a:rPr>
                        <a:t>女性</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n=797)</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60000">
                <a:tc vMerge="1">
                  <a:txBody>
                    <a:bodyPr/>
                    <a:lstStyle/>
                    <a:p>
                      <a:pPr algn="ctr" fontAlgn="ctr"/>
                      <a:endParaRPr lang="ja-JP" altLang="en-US" sz="700" b="0" i="0" u="none" strike="noStrike" dirty="0">
                        <a:solidFill>
                          <a:srgbClr val="000000"/>
                        </a:solidFill>
                        <a:effectLst/>
                        <a:latin typeface="ＭＳ Ｐゴシック"/>
                      </a:endParaRPr>
                    </a:p>
                  </a:txBody>
                  <a:tcPr marL="7620" marR="7620" marT="762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buNone/>
                      </a:pPr>
                      <a:r>
                        <a:rPr lang="ja-JP" altLang="en-US" sz="700" b="0" i="0" u="none" strike="noStrike" dirty="0">
                          <a:effectLst/>
                          <a:latin typeface="+mj-lt"/>
                          <a:ea typeface="ＭＳ ゴシック" panose="020B0609070205080204" pitchFamily="49" charset="-128"/>
                        </a:rPr>
                        <a:t>回答しない</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n=28)</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6820600"/>
                  </a:ext>
                </a:extLst>
              </a:tr>
              <a:tr h="260000">
                <a:tc rowSpan="6">
                  <a:txBody>
                    <a:bodyPr/>
                    <a:lstStyle/>
                    <a:p>
                      <a:pPr algn="ctr" fontAlgn="ctr"/>
                      <a:r>
                        <a:rPr lang="ja-JP" altLang="en-US" sz="700" u="none" strike="noStrike">
                          <a:effectLst/>
                          <a:latin typeface="+mj-lt"/>
                        </a:rPr>
                        <a:t>年齢別</a:t>
                      </a:r>
                      <a:endParaRPr lang="ja-JP" altLang="en-US" sz="700" b="0" i="0" u="none" strike="noStrike">
                        <a:solidFill>
                          <a:srgbClr val="000000"/>
                        </a:solidFill>
                        <a:effectLst/>
                        <a:latin typeface="+mj-lt"/>
                      </a:endParaRPr>
                    </a:p>
                  </a:txBody>
                  <a:tcPr marL="7620" marR="7620" marT="762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buNone/>
                      </a:pPr>
                      <a:r>
                        <a:rPr lang="pt-BR" sz="700" b="0" i="0" u="none" strike="noStrike" dirty="0">
                          <a:effectLst/>
                          <a:latin typeface="+mj-lt"/>
                          <a:ea typeface="ＭＳ ゴシック" panose="020B0609070205080204" pitchFamily="49" charset="-128"/>
                        </a:rPr>
                        <a:t>18歳 - 20代(n=210)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pt-BR"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0000">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30</a:t>
                      </a:r>
                      <a:r>
                        <a:rPr lang="ja-JP" altLang="en-US" sz="700" b="0" i="0" u="none" strike="noStrike" dirty="0">
                          <a:effectLst/>
                          <a:latin typeface="+mj-lt"/>
                          <a:ea typeface="ＭＳ ゴシック" panose="020B0609070205080204" pitchFamily="49" charset="-128"/>
                        </a:rPr>
                        <a:t>代</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n=259)</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60000">
                <a:tc vMerge="1">
                  <a:txBody>
                    <a:bodyPr/>
                    <a:lstStyle/>
                    <a:p>
                      <a:endParaRPr kumimoji="1" lang="ja-JP" altLang="en-US"/>
                    </a:p>
                  </a:txBody>
                  <a:tcPr/>
                </a:tc>
                <a:tc>
                  <a:txBody>
                    <a:bodyPr/>
                    <a:lstStyle/>
                    <a:p>
                      <a:pPr algn="l" fontAlgn="ctr">
                        <a:buNone/>
                      </a:pPr>
                      <a:r>
                        <a:rPr lang="en-US" altLang="ja-JP" sz="700" b="0" i="0" u="none" strike="noStrike">
                          <a:effectLst/>
                          <a:latin typeface="+mj-lt"/>
                          <a:ea typeface="ＭＳ ゴシック" panose="020B0609070205080204" pitchFamily="49" charset="-128"/>
                        </a:rPr>
                        <a:t>40</a:t>
                      </a:r>
                      <a:r>
                        <a:rPr lang="ja-JP" altLang="en-US" sz="700" b="0" i="0" u="none" strike="noStrike">
                          <a:effectLst/>
                          <a:latin typeface="+mj-lt"/>
                          <a:ea typeface="ＭＳ ゴシック" panose="020B0609070205080204" pitchFamily="49" charset="-128"/>
                        </a:rPr>
                        <a:t>代</a:t>
                      </a:r>
                      <a:r>
                        <a:rPr lang="en-US" altLang="ja-JP" sz="700" b="0" i="0" u="none" strike="noStrike">
                          <a:effectLst/>
                          <a:latin typeface="+mj-lt"/>
                          <a:ea typeface="ＭＳ ゴシック" panose="020B0609070205080204" pitchFamily="49" charset="-128"/>
                        </a:rPr>
                        <a:t>(</a:t>
                      </a:r>
                      <a:r>
                        <a:rPr lang="en-US" sz="700" b="0" i="0" u="none" strike="noStrike">
                          <a:effectLst/>
                          <a:latin typeface="+mj-lt"/>
                          <a:ea typeface="ＭＳ ゴシック" panose="020B0609070205080204" pitchFamily="49" charset="-128"/>
                        </a:rPr>
                        <a:t>n=269)</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60000">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50</a:t>
                      </a:r>
                      <a:r>
                        <a:rPr lang="ja-JP" altLang="en-US" sz="700" b="0" i="0" u="none" strike="noStrike" dirty="0">
                          <a:effectLst/>
                          <a:latin typeface="+mj-lt"/>
                          <a:ea typeface="ＭＳ ゴシック" panose="020B0609070205080204" pitchFamily="49" charset="-128"/>
                        </a:rPr>
                        <a:t>代</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n=270)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60000">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60</a:t>
                      </a:r>
                      <a:r>
                        <a:rPr lang="ja-JP" altLang="en-US" sz="700" b="0" i="0" u="none" strike="noStrike" dirty="0">
                          <a:effectLst/>
                          <a:latin typeface="+mj-lt"/>
                          <a:ea typeface="ＭＳ ゴシック" panose="020B0609070205080204" pitchFamily="49" charset="-128"/>
                        </a:rPr>
                        <a:t>代</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n=279)</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60000">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70</a:t>
                      </a:r>
                      <a:r>
                        <a:rPr lang="ja-JP" altLang="en-US" sz="700" b="0" i="0" u="none" strike="noStrike" dirty="0">
                          <a:effectLst/>
                          <a:latin typeface="+mj-lt"/>
                          <a:ea typeface="ＭＳ ゴシック" panose="020B0609070205080204" pitchFamily="49" charset="-128"/>
                        </a:rPr>
                        <a:t>代以上</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n=274)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620" marR="7620" marT="762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620" marR="7620" marT="762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12" name="正方形/長方形 11"/>
          <p:cNvSpPr/>
          <p:nvPr/>
        </p:nvSpPr>
        <p:spPr>
          <a:xfrm>
            <a:off x="441000" y="1552196"/>
            <a:ext cx="6253312" cy="253916"/>
          </a:xfrm>
          <a:prstGeom prst="rect">
            <a:avLst/>
          </a:prstGeom>
        </p:spPr>
        <p:txBody>
          <a:bodyPr wrap="square">
            <a:spAutoFit/>
          </a:bodyPr>
          <a:lstStyle/>
          <a:p>
            <a:r>
              <a:rPr lang="ja-JP" altLang="en-US" sz="1050" b="1" dirty="0"/>
              <a:t>図　</a:t>
            </a:r>
            <a:r>
              <a:rPr lang="en-US" altLang="ja-JP" sz="1050" b="1" dirty="0"/>
              <a:t> Q</a:t>
            </a:r>
            <a:r>
              <a:rPr lang="ja-JP" altLang="en-US" sz="1050" b="1" dirty="0"/>
              <a:t>１．あなたはこのところ健康だと思いますか（</a:t>
            </a:r>
            <a:r>
              <a:rPr lang="en-US" altLang="ja-JP" sz="1050" b="1" dirty="0"/>
              <a:t>n=1,561</a:t>
            </a:r>
            <a:r>
              <a:rPr lang="ja-JP" altLang="en-US" sz="1050" b="1" dirty="0"/>
              <a:t>）</a:t>
            </a:r>
            <a:endParaRPr lang="en-US" altLang="ja-JP" sz="1050" b="1" dirty="0"/>
          </a:p>
        </p:txBody>
      </p:sp>
      <p:sp>
        <p:nvSpPr>
          <p:cNvPr id="9" name="テキスト ボックス 8">
            <a:extLst>
              <a:ext uri="{FF2B5EF4-FFF2-40B4-BE49-F238E27FC236}">
                <a16:creationId xmlns:a16="http://schemas.microsoft.com/office/drawing/2014/main" id="{F67EB2AD-3C5C-1B8D-EACD-B1F829066D9B}"/>
              </a:ext>
            </a:extLst>
          </p:cNvPr>
          <p:cNvSpPr txBox="1"/>
          <p:nvPr/>
        </p:nvSpPr>
        <p:spPr>
          <a:xfrm>
            <a:off x="329494" y="182656"/>
            <a:ext cx="5324241" cy="307777"/>
          </a:xfrm>
          <a:prstGeom prst="rect">
            <a:avLst/>
          </a:prstGeom>
          <a:noFill/>
        </p:spPr>
        <p:txBody>
          <a:bodyPr wrap="square">
            <a:spAutoFit/>
          </a:bodyPr>
          <a:lstStyle/>
          <a:p>
            <a:r>
              <a:rPr lang="ja-JP" altLang="en-US" sz="1400" b="1" dirty="0"/>
              <a:t>２．あなたの</a:t>
            </a:r>
            <a:r>
              <a:rPr lang="en-US" altLang="ja-JP" sz="1400" b="1" dirty="0"/>
              <a:t>【</a:t>
            </a:r>
            <a:r>
              <a:rPr lang="ja-JP" altLang="en-US" sz="1400" b="1" dirty="0"/>
              <a:t>体の状況、健康・体力に関する意識</a:t>
            </a:r>
            <a:r>
              <a:rPr lang="en-US" altLang="ja-JP" sz="1400" b="1" dirty="0"/>
              <a:t>】</a:t>
            </a:r>
            <a:r>
              <a:rPr lang="ja-JP" altLang="en-US" sz="1400" b="1" dirty="0"/>
              <a:t>について</a:t>
            </a:r>
            <a:endParaRPr lang="en-US" altLang="ja-JP" sz="1400" b="1" dirty="0"/>
          </a:p>
        </p:txBody>
      </p:sp>
      <p:graphicFrame>
        <p:nvGraphicFramePr>
          <p:cNvPr id="11" name="Chart 6">
            <a:extLst>
              <a:ext uri="{FF2B5EF4-FFF2-40B4-BE49-F238E27FC236}">
                <a16:creationId xmlns:a16="http://schemas.microsoft.com/office/drawing/2014/main" id="{00000000-0008-0000-0500-000007000000}"/>
              </a:ext>
            </a:extLst>
          </p:cNvPr>
          <p:cNvGraphicFramePr>
            <a:graphicFrameLocks/>
          </p:cNvGraphicFramePr>
          <p:nvPr>
            <p:extLst>
              <p:ext uri="{D42A27DB-BD31-4B8C-83A1-F6EECF244321}">
                <p14:modId xmlns:p14="http://schemas.microsoft.com/office/powerpoint/2010/main" val="880720900"/>
              </p:ext>
            </p:extLst>
          </p:nvPr>
        </p:nvGraphicFramePr>
        <p:xfrm>
          <a:off x="729000" y="1745984"/>
          <a:ext cx="5400000" cy="30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617956487"/>
              </p:ext>
            </p:extLst>
          </p:nvPr>
        </p:nvGraphicFramePr>
        <p:xfrm>
          <a:off x="1104808" y="5228880"/>
          <a:ext cx="5811616" cy="3311568"/>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73924127-EF49-ACA2-FF39-F6ABE028AE28}"/>
              </a:ext>
            </a:extLst>
          </p:cNvPr>
          <p:cNvSpPr txBox="1"/>
          <p:nvPr/>
        </p:nvSpPr>
        <p:spPr>
          <a:xfrm>
            <a:off x="3304606" y="8928556"/>
            <a:ext cx="248787" cy="215444"/>
          </a:xfrm>
          <a:prstGeom prst="rect">
            <a:avLst/>
          </a:prstGeom>
          <a:noFill/>
        </p:spPr>
        <p:txBody>
          <a:bodyPr wrap="none" rtlCol="0">
            <a:spAutoFit/>
          </a:bodyPr>
          <a:lstStyle/>
          <a:p>
            <a:pPr algn="ctr"/>
            <a:r>
              <a:rPr lang="en-US" altLang="ja-JP" sz="800" dirty="0"/>
              <a:t>5</a:t>
            </a:r>
            <a:endParaRPr kumimoji="1" lang="ja-JP" altLang="en-US" sz="800" dirty="0"/>
          </a:p>
        </p:txBody>
      </p:sp>
    </p:spTree>
    <p:extLst>
      <p:ext uri="{BB962C8B-B14F-4D97-AF65-F5344CB8AC3E}">
        <p14:creationId xmlns:p14="http://schemas.microsoft.com/office/powerpoint/2010/main" val="1993843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41000" y="251520"/>
            <a:ext cx="5976000" cy="600164"/>
          </a:xfrm>
          <a:prstGeom prst="rect">
            <a:avLst/>
          </a:prstGeom>
          <a:noFill/>
        </p:spPr>
        <p:txBody>
          <a:bodyPr wrap="square" rtlCol="0">
            <a:spAutoFit/>
          </a:bodyPr>
          <a:lstStyle/>
          <a:p>
            <a:r>
              <a:rPr lang="en-US" altLang="ja-JP" sz="1200" b="1" dirty="0"/>
              <a:t>Q</a:t>
            </a:r>
            <a:r>
              <a:rPr lang="ja-JP" altLang="en-US" sz="1200" b="1" dirty="0"/>
              <a:t>２．</a:t>
            </a:r>
            <a:r>
              <a:rPr kumimoji="1" lang="ja-JP" altLang="en-US" sz="1200" b="1" dirty="0"/>
              <a:t>あなたは、ご自分の体力についてどのように感じていますか。</a:t>
            </a:r>
            <a:r>
              <a:rPr lang="ja-JP" altLang="en-US" sz="1200" b="1" dirty="0"/>
              <a:t>（〇は１つだけ）</a:t>
            </a:r>
            <a:endParaRPr lang="en-US" altLang="ja-JP" sz="1200" b="1" dirty="0"/>
          </a:p>
          <a:p>
            <a:pPr marL="261938"/>
            <a:r>
              <a:rPr lang="ja-JP" altLang="ja-JP" sz="1050" dirty="0"/>
              <a:t>「</a:t>
            </a:r>
            <a:r>
              <a:rPr lang="ja-JP" altLang="en-US" sz="1050" dirty="0"/>
              <a:t>どちらかと言えば体力に不安がある</a:t>
            </a:r>
            <a:r>
              <a:rPr lang="ja-JP" altLang="ja-JP" sz="1050" dirty="0"/>
              <a:t>」</a:t>
            </a:r>
            <a:r>
              <a:rPr lang="ja-JP" altLang="en-US" sz="1050" dirty="0"/>
              <a:t>が</a:t>
            </a:r>
            <a:r>
              <a:rPr lang="en-US" altLang="ja-JP" sz="1050" dirty="0"/>
              <a:t>40.0</a:t>
            </a:r>
            <a:r>
              <a:rPr lang="ja-JP" altLang="ja-JP" sz="1050" dirty="0"/>
              <a:t>％</a:t>
            </a:r>
            <a:r>
              <a:rPr lang="ja-JP" altLang="en-US" sz="1050" dirty="0"/>
              <a:t>で</a:t>
            </a:r>
            <a:r>
              <a:rPr lang="ja-JP" altLang="ja-JP" sz="1050" dirty="0"/>
              <a:t>最も</a:t>
            </a:r>
            <a:r>
              <a:rPr lang="ja-JP" altLang="en-US" sz="1050" dirty="0"/>
              <a:t>多く</a:t>
            </a:r>
            <a:r>
              <a:rPr lang="ja-JP" altLang="ja-JP" sz="1050" dirty="0"/>
              <a:t>、「</a:t>
            </a:r>
            <a:r>
              <a:rPr lang="ja-JP" altLang="en-US" sz="1050" dirty="0"/>
              <a:t>体力に不安がある</a:t>
            </a:r>
            <a:r>
              <a:rPr lang="ja-JP" altLang="ja-JP" sz="1050" dirty="0"/>
              <a:t>」</a:t>
            </a:r>
            <a:r>
              <a:rPr lang="en-US" altLang="ja-JP" sz="1050" dirty="0"/>
              <a:t>16.1</a:t>
            </a:r>
            <a:r>
              <a:rPr lang="ja-JP" altLang="ja-JP" sz="1050" dirty="0"/>
              <a:t>％と合わせて</a:t>
            </a:r>
            <a:r>
              <a:rPr lang="en-US" altLang="ja-JP" sz="1050" dirty="0"/>
              <a:t>56.1%</a:t>
            </a:r>
            <a:r>
              <a:rPr lang="ja-JP" altLang="ja-JP" sz="1050" dirty="0"/>
              <a:t>が体力に不安を感じてい</a:t>
            </a:r>
            <a:r>
              <a:rPr lang="ja-JP" altLang="en-US" sz="1050" dirty="0"/>
              <a:t>る。</a:t>
            </a:r>
            <a:r>
              <a:rPr lang="ja-JP" altLang="ja-JP" sz="1050" dirty="0"/>
              <a:t>一方で「</a:t>
            </a:r>
            <a:r>
              <a:rPr lang="ja-JP" altLang="en-US" sz="1050" dirty="0"/>
              <a:t>どちらかと言えば体力に自信がある」は</a:t>
            </a:r>
            <a:r>
              <a:rPr lang="en-US" altLang="ja-JP" sz="1050" dirty="0"/>
              <a:t>33.8</a:t>
            </a:r>
            <a:r>
              <a:rPr lang="ja-JP" altLang="ja-JP" sz="1050" dirty="0"/>
              <a:t>％となっている。</a:t>
            </a:r>
          </a:p>
        </p:txBody>
      </p:sp>
      <p:sp>
        <p:nvSpPr>
          <p:cNvPr id="6" name="テキスト ボックス 5"/>
          <p:cNvSpPr txBox="1"/>
          <p:nvPr/>
        </p:nvSpPr>
        <p:spPr>
          <a:xfrm>
            <a:off x="362472" y="8264007"/>
            <a:ext cx="6331840" cy="577081"/>
          </a:xfrm>
          <a:prstGeom prst="rect">
            <a:avLst/>
          </a:prstGeom>
          <a:noFill/>
        </p:spPr>
        <p:txBody>
          <a:bodyPr wrap="square" rtlCol="0">
            <a:spAutoFit/>
          </a:bodyPr>
          <a:lstStyle/>
          <a:p>
            <a:r>
              <a:rPr kumimoji="1" lang="ja-JP" altLang="en-US" sz="1050" dirty="0"/>
              <a:t>性別でみると、「体力に不安がある」と回答している女性の割合は男性より</a:t>
            </a:r>
            <a:r>
              <a:rPr kumimoji="1" lang="en-US" altLang="ja-JP" sz="1050" dirty="0"/>
              <a:t>9.0</a:t>
            </a:r>
            <a:r>
              <a:rPr kumimoji="1" lang="ja-JP" altLang="en-US" sz="1050" dirty="0"/>
              <a:t>％高い。</a:t>
            </a:r>
            <a:endParaRPr kumimoji="1" lang="en-US" altLang="ja-JP" sz="1050" dirty="0"/>
          </a:p>
          <a:p>
            <a:r>
              <a:rPr lang="ja-JP" altLang="en-US" sz="1050" dirty="0"/>
              <a:t>年代別でみると、「体力に自信がある」と回答している人の割合は</a:t>
            </a:r>
            <a:r>
              <a:rPr lang="en-US" altLang="ja-JP" sz="1050" dirty="0"/>
              <a:t>18</a:t>
            </a:r>
            <a:r>
              <a:rPr lang="ja-JP" altLang="en-US" sz="1050" dirty="0"/>
              <a:t>歳</a:t>
            </a:r>
            <a:r>
              <a:rPr lang="en-US" altLang="ja-JP" sz="1050" dirty="0"/>
              <a:t>-20</a:t>
            </a:r>
            <a:r>
              <a:rPr lang="ja-JP" altLang="en-US" sz="1050" dirty="0"/>
              <a:t>歳代が</a:t>
            </a:r>
            <a:r>
              <a:rPr lang="en-US" altLang="ja-JP" sz="1050" dirty="0"/>
              <a:t>9.5</a:t>
            </a:r>
            <a:r>
              <a:rPr lang="ja-JP" altLang="en-US" sz="1050" dirty="0"/>
              <a:t>％と最も高いが、一方で「体力に不安がある」と回答している人の割合は</a:t>
            </a:r>
            <a:r>
              <a:rPr lang="en-US" altLang="ja-JP" sz="1050" dirty="0"/>
              <a:t>18</a:t>
            </a:r>
            <a:r>
              <a:rPr lang="ja-JP" altLang="en-US" sz="1050" dirty="0"/>
              <a:t>歳</a:t>
            </a:r>
            <a:r>
              <a:rPr lang="en-US" altLang="ja-JP" sz="1050" dirty="0"/>
              <a:t>-20</a:t>
            </a:r>
            <a:r>
              <a:rPr lang="ja-JP" altLang="en-US" sz="1050" dirty="0"/>
              <a:t>歳代が</a:t>
            </a:r>
            <a:r>
              <a:rPr lang="en-US" altLang="ja-JP" sz="1050" dirty="0"/>
              <a:t>21.9%</a:t>
            </a:r>
            <a:r>
              <a:rPr lang="ja-JP" altLang="en-US" sz="1050" dirty="0"/>
              <a:t>と最も高い。</a:t>
            </a:r>
            <a:endParaRPr lang="en-US" altLang="ja-JP" sz="1050" dirty="0"/>
          </a:p>
        </p:txBody>
      </p:sp>
      <p:sp>
        <p:nvSpPr>
          <p:cNvPr id="9" name="正方形/長方形 8"/>
          <p:cNvSpPr/>
          <p:nvPr/>
        </p:nvSpPr>
        <p:spPr>
          <a:xfrm>
            <a:off x="496761" y="4640819"/>
            <a:ext cx="6253312" cy="261610"/>
          </a:xfrm>
          <a:prstGeom prst="rect">
            <a:avLst/>
          </a:prstGeom>
        </p:spPr>
        <p:txBody>
          <a:bodyPr wrap="square">
            <a:spAutoFit/>
          </a:bodyPr>
          <a:lstStyle/>
          <a:p>
            <a:r>
              <a:rPr lang="ja-JP" altLang="en-US" sz="1050" b="1" dirty="0"/>
              <a:t>図　基本属性別　</a:t>
            </a:r>
            <a:r>
              <a:rPr lang="en-US" altLang="ja-JP" sz="1050" b="1" dirty="0"/>
              <a:t> Q</a:t>
            </a:r>
            <a:r>
              <a:rPr lang="ja-JP" altLang="en-US" sz="1050" b="1" dirty="0"/>
              <a:t>２．あなたは、ご自分の体力についてどのように感じていますか。（</a:t>
            </a:r>
            <a:r>
              <a:rPr lang="en-US" altLang="ja-JP" sz="1050" b="1" dirty="0"/>
              <a:t>n=1,561</a:t>
            </a:r>
            <a:r>
              <a:rPr lang="ja-JP" altLang="en-US" sz="1050" b="1" dirty="0"/>
              <a:t>）</a:t>
            </a:r>
            <a:endParaRPr lang="en-US" altLang="ja-JP" sz="1050" b="1" dirty="0"/>
          </a:p>
        </p:txBody>
      </p:sp>
      <p:sp>
        <p:nvSpPr>
          <p:cNvPr id="10" name="正方形/長方形 9"/>
          <p:cNvSpPr/>
          <p:nvPr/>
        </p:nvSpPr>
        <p:spPr>
          <a:xfrm>
            <a:off x="496761" y="1109476"/>
            <a:ext cx="6253312" cy="253916"/>
          </a:xfrm>
          <a:prstGeom prst="rect">
            <a:avLst/>
          </a:prstGeom>
        </p:spPr>
        <p:txBody>
          <a:bodyPr wrap="square">
            <a:spAutoFit/>
          </a:bodyPr>
          <a:lstStyle/>
          <a:p>
            <a:r>
              <a:rPr lang="ja-JP" altLang="en-US" sz="1050" b="1" dirty="0"/>
              <a:t>図　</a:t>
            </a:r>
            <a:r>
              <a:rPr lang="en-US" altLang="ja-JP" sz="1050" b="1" dirty="0"/>
              <a:t> Q</a:t>
            </a:r>
            <a:r>
              <a:rPr lang="ja-JP" altLang="en-US" sz="1050" b="1" dirty="0"/>
              <a:t>２．あなたは、ご自分の体力についてどのように感じていますか。（</a:t>
            </a:r>
            <a:r>
              <a:rPr lang="en-US" altLang="ja-JP" sz="1050" b="1" dirty="0"/>
              <a:t>n=1,561</a:t>
            </a:r>
            <a:r>
              <a:rPr lang="ja-JP" altLang="en-US" sz="1050" b="1" dirty="0"/>
              <a:t>）</a:t>
            </a:r>
            <a:endParaRPr lang="en-US" altLang="ja-JP" sz="1050" b="1" dirty="0"/>
          </a:p>
        </p:txBody>
      </p:sp>
      <p:graphicFrame>
        <p:nvGraphicFramePr>
          <p:cNvPr id="7" name="表 6">
            <a:extLst>
              <a:ext uri="{FF2B5EF4-FFF2-40B4-BE49-F238E27FC236}">
                <a16:creationId xmlns:a16="http://schemas.microsoft.com/office/drawing/2014/main" id="{CF795981-0B2E-447A-EBB9-736AC23C7DA1}"/>
              </a:ext>
            </a:extLst>
          </p:cNvPr>
          <p:cNvGraphicFramePr>
            <a:graphicFrameLocks noGrp="1"/>
          </p:cNvGraphicFramePr>
          <p:nvPr>
            <p:extLst>
              <p:ext uri="{D42A27DB-BD31-4B8C-83A1-F6EECF244321}">
                <p14:modId xmlns:p14="http://schemas.microsoft.com/office/powerpoint/2010/main" val="1287777350"/>
              </p:ext>
            </p:extLst>
          </p:nvPr>
        </p:nvGraphicFramePr>
        <p:xfrm>
          <a:off x="80926" y="5651620"/>
          <a:ext cx="6598910" cy="2540740"/>
        </p:xfrm>
        <a:graphic>
          <a:graphicData uri="http://schemas.openxmlformats.org/drawingml/2006/table">
            <a:tbl>
              <a:tblPr>
                <a:tableStyleId>{5C22544A-7EE6-4342-B048-85BDC9FD1C3A}</a:tableStyleId>
              </a:tblPr>
              <a:tblGrid>
                <a:gridCol w="204112">
                  <a:extLst>
                    <a:ext uri="{9D8B030D-6E8A-4147-A177-3AD203B41FA5}">
                      <a16:colId xmlns:a16="http://schemas.microsoft.com/office/drawing/2014/main" val="20000"/>
                    </a:ext>
                  </a:extLst>
                </a:gridCol>
                <a:gridCol w="886730">
                  <a:extLst>
                    <a:ext uri="{9D8B030D-6E8A-4147-A177-3AD203B41FA5}">
                      <a16:colId xmlns:a16="http://schemas.microsoft.com/office/drawing/2014/main" val="20001"/>
                    </a:ext>
                  </a:extLst>
                </a:gridCol>
                <a:gridCol w="177096">
                  <a:extLst>
                    <a:ext uri="{9D8B030D-6E8A-4147-A177-3AD203B41FA5}">
                      <a16:colId xmlns:a16="http://schemas.microsoft.com/office/drawing/2014/main" val="20002"/>
                    </a:ext>
                  </a:extLst>
                </a:gridCol>
                <a:gridCol w="5330972">
                  <a:extLst>
                    <a:ext uri="{9D8B030D-6E8A-4147-A177-3AD203B41FA5}">
                      <a16:colId xmlns:a16="http://schemas.microsoft.com/office/drawing/2014/main" val="20003"/>
                    </a:ext>
                  </a:extLst>
                </a:gridCol>
              </a:tblGrid>
              <a:tr h="254074">
                <a:tc gridSpan="2">
                  <a:txBody>
                    <a:bodyPr/>
                    <a:lstStyle/>
                    <a:p>
                      <a:pPr algn="l" fontAlgn="ctr"/>
                      <a:r>
                        <a:rPr lang="ja-JP" altLang="en-US" sz="700" u="none" strike="noStrike" dirty="0">
                          <a:effectLst/>
                          <a:latin typeface="+mj-lt"/>
                        </a:rPr>
                        <a:t>全体</a:t>
                      </a:r>
                      <a:r>
                        <a:rPr lang="en-US" altLang="ja-JP" sz="700" u="none" strike="noStrike" dirty="0">
                          <a:effectLst/>
                          <a:latin typeface="+mj-lt"/>
                        </a:rPr>
                        <a:t>(n=1561)</a:t>
                      </a:r>
                      <a:endParaRPr lang="en-US" altLang="ja-JP" sz="700" b="0" i="0" u="none" strike="noStrike" dirty="0">
                        <a:solidFill>
                          <a:srgbClr val="000000"/>
                        </a:solidFill>
                        <a:effectLst/>
                        <a:latin typeface="+mj-lt"/>
                      </a:endParaRPr>
                    </a:p>
                  </a:txBody>
                  <a:tcPr marL="89356" marR="89356" marT="44678" marB="44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446" marR="7446" marT="7446"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446" marR="7446" marT="7446"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4074">
                <a:tc rowSpan="3">
                  <a:txBody>
                    <a:bodyPr/>
                    <a:lstStyle/>
                    <a:p>
                      <a:pPr algn="ctr" fontAlgn="ctr"/>
                      <a:r>
                        <a:rPr lang="ja-JP" altLang="en-US" sz="700" u="none" strike="noStrike" dirty="0">
                          <a:effectLst/>
                          <a:latin typeface="+mj-lt"/>
                        </a:rPr>
                        <a:t>性別</a:t>
                      </a:r>
                      <a:endParaRPr lang="ja-JP" altLang="en-US" sz="700" b="0" i="0" u="none" strike="noStrike" dirty="0">
                        <a:solidFill>
                          <a:srgbClr val="000000"/>
                        </a:solidFill>
                        <a:effectLst/>
                        <a:latin typeface="+mj-lt"/>
                      </a:endParaRPr>
                    </a:p>
                  </a:txBody>
                  <a:tcPr marL="7446" marR="7446" marT="7446"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buNone/>
                      </a:pPr>
                      <a:r>
                        <a:rPr lang="ja-JP" altLang="en-US" sz="700" b="0" i="0" u="none" strike="noStrike" dirty="0">
                          <a:effectLst/>
                          <a:latin typeface="+mj-lt"/>
                          <a:ea typeface="ＭＳ ゴシック" panose="020B0609070205080204" pitchFamily="49" charset="-128"/>
                        </a:rPr>
                        <a:t>男性</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n=736)</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altLang="ja-JP" sz="700" b="0" i="0" u="none" strike="noStrike" dirty="0">
                        <a:solidFill>
                          <a:srgbClr val="000000"/>
                        </a:solidFill>
                        <a:effectLst/>
                        <a:latin typeface="ＭＳ ゴシック"/>
                      </a:endParaRPr>
                    </a:p>
                  </a:txBody>
                  <a:tcPr marL="7446" marR="7446" marT="7446"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446" marR="7446" marT="7446"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4074">
                <a:tc vMerge="1">
                  <a:txBody>
                    <a:bodyPr/>
                    <a:lstStyle/>
                    <a:p>
                      <a:endParaRPr kumimoji="1" lang="ja-JP" altLang="en-US"/>
                    </a:p>
                  </a:txBody>
                  <a:tcPr/>
                </a:tc>
                <a:tc>
                  <a:txBody>
                    <a:bodyPr/>
                    <a:lstStyle/>
                    <a:p>
                      <a:pPr algn="l" fontAlgn="ctr">
                        <a:buNone/>
                      </a:pPr>
                      <a:r>
                        <a:rPr lang="ja-JP" altLang="en-US" sz="700" b="0" i="0" u="none" strike="noStrike">
                          <a:effectLst/>
                          <a:latin typeface="+mj-lt"/>
                          <a:ea typeface="ＭＳ ゴシック" panose="020B0609070205080204" pitchFamily="49" charset="-128"/>
                        </a:rPr>
                        <a:t>女性</a:t>
                      </a:r>
                      <a:r>
                        <a:rPr lang="en-US" altLang="ja-JP" sz="700" b="0" i="0" u="none" strike="noStrike">
                          <a:effectLst/>
                          <a:latin typeface="+mj-lt"/>
                          <a:ea typeface="ＭＳ ゴシック" panose="020B0609070205080204" pitchFamily="49" charset="-128"/>
                        </a:rPr>
                        <a:t>(</a:t>
                      </a:r>
                      <a:r>
                        <a:rPr lang="en-US" sz="700" b="0" i="0" u="none" strike="noStrike">
                          <a:effectLst/>
                          <a:latin typeface="+mj-lt"/>
                          <a:ea typeface="ＭＳ ゴシック" panose="020B0609070205080204" pitchFamily="49" charset="-128"/>
                        </a:rPr>
                        <a:t>n=797)</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446" marR="7446" marT="7446"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446" marR="7446" marT="7446"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4074">
                <a:tc vMerge="1">
                  <a:txBody>
                    <a:bodyPr/>
                    <a:lstStyle/>
                    <a:p>
                      <a:pPr algn="ctr" fontAlgn="ctr"/>
                      <a:endParaRPr lang="ja-JP" altLang="en-US" sz="700" b="0" i="0" u="none" strike="noStrike" dirty="0">
                        <a:solidFill>
                          <a:srgbClr val="000000"/>
                        </a:solidFill>
                        <a:effectLst/>
                        <a:latin typeface="ＭＳ Ｐゴシック"/>
                      </a:endParaRPr>
                    </a:p>
                  </a:txBody>
                  <a:tcPr marL="7620" marR="7620" marT="762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buNone/>
                      </a:pPr>
                      <a:r>
                        <a:rPr lang="ja-JP" altLang="en-US" sz="700" b="0" i="0" u="none" strike="noStrike" dirty="0">
                          <a:effectLst/>
                          <a:latin typeface="+mj-lt"/>
                          <a:ea typeface="ＭＳ ゴシック" panose="020B0609070205080204" pitchFamily="49" charset="-128"/>
                        </a:rPr>
                        <a:t>回答しない</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n=28)</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en-US" sz="700" b="0" i="0" u="none" strike="noStrike" dirty="0">
                        <a:solidFill>
                          <a:srgbClr val="000000"/>
                        </a:solidFill>
                        <a:effectLst/>
                        <a:latin typeface="ＭＳ ゴシック"/>
                      </a:endParaRPr>
                    </a:p>
                  </a:txBody>
                  <a:tcPr marL="7446" marR="7446" marT="7446"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446" marR="7446" marT="7446"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6820600"/>
                  </a:ext>
                </a:extLst>
              </a:tr>
              <a:tr h="254074">
                <a:tc rowSpan="6">
                  <a:txBody>
                    <a:bodyPr/>
                    <a:lstStyle/>
                    <a:p>
                      <a:pPr algn="ctr" fontAlgn="ctr"/>
                      <a:r>
                        <a:rPr lang="ja-JP" altLang="en-US" sz="700" u="none" strike="noStrike">
                          <a:effectLst/>
                          <a:latin typeface="+mj-lt"/>
                        </a:rPr>
                        <a:t>年齢別</a:t>
                      </a:r>
                      <a:endParaRPr lang="ja-JP" altLang="en-US" sz="700" b="0" i="0" u="none" strike="noStrike">
                        <a:solidFill>
                          <a:srgbClr val="000000"/>
                        </a:solidFill>
                        <a:effectLst/>
                        <a:latin typeface="+mj-lt"/>
                      </a:endParaRPr>
                    </a:p>
                  </a:txBody>
                  <a:tcPr marL="89356" marR="89356" marT="44678" marB="44678"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buNone/>
                      </a:pPr>
                      <a:r>
                        <a:rPr lang="pt-BR" sz="700" b="0" i="0" u="none" strike="noStrike" dirty="0">
                          <a:effectLst/>
                          <a:latin typeface="+mj-lt"/>
                          <a:ea typeface="ＭＳ ゴシック" panose="020B0609070205080204" pitchFamily="49" charset="-128"/>
                        </a:rPr>
                        <a:t>18歳</a:t>
                      </a:r>
                      <a:r>
                        <a:rPr lang="ja-JP" altLang="en-US" sz="700" b="0" i="0" u="none" strike="noStrike" dirty="0">
                          <a:effectLst/>
                          <a:latin typeface="+mj-lt"/>
                          <a:ea typeface="ＭＳ ゴシック" panose="020B0609070205080204" pitchFamily="49" charset="-128"/>
                        </a:rPr>
                        <a:t>ｰ</a:t>
                      </a:r>
                      <a:r>
                        <a:rPr lang="pt-BR" sz="700" b="0" i="0" u="none" strike="noStrike" dirty="0">
                          <a:effectLst/>
                          <a:latin typeface="+mj-lt"/>
                          <a:ea typeface="ＭＳ ゴシック" panose="020B0609070205080204" pitchFamily="49" charset="-128"/>
                        </a:rPr>
                        <a:t>20</a:t>
                      </a:r>
                      <a:r>
                        <a:rPr lang="ja-JP" altLang="en-US" sz="700" b="0" i="0" u="none" strike="noStrike" dirty="0">
                          <a:effectLst/>
                          <a:latin typeface="+mj-lt"/>
                          <a:ea typeface="ＭＳ ゴシック" panose="020B0609070205080204" pitchFamily="49" charset="-128"/>
                        </a:rPr>
                        <a:t>代（</a:t>
                      </a:r>
                      <a:r>
                        <a:rPr lang="pt-BR" sz="700" b="0" i="0" u="none" strike="noStrike" dirty="0">
                          <a:effectLst/>
                          <a:latin typeface="+mj-lt"/>
                          <a:ea typeface="ＭＳ ゴシック" panose="020B0609070205080204" pitchFamily="49" charset="-128"/>
                        </a:rPr>
                        <a:t>n=210)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ゴシック"/>
                        </a:rPr>
                        <a:t>％</a:t>
                      </a:r>
                      <a:endParaRPr lang="pt-BR" sz="700" b="0" i="0" u="none" strike="noStrike" dirty="0">
                        <a:solidFill>
                          <a:srgbClr val="000000"/>
                        </a:solidFill>
                        <a:effectLst/>
                        <a:latin typeface="ＭＳ ゴシック"/>
                      </a:endParaRPr>
                    </a:p>
                  </a:txBody>
                  <a:tcPr marL="7446" marR="7446" marT="7446"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446" marR="7446" marT="7446"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4074">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30</a:t>
                      </a:r>
                      <a:r>
                        <a:rPr lang="ja-JP" altLang="en-US" sz="700" b="0" i="0" u="none" strike="noStrike" dirty="0">
                          <a:effectLst/>
                          <a:latin typeface="+mj-lt"/>
                          <a:ea typeface="ＭＳ ゴシック" panose="020B0609070205080204" pitchFamily="49" charset="-128"/>
                        </a:rPr>
                        <a:t>代</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n=259)</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446" marR="7446" marT="7446"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446" marR="7446" marT="7446"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4074">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40</a:t>
                      </a:r>
                      <a:r>
                        <a:rPr lang="ja-JP" altLang="en-US" sz="700" b="0" i="0" u="none" strike="noStrike" dirty="0">
                          <a:effectLst/>
                          <a:latin typeface="+mj-lt"/>
                          <a:ea typeface="ＭＳ ゴシック" panose="020B0609070205080204" pitchFamily="49" charset="-128"/>
                        </a:rPr>
                        <a:t>代</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n=269)</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446" marR="7446" marT="7446"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446" marR="7446" marT="7446"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54074">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50</a:t>
                      </a:r>
                      <a:r>
                        <a:rPr lang="ja-JP" altLang="en-US" sz="700" b="0" i="0" u="none" strike="noStrike" dirty="0">
                          <a:effectLst/>
                          <a:latin typeface="+mj-lt"/>
                          <a:ea typeface="ＭＳ ゴシック" panose="020B0609070205080204" pitchFamily="49" charset="-128"/>
                        </a:rPr>
                        <a:t>代</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n=270)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446" marR="7446" marT="7446"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446" marR="7446" marT="7446"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4074">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60</a:t>
                      </a:r>
                      <a:r>
                        <a:rPr lang="ja-JP" altLang="en-US" sz="700" b="0" i="0" u="none" strike="noStrike" dirty="0">
                          <a:effectLst/>
                          <a:latin typeface="+mj-lt"/>
                          <a:ea typeface="ＭＳ ゴシック" panose="020B0609070205080204" pitchFamily="49" charset="-128"/>
                        </a:rPr>
                        <a:t>代</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n=279)</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446" marR="7446" marT="7446"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446" marR="7446" marT="7446"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4074">
                <a:tc vMerge="1">
                  <a:txBody>
                    <a:bodyPr/>
                    <a:lstStyle/>
                    <a:p>
                      <a:endParaRPr kumimoji="1" lang="ja-JP" altLang="en-US"/>
                    </a:p>
                  </a:txBody>
                  <a:tcPr/>
                </a:tc>
                <a:tc>
                  <a:txBody>
                    <a:bodyPr/>
                    <a:lstStyle/>
                    <a:p>
                      <a:pPr algn="l" fontAlgn="ctr">
                        <a:buNone/>
                      </a:pPr>
                      <a:r>
                        <a:rPr lang="en-US" altLang="ja-JP" sz="700" b="0" i="0" u="none" strike="noStrike" dirty="0">
                          <a:effectLst/>
                          <a:latin typeface="+mj-lt"/>
                          <a:ea typeface="ＭＳ ゴシック" panose="020B0609070205080204" pitchFamily="49" charset="-128"/>
                        </a:rPr>
                        <a:t>70</a:t>
                      </a:r>
                      <a:r>
                        <a:rPr lang="ja-JP" altLang="en-US" sz="700" b="0" i="0" u="none" strike="noStrike" dirty="0">
                          <a:effectLst/>
                          <a:latin typeface="+mj-lt"/>
                          <a:ea typeface="ＭＳ ゴシック" panose="020B0609070205080204" pitchFamily="49" charset="-128"/>
                        </a:rPr>
                        <a:t>代以上</a:t>
                      </a:r>
                      <a:r>
                        <a:rPr lang="en-US" altLang="ja-JP" sz="700" b="0" i="0" u="none" strike="noStrike" dirty="0">
                          <a:effectLst/>
                          <a:latin typeface="+mj-lt"/>
                          <a:ea typeface="ＭＳ ゴシック" panose="020B0609070205080204" pitchFamily="49" charset="-128"/>
                        </a:rPr>
                        <a:t>(</a:t>
                      </a:r>
                      <a:r>
                        <a:rPr lang="en-US" sz="700" b="0" i="0" u="none" strike="noStrike" dirty="0">
                          <a:effectLst/>
                          <a:latin typeface="+mj-lt"/>
                          <a:ea typeface="ＭＳ ゴシック" panose="020B0609070205080204" pitchFamily="49" charset="-128"/>
                        </a:rPr>
                        <a:t>n=274)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effectLst/>
                          <a:latin typeface="ＭＳ ゴシック"/>
                        </a:rPr>
                        <a:t>％</a:t>
                      </a:r>
                      <a:endParaRPr lang="pt-BR" altLang="ja-JP" sz="700" b="0" i="0" u="none" strike="noStrike" dirty="0">
                        <a:solidFill>
                          <a:srgbClr val="000000"/>
                        </a:solidFill>
                        <a:effectLst/>
                        <a:latin typeface="ＭＳ ゴシック"/>
                      </a:endParaRPr>
                    </a:p>
                  </a:txBody>
                  <a:tcPr marL="7446" marR="7446" marT="7446"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endParaRPr lang="en-US" sz="700" b="0" i="0" u="none" strike="noStrike" dirty="0">
                        <a:solidFill>
                          <a:srgbClr val="000000"/>
                        </a:solidFill>
                        <a:effectLst/>
                        <a:latin typeface="ＭＳ ゴシック"/>
                      </a:endParaRPr>
                    </a:p>
                  </a:txBody>
                  <a:tcPr marL="7446" marR="7446" marT="7446"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11" name="Chart 7">
            <a:extLst>
              <a:ext uri="{FF2B5EF4-FFF2-40B4-BE49-F238E27FC236}">
                <a16:creationId xmlns:a16="http://schemas.microsoft.com/office/drawing/2014/main" id="{00000000-0008-0000-0500-000008000000}"/>
              </a:ext>
            </a:extLst>
          </p:cNvPr>
          <p:cNvGraphicFramePr>
            <a:graphicFrameLocks/>
          </p:cNvGraphicFramePr>
          <p:nvPr>
            <p:extLst>
              <p:ext uri="{D42A27DB-BD31-4B8C-83A1-F6EECF244321}">
                <p14:modId xmlns:p14="http://schemas.microsoft.com/office/powerpoint/2010/main" val="2731774315"/>
              </p:ext>
            </p:extLst>
          </p:nvPr>
        </p:nvGraphicFramePr>
        <p:xfrm>
          <a:off x="729000" y="1282001"/>
          <a:ext cx="5400000" cy="30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2">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1722494671"/>
              </p:ext>
            </p:extLst>
          </p:nvPr>
        </p:nvGraphicFramePr>
        <p:xfrm>
          <a:off x="1144942" y="4902429"/>
          <a:ext cx="5758239" cy="3540531"/>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a:extLst>
              <a:ext uri="{FF2B5EF4-FFF2-40B4-BE49-F238E27FC236}">
                <a16:creationId xmlns:a16="http://schemas.microsoft.com/office/drawing/2014/main" id="{969F8D9B-221A-3D3D-D295-EDC365451D62}"/>
              </a:ext>
            </a:extLst>
          </p:cNvPr>
          <p:cNvSpPr txBox="1"/>
          <p:nvPr/>
        </p:nvSpPr>
        <p:spPr>
          <a:xfrm>
            <a:off x="3304606" y="8928556"/>
            <a:ext cx="248787" cy="215444"/>
          </a:xfrm>
          <a:prstGeom prst="rect">
            <a:avLst/>
          </a:prstGeom>
          <a:noFill/>
        </p:spPr>
        <p:txBody>
          <a:bodyPr wrap="none" rtlCol="0">
            <a:spAutoFit/>
          </a:bodyPr>
          <a:lstStyle/>
          <a:p>
            <a:pPr algn="ctr"/>
            <a:r>
              <a:rPr lang="en-US" altLang="ja-JP" sz="800" dirty="0"/>
              <a:t>6</a:t>
            </a:r>
            <a:endParaRPr kumimoji="1" lang="ja-JP" altLang="en-US" sz="800" dirty="0"/>
          </a:p>
        </p:txBody>
      </p:sp>
    </p:spTree>
    <p:extLst>
      <p:ext uri="{BB962C8B-B14F-4D97-AF65-F5344CB8AC3E}">
        <p14:creationId xmlns:p14="http://schemas.microsoft.com/office/powerpoint/2010/main" val="2844602158"/>
      </p:ext>
    </p:extLst>
  </p:cSld>
  <p:clrMapOvr>
    <a:masterClrMapping/>
  </p:clrMapOvr>
</p:sld>
</file>

<file path=ppt/theme/theme1.xml><?xml version="1.0" encoding="utf-8"?>
<a:theme xmlns:a="http://schemas.openxmlformats.org/drawingml/2006/main" name="Office テーマ">
  <a:themeElements>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ユーザー定義 3">
    <a:dk1>
      <a:sysClr val="windowText" lastClr="000000"/>
    </a:dk1>
    <a:lt1>
      <a:sysClr val="window" lastClr="FFFFFF"/>
    </a:lt1>
    <a:dk2>
      <a:srgbClr val="44546A"/>
    </a:dk2>
    <a:lt2>
      <a:srgbClr val="E7E6E6"/>
    </a:lt2>
    <a:accent1>
      <a:srgbClr val="ED7D31"/>
    </a:accent1>
    <a:accent2>
      <a:srgbClr val="FFC000"/>
    </a:accent2>
    <a:accent3>
      <a:srgbClr val="5B9BD5"/>
    </a:accent3>
    <a:accent4>
      <a:srgbClr val="C490AA"/>
    </a:accent4>
    <a:accent5>
      <a:srgbClr val="70AD47"/>
    </a:accent5>
    <a:accent6>
      <a:srgbClr val="A5A5A5"/>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12803</TotalTime>
  <Words>10173</Words>
  <Application>Microsoft Office PowerPoint</Application>
  <PresentationFormat>画面に合わせる (4:3)</PresentationFormat>
  <Paragraphs>683</Paragraphs>
  <Slides>78</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78</vt:i4>
      </vt:variant>
    </vt:vector>
  </HeadingPairs>
  <TitlesOfParts>
    <vt:vector size="84" baseType="lpstr">
      <vt:lpstr>Meiryo UI</vt:lpstr>
      <vt:lpstr>ＭＳ Ｐゴシック</vt:lpstr>
      <vt:lpstr>ＭＳ ゴシック</vt:lpstr>
      <vt:lpstr>Arial</vt:lpstr>
      <vt:lpstr>Calibri</vt:lpstr>
      <vt:lpstr>Office テーマ</vt:lpstr>
      <vt:lpstr>令和7年度 滋賀県スポーツ実施状況調査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スポーツ実施状況調査業務報告書 （案）</dc:title>
  <dc:creator>marason</dc:creator>
  <cp:lastModifiedBy>泉　美之</cp:lastModifiedBy>
  <cp:revision>530</cp:revision>
  <cp:lastPrinted>2026-03-26T05:51:09Z</cp:lastPrinted>
  <dcterms:created xsi:type="dcterms:W3CDTF">2020-01-20T04:13:57Z</dcterms:created>
  <dcterms:modified xsi:type="dcterms:W3CDTF">2026-04-14T01:15:07Z</dcterms:modified>
</cp:coreProperties>
</file>