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B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00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1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57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5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88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9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76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85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39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23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59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54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AB797-8F5D-4BFD-9D57-0C10C82865FE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EFB6C-7516-4420-828B-B7BD0306B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25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gif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33" Type="http://schemas.openxmlformats.org/officeDocument/2006/relationships/image" Target="../media/image32.jpg"/><Relationship Id="rId2" Type="http://schemas.openxmlformats.org/officeDocument/2006/relationships/image" Target="../media/image1.gif"/><Relationship Id="rId16" Type="http://schemas.openxmlformats.org/officeDocument/2006/relationships/image" Target="../media/image15.jpg"/><Relationship Id="rId20" Type="http://schemas.openxmlformats.org/officeDocument/2006/relationships/image" Target="../media/image19.jpg"/><Relationship Id="rId29" Type="http://schemas.openxmlformats.org/officeDocument/2006/relationships/image" Target="../media/image28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jp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jpg"/><Relationship Id="rId31" Type="http://schemas.openxmlformats.org/officeDocument/2006/relationships/image" Target="../media/image30.jp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下地あお色">
            <a:extLst>
              <a:ext uri="{FF2B5EF4-FFF2-40B4-BE49-F238E27FC236}">
                <a16:creationId xmlns:a16="http://schemas.microsoft.com/office/drawing/2014/main" id="{D44EE1B3-3FD9-444C-8506-259CE7D38F28}"/>
              </a:ext>
            </a:extLst>
          </p:cNvPr>
          <p:cNvSpPr/>
          <p:nvPr/>
        </p:nvSpPr>
        <p:spPr>
          <a:xfrm>
            <a:off x="0" y="-99266"/>
            <a:ext cx="6858000" cy="8887499"/>
          </a:xfrm>
          <a:prstGeom prst="roundRect">
            <a:avLst>
              <a:gd name="adj" fmla="val 0"/>
            </a:avLst>
          </a:prstGeom>
          <a:solidFill>
            <a:srgbClr val="00B9EF"/>
          </a:solidFill>
          <a:ln w="635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1C79A2A-6B93-49CA-9911-4FFA93C9F856}"/>
              </a:ext>
            </a:extLst>
          </p:cNvPr>
          <p:cNvSpPr/>
          <p:nvPr/>
        </p:nvSpPr>
        <p:spPr>
          <a:xfrm>
            <a:off x="356028" y="7630628"/>
            <a:ext cx="6120000" cy="914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196D1F3D-959F-4DE0-BA2C-F9EE29641FED}"/>
              </a:ext>
            </a:extLst>
          </p:cNvPr>
          <p:cNvGrpSpPr/>
          <p:nvPr/>
        </p:nvGrpSpPr>
        <p:grpSpPr>
          <a:xfrm>
            <a:off x="3810819" y="3073875"/>
            <a:ext cx="1224912" cy="1224914"/>
            <a:chOff x="3765095" y="3697462"/>
            <a:chExt cx="1113556" cy="1113558"/>
          </a:xfrm>
        </p:grpSpPr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5BB6C95A-557C-45C2-9F23-6C6092F6A24A}"/>
                </a:ext>
              </a:extLst>
            </p:cNvPr>
            <p:cNvGrpSpPr/>
            <p:nvPr/>
          </p:nvGrpSpPr>
          <p:grpSpPr>
            <a:xfrm>
              <a:off x="3765095" y="3697462"/>
              <a:ext cx="1113556" cy="1113558"/>
              <a:chOff x="2424143" y="3262871"/>
              <a:chExt cx="1396684" cy="1396686"/>
            </a:xfrm>
          </p:grpSpPr>
          <p:sp>
            <p:nvSpPr>
              <p:cNvPr id="96" name="楕円 95">
                <a:extLst>
                  <a:ext uri="{FF2B5EF4-FFF2-40B4-BE49-F238E27FC236}">
                    <a16:creationId xmlns:a16="http://schemas.microsoft.com/office/drawing/2014/main" id="{3142BE57-F7B9-45EB-9D49-A30CA24957F5}"/>
                  </a:ext>
                </a:extLst>
              </p:cNvPr>
              <p:cNvSpPr/>
              <p:nvPr/>
            </p:nvSpPr>
            <p:spPr>
              <a:xfrm>
                <a:off x="2424143" y="3262871"/>
                <a:ext cx="1396684" cy="1396686"/>
              </a:xfrm>
              <a:prstGeom prst="ellipse">
                <a:avLst/>
              </a:prstGeom>
              <a:solidFill>
                <a:schemeClr val="bg1"/>
              </a:solidFill>
              <a:ln w="25400" cap="rnd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1521ECED-AA10-4165-9AAD-84FE5F673B33}"/>
                  </a:ext>
                </a:extLst>
              </p:cNvPr>
              <p:cNvGrpSpPr/>
              <p:nvPr/>
            </p:nvGrpSpPr>
            <p:grpSpPr>
              <a:xfrm>
                <a:off x="2709663" y="3548627"/>
                <a:ext cx="817400" cy="519357"/>
                <a:chOff x="2489836" y="3904251"/>
                <a:chExt cx="1419100" cy="901662"/>
              </a:xfrm>
            </p:grpSpPr>
            <p:sp>
              <p:nvSpPr>
                <p:cNvPr id="56" name="四角形: 角を丸くする 55">
                  <a:extLst>
                    <a:ext uri="{FF2B5EF4-FFF2-40B4-BE49-F238E27FC236}">
                      <a16:creationId xmlns:a16="http://schemas.microsoft.com/office/drawing/2014/main" id="{288B478B-D352-4490-AECE-2F4AC93E2FB0}"/>
                    </a:ext>
                  </a:extLst>
                </p:cNvPr>
                <p:cNvSpPr/>
                <p:nvPr/>
              </p:nvSpPr>
              <p:spPr>
                <a:xfrm rot="5400000">
                  <a:off x="2748555" y="3645532"/>
                  <a:ext cx="901662" cy="1419100"/>
                </a:xfrm>
                <a:prstGeom prst="roundRect">
                  <a:avLst/>
                </a:prstGeom>
                <a:solidFill>
                  <a:srgbClr val="0070C0"/>
                </a:solidFill>
                <a:ln w="44450" cap="rnd">
                  <a:noFill/>
                  <a:rou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" name="二等辺三角形 1">
                  <a:extLst>
                    <a:ext uri="{FF2B5EF4-FFF2-40B4-BE49-F238E27FC236}">
                      <a16:creationId xmlns:a16="http://schemas.microsoft.com/office/drawing/2014/main" id="{C21C80DE-0E31-44C4-BECF-C02C3B5C794C}"/>
                    </a:ext>
                  </a:extLst>
                </p:cNvPr>
                <p:cNvSpPr/>
                <p:nvPr/>
              </p:nvSpPr>
              <p:spPr>
                <a:xfrm rot="16200000">
                  <a:off x="2619174" y="3985537"/>
                  <a:ext cx="147284" cy="189674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solidFill>
                      <a:srgbClr val="0070C0"/>
                    </a:solidFill>
                  </a:endParaRPr>
                </a:p>
              </p:txBody>
            </p:sp>
          </p:grpSp>
          <p:sp>
            <p:nvSpPr>
              <p:cNvPr id="98" name="テキスト ボックス 97">
                <a:extLst>
                  <a:ext uri="{FF2B5EF4-FFF2-40B4-BE49-F238E27FC236}">
                    <a16:creationId xmlns:a16="http://schemas.microsoft.com/office/drawing/2014/main" id="{B1131CE6-2DB8-488F-8865-C8814D1B308A}"/>
                  </a:ext>
                </a:extLst>
              </p:cNvPr>
              <p:cNvSpPr txBox="1"/>
              <p:nvPr/>
            </p:nvSpPr>
            <p:spPr>
              <a:xfrm>
                <a:off x="2748521" y="4273687"/>
                <a:ext cx="788749" cy="274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00" dirty="0">
                    <a:ln w="9525">
                      <a:noFill/>
                      <a:prstDash val="solid"/>
                    </a:ln>
                    <a:solidFill>
                      <a:srgbClr val="0070C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ＩＣカード</a:t>
                </a:r>
                <a:endParaRPr kumimoji="1" lang="en-US" altLang="ja-JP" sz="1000" dirty="0">
                  <a:ln w="10160">
                    <a:noFill/>
                    <a:prstDash val="solid"/>
                  </a:ln>
                  <a:solidFill>
                    <a:srgbClr val="0070C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endParaRPr>
              </a:p>
            </p:txBody>
          </p:sp>
        </p:grp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F554B958-4D21-4845-845F-3CBD5C7031FA}"/>
                </a:ext>
              </a:extLst>
            </p:cNvPr>
            <p:cNvSpPr txBox="1"/>
            <p:nvPr/>
          </p:nvSpPr>
          <p:spPr>
            <a:xfrm>
              <a:off x="3813528" y="4336701"/>
              <a:ext cx="102421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 dirty="0">
                  <a:ln w="9525">
                    <a:noFill/>
                    <a:prstDash val="solid"/>
                  </a:ln>
                  <a:solidFill>
                    <a:srgbClr val="0070C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クレジットカード</a:t>
              </a:r>
              <a:endParaRPr kumimoji="1" lang="en-US" altLang="ja-JP" sz="1000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pic>
        <p:nvPicPr>
          <p:cNvPr id="74" name="うおーたん">
            <a:extLst>
              <a:ext uri="{FF2B5EF4-FFF2-40B4-BE49-F238E27FC236}">
                <a16:creationId xmlns:a16="http://schemas.microsoft.com/office/drawing/2014/main" id="{EBC9A4D3-053D-4A08-ADE9-8192E651F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94" y="3119440"/>
            <a:ext cx="1376771" cy="1918559"/>
          </a:xfrm>
          <a:prstGeom prst="rect">
            <a:avLst/>
          </a:prstGeom>
        </p:spPr>
      </p:pic>
      <p:sp>
        <p:nvSpPr>
          <p:cNvPr id="15" name="下地あお色">
            <a:extLst>
              <a:ext uri="{FF2B5EF4-FFF2-40B4-BE49-F238E27FC236}">
                <a16:creationId xmlns:a16="http://schemas.microsoft.com/office/drawing/2014/main" id="{BE962161-F453-4EA2-8C79-59B631597878}"/>
              </a:ext>
            </a:extLst>
          </p:cNvPr>
          <p:cNvSpPr/>
          <p:nvPr/>
        </p:nvSpPr>
        <p:spPr>
          <a:xfrm>
            <a:off x="374143" y="4522415"/>
            <a:ext cx="6120000" cy="2570260"/>
          </a:xfrm>
          <a:prstGeom prst="roundRect">
            <a:avLst>
              <a:gd name="adj" fmla="val 7971"/>
            </a:avLst>
          </a:prstGeom>
          <a:solidFill>
            <a:schemeClr val="bg1"/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1F141F4-AAFC-49ED-95D6-775228F98F22}"/>
              </a:ext>
            </a:extLst>
          </p:cNvPr>
          <p:cNvSpPr txBox="1"/>
          <p:nvPr/>
        </p:nvSpPr>
        <p:spPr>
          <a:xfrm>
            <a:off x="3897347" y="6484104"/>
            <a:ext cx="2120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※</a:t>
            </a:r>
            <a:r>
              <a:rPr kumimoji="1" lang="en-US" altLang="ja-JP" sz="1000" dirty="0" err="1"/>
              <a:t>PiTaPa</a:t>
            </a:r>
            <a:r>
              <a:rPr kumimoji="1" lang="ja-JP" altLang="en-US" sz="1000" dirty="0"/>
              <a:t>はご利用いただけません。</a:t>
            </a:r>
          </a:p>
        </p:txBody>
      </p:sp>
      <p:sp>
        <p:nvSpPr>
          <p:cNvPr id="71" name="四角形: 対角を丸める 70">
            <a:extLst>
              <a:ext uri="{FF2B5EF4-FFF2-40B4-BE49-F238E27FC236}">
                <a16:creationId xmlns:a16="http://schemas.microsoft.com/office/drawing/2014/main" id="{B59B217A-4C7A-4A74-BC88-5945A6348933}"/>
              </a:ext>
            </a:extLst>
          </p:cNvPr>
          <p:cNvSpPr/>
          <p:nvPr/>
        </p:nvSpPr>
        <p:spPr>
          <a:xfrm>
            <a:off x="374144" y="3928276"/>
            <a:ext cx="2181166" cy="668776"/>
          </a:xfrm>
          <a:prstGeom prst="round2DiagRect">
            <a:avLst>
              <a:gd name="adj1" fmla="val 25194"/>
              <a:gd name="adj2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E70E445-5273-4B83-A648-7676A56BC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706" y="8970543"/>
            <a:ext cx="1397708" cy="649745"/>
          </a:xfrm>
          <a:prstGeom prst="rect">
            <a:avLst/>
          </a:prstGeom>
        </p:spPr>
      </p:pic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E06561A-ACEE-4DF3-B2F4-EF28E93CFA4C}"/>
              </a:ext>
            </a:extLst>
          </p:cNvPr>
          <p:cNvSpPr/>
          <p:nvPr/>
        </p:nvSpPr>
        <p:spPr>
          <a:xfrm>
            <a:off x="460433" y="3978732"/>
            <a:ext cx="2060541" cy="554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ご利用いただける</a:t>
            </a:r>
            <a:endParaRPr kumimoji="1" lang="en-US" altLang="ja-JP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dirty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決済ブランド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9819CE6-FE65-4553-A611-7AF1B114B5D7}"/>
              </a:ext>
            </a:extLst>
          </p:cNvPr>
          <p:cNvGrpSpPr/>
          <p:nvPr/>
        </p:nvGrpSpPr>
        <p:grpSpPr>
          <a:xfrm>
            <a:off x="287745" y="7610471"/>
            <a:ext cx="6287590" cy="961399"/>
            <a:chOff x="339999" y="7608500"/>
            <a:chExt cx="6287590" cy="961399"/>
          </a:xfrm>
        </p:grpSpPr>
        <p:sp>
          <p:nvSpPr>
            <p:cNvPr id="45" name="四角形: 角を丸くする 44">
              <a:extLst>
                <a:ext uri="{FF2B5EF4-FFF2-40B4-BE49-F238E27FC236}">
                  <a16:creationId xmlns:a16="http://schemas.microsoft.com/office/drawing/2014/main" id="{EB66BFA9-ABF6-433D-9459-16904CA1C500}"/>
                </a:ext>
              </a:extLst>
            </p:cNvPr>
            <p:cNvSpPr/>
            <p:nvPr/>
          </p:nvSpPr>
          <p:spPr>
            <a:xfrm>
              <a:off x="3736977" y="8472728"/>
              <a:ext cx="2427144" cy="45719"/>
            </a:xfrm>
            <a:custGeom>
              <a:avLst/>
              <a:gdLst>
                <a:gd name="connsiteX0" fmla="*/ 0 w 5587594"/>
                <a:gd name="connsiteY0" fmla="*/ 133593 h 801541"/>
                <a:gd name="connsiteX1" fmla="*/ 133593 w 5587594"/>
                <a:gd name="connsiteY1" fmla="*/ 0 h 801541"/>
                <a:gd name="connsiteX2" fmla="*/ 5454001 w 5587594"/>
                <a:gd name="connsiteY2" fmla="*/ 0 h 801541"/>
                <a:gd name="connsiteX3" fmla="*/ 5587594 w 5587594"/>
                <a:gd name="connsiteY3" fmla="*/ 133593 h 801541"/>
                <a:gd name="connsiteX4" fmla="*/ 5587594 w 5587594"/>
                <a:gd name="connsiteY4" fmla="*/ 667948 h 801541"/>
                <a:gd name="connsiteX5" fmla="*/ 5454001 w 5587594"/>
                <a:gd name="connsiteY5" fmla="*/ 801541 h 801541"/>
                <a:gd name="connsiteX6" fmla="*/ 133593 w 5587594"/>
                <a:gd name="connsiteY6" fmla="*/ 801541 h 801541"/>
                <a:gd name="connsiteX7" fmla="*/ 0 w 5587594"/>
                <a:gd name="connsiteY7" fmla="*/ 667948 h 801541"/>
                <a:gd name="connsiteX8" fmla="*/ 0 w 5587594"/>
                <a:gd name="connsiteY8" fmla="*/ 133593 h 801541"/>
                <a:gd name="connsiteX0" fmla="*/ 0 w 5587594"/>
                <a:gd name="connsiteY0" fmla="*/ 133593 h 801541"/>
                <a:gd name="connsiteX1" fmla="*/ 133593 w 5587594"/>
                <a:gd name="connsiteY1" fmla="*/ 0 h 801541"/>
                <a:gd name="connsiteX2" fmla="*/ 5587594 w 5587594"/>
                <a:gd name="connsiteY2" fmla="*/ 133593 h 801541"/>
                <a:gd name="connsiteX3" fmla="*/ 5587594 w 5587594"/>
                <a:gd name="connsiteY3" fmla="*/ 667948 h 801541"/>
                <a:gd name="connsiteX4" fmla="*/ 5454001 w 5587594"/>
                <a:gd name="connsiteY4" fmla="*/ 801541 h 801541"/>
                <a:gd name="connsiteX5" fmla="*/ 133593 w 5587594"/>
                <a:gd name="connsiteY5" fmla="*/ 801541 h 801541"/>
                <a:gd name="connsiteX6" fmla="*/ 0 w 5587594"/>
                <a:gd name="connsiteY6" fmla="*/ 667948 h 801541"/>
                <a:gd name="connsiteX7" fmla="*/ 0 w 5587594"/>
                <a:gd name="connsiteY7" fmla="*/ 133593 h 801541"/>
                <a:gd name="connsiteX0" fmla="*/ 5587594 w 5679034"/>
                <a:gd name="connsiteY0" fmla="*/ 133593 h 801541"/>
                <a:gd name="connsiteX1" fmla="*/ 5587594 w 5679034"/>
                <a:gd name="connsiteY1" fmla="*/ 667948 h 801541"/>
                <a:gd name="connsiteX2" fmla="*/ 5454001 w 5679034"/>
                <a:gd name="connsiteY2" fmla="*/ 801541 h 801541"/>
                <a:gd name="connsiteX3" fmla="*/ 133593 w 5679034"/>
                <a:gd name="connsiteY3" fmla="*/ 801541 h 801541"/>
                <a:gd name="connsiteX4" fmla="*/ 0 w 5679034"/>
                <a:gd name="connsiteY4" fmla="*/ 667948 h 801541"/>
                <a:gd name="connsiteX5" fmla="*/ 0 w 5679034"/>
                <a:gd name="connsiteY5" fmla="*/ 133593 h 801541"/>
                <a:gd name="connsiteX6" fmla="*/ 133593 w 5679034"/>
                <a:gd name="connsiteY6" fmla="*/ 0 h 801541"/>
                <a:gd name="connsiteX7" fmla="*/ 5679034 w 5679034"/>
                <a:gd name="connsiteY7" fmla="*/ 225033 h 801541"/>
                <a:gd name="connsiteX0" fmla="*/ 5587594 w 5587594"/>
                <a:gd name="connsiteY0" fmla="*/ 133593 h 801541"/>
                <a:gd name="connsiteX1" fmla="*/ 5587594 w 5587594"/>
                <a:gd name="connsiteY1" fmla="*/ 667948 h 801541"/>
                <a:gd name="connsiteX2" fmla="*/ 5454001 w 5587594"/>
                <a:gd name="connsiteY2" fmla="*/ 801541 h 801541"/>
                <a:gd name="connsiteX3" fmla="*/ 133593 w 5587594"/>
                <a:gd name="connsiteY3" fmla="*/ 801541 h 801541"/>
                <a:gd name="connsiteX4" fmla="*/ 0 w 5587594"/>
                <a:gd name="connsiteY4" fmla="*/ 667948 h 801541"/>
                <a:gd name="connsiteX5" fmla="*/ 0 w 5587594"/>
                <a:gd name="connsiteY5" fmla="*/ 133593 h 801541"/>
                <a:gd name="connsiteX6" fmla="*/ 133593 w 5587594"/>
                <a:gd name="connsiteY6" fmla="*/ 0 h 801541"/>
                <a:gd name="connsiteX0" fmla="*/ 5587594 w 5587594"/>
                <a:gd name="connsiteY0" fmla="*/ 667948 h 801541"/>
                <a:gd name="connsiteX1" fmla="*/ 5454001 w 5587594"/>
                <a:gd name="connsiteY1" fmla="*/ 801541 h 801541"/>
                <a:gd name="connsiteX2" fmla="*/ 133593 w 5587594"/>
                <a:gd name="connsiteY2" fmla="*/ 801541 h 801541"/>
                <a:gd name="connsiteX3" fmla="*/ 0 w 5587594"/>
                <a:gd name="connsiteY3" fmla="*/ 667948 h 801541"/>
                <a:gd name="connsiteX4" fmla="*/ 0 w 5587594"/>
                <a:gd name="connsiteY4" fmla="*/ 133593 h 801541"/>
                <a:gd name="connsiteX5" fmla="*/ 133593 w 5587594"/>
                <a:gd name="connsiteY5" fmla="*/ 0 h 801541"/>
                <a:gd name="connsiteX0" fmla="*/ 5454001 w 5454001"/>
                <a:gd name="connsiteY0" fmla="*/ 801541 h 801541"/>
                <a:gd name="connsiteX1" fmla="*/ 133593 w 5454001"/>
                <a:gd name="connsiteY1" fmla="*/ 801541 h 801541"/>
                <a:gd name="connsiteX2" fmla="*/ 0 w 5454001"/>
                <a:gd name="connsiteY2" fmla="*/ 667948 h 801541"/>
                <a:gd name="connsiteX3" fmla="*/ 0 w 5454001"/>
                <a:gd name="connsiteY3" fmla="*/ 133593 h 801541"/>
                <a:gd name="connsiteX4" fmla="*/ 133593 w 5454001"/>
                <a:gd name="connsiteY4" fmla="*/ 0 h 801541"/>
                <a:gd name="connsiteX0" fmla="*/ 5454001 w 5454001"/>
                <a:gd name="connsiteY0" fmla="*/ 667948 h 667948"/>
                <a:gd name="connsiteX1" fmla="*/ 133593 w 5454001"/>
                <a:gd name="connsiteY1" fmla="*/ 667948 h 667948"/>
                <a:gd name="connsiteX2" fmla="*/ 0 w 5454001"/>
                <a:gd name="connsiteY2" fmla="*/ 534355 h 667948"/>
                <a:gd name="connsiteX3" fmla="*/ 0 w 5454001"/>
                <a:gd name="connsiteY3" fmla="*/ 0 h 667948"/>
                <a:gd name="connsiteX0" fmla="*/ 5454001 w 5454001"/>
                <a:gd name="connsiteY0" fmla="*/ 686998 h 686998"/>
                <a:gd name="connsiteX1" fmla="*/ 133593 w 5454001"/>
                <a:gd name="connsiteY1" fmla="*/ 686998 h 686998"/>
                <a:gd name="connsiteX2" fmla="*/ 0 w 5454001"/>
                <a:gd name="connsiteY2" fmla="*/ 553405 h 686998"/>
                <a:gd name="connsiteX3" fmla="*/ 6350 w 5454001"/>
                <a:gd name="connsiteY3" fmla="*/ 0 h 686998"/>
                <a:gd name="connsiteX0" fmla="*/ 5454001 w 5454001"/>
                <a:gd name="connsiteY0" fmla="*/ 133593 h 133593"/>
                <a:gd name="connsiteX1" fmla="*/ 133593 w 5454001"/>
                <a:gd name="connsiteY1" fmla="*/ 133593 h 133593"/>
                <a:gd name="connsiteX2" fmla="*/ 0 w 5454001"/>
                <a:gd name="connsiteY2" fmla="*/ 0 h 133593"/>
                <a:gd name="connsiteX0" fmla="*/ 5320408 w 5320408"/>
                <a:gd name="connsiteY0" fmla="*/ 0 h 0"/>
                <a:gd name="connsiteX1" fmla="*/ 0 w 532040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320408">
                  <a:moveTo>
                    <a:pt x="5320408" y="0"/>
                  </a:move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FF000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C03A9EB-65AB-4E36-8574-AE1DE1B389D8}"/>
                </a:ext>
              </a:extLst>
            </p:cNvPr>
            <p:cNvSpPr/>
            <p:nvPr/>
          </p:nvSpPr>
          <p:spPr>
            <a:xfrm>
              <a:off x="339999" y="7608500"/>
              <a:ext cx="6287590" cy="961399"/>
            </a:xfrm>
            <a:prstGeom prst="rect">
              <a:avLst/>
            </a:prstGeom>
            <a:noFill/>
            <a:ln w="285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・レシートの再発行は行いません。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・現金との併用、他のキャッシュレス決済との併用はできません。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・窓口でのチャージはできません。</a:t>
              </a:r>
              <a:endPara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・キャッシュレス決済をご利用いただいた場合、</a:t>
              </a:r>
              <a:r>
                <a:rPr kumimoji="1" lang="ja-JP" altLang="en-US" sz="1200" b="1" dirty="0">
                  <a:solidFill>
                    <a:srgbClr val="FF000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決済時に領収書は発行できません。</a:t>
              </a:r>
              <a:endParaRPr kumimoji="1" lang="en-US" altLang="ja-JP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843B0510-EA89-4B2A-9325-D0FEC0C32637}"/>
              </a:ext>
            </a:extLst>
          </p:cNvPr>
          <p:cNvGrpSpPr/>
          <p:nvPr/>
        </p:nvGrpSpPr>
        <p:grpSpPr>
          <a:xfrm>
            <a:off x="2199620" y="9324502"/>
            <a:ext cx="3135267" cy="288951"/>
            <a:chOff x="1782844" y="9358378"/>
            <a:chExt cx="3135267" cy="288951"/>
          </a:xfrm>
        </p:grpSpPr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02EB436D-BBBB-48B9-9440-55C2BCB1B18B}"/>
                </a:ext>
              </a:extLst>
            </p:cNvPr>
            <p:cNvSpPr/>
            <p:nvPr/>
          </p:nvSpPr>
          <p:spPr>
            <a:xfrm>
              <a:off x="1782844" y="9393065"/>
              <a:ext cx="3113636" cy="23778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四角形: 上の 2 つの角を丸める 24">
              <a:extLst>
                <a:ext uri="{FF2B5EF4-FFF2-40B4-BE49-F238E27FC236}">
                  <a16:creationId xmlns:a16="http://schemas.microsoft.com/office/drawing/2014/main" id="{2156239A-9534-4C6D-BD8D-91149C07DB1F}"/>
                </a:ext>
              </a:extLst>
            </p:cNvPr>
            <p:cNvSpPr/>
            <p:nvPr/>
          </p:nvSpPr>
          <p:spPr>
            <a:xfrm rot="5400000">
              <a:off x="4454299" y="9194709"/>
              <a:ext cx="237789" cy="647306"/>
            </a:xfrm>
            <a:prstGeom prst="round2SameRect">
              <a:avLst>
                <a:gd name="adj1" fmla="val 18294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945EC2C6-4E7B-45F7-BB58-FF447D9CBC06}"/>
                </a:ext>
              </a:extLst>
            </p:cNvPr>
            <p:cNvSpPr txBox="1"/>
            <p:nvPr/>
          </p:nvSpPr>
          <p:spPr>
            <a:xfrm>
              <a:off x="1953674" y="9358378"/>
              <a:ext cx="12618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滋賀県　管理課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6BFC76E1-524D-4EE8-ADB3-1A6693886705}"/>
                </a:ext>
              </a:extLst>
            </p:cNvPr>
            <p:cNvSpPr txBox="1"/>
            <p:nvPr/>
          </p:nvSpPr>
          <p:spPr>
            <a:xfrm>
              <a:off x="4425668" y="9370330"/>
              <a:ext cx="4924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検索</a:t>
              </a:r>
            </a:p>
          </p:txBody>
        </p: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9F48989E-7F9E-4410-AD13-E95E83159DAA}"/>
                </a:ext>
              </a:extLst>
            </p:cNvPr>
            <p:cNvGrpSpPr/>
            <p:nvPr/>
          </p:nvGrpSpPr>
          <p:grpSpPr>
            <a:xfrm>
              <a:off x="4319728" y="9447672"/>
              <a:ext cx="140001" cy="180029"/>
              <a:chOff x="3855511" y="9499055"/>
              <a:chExt cx="159953" cy="205688"/>
            </a:xfrm>
          </p:grpSpPr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CBA2FA8A-D3CC-4655-B04F-7C830937FD43}"/>
                  </a:ext>
                </a:extLst>
              </p:cNvPr>
              <p:cNvSpPr/>
              <p:nvPr/>
            </p:nvSpPr>
            <p:spPr>
              <a:xfrm>
                <a:off x="3855511" y="9499055"/>
                <a:ext cx="140040" cy="140040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四角形: 角を丸くする 54">
                <a:extLst>
                  <a:ext uri="{FF2B5EF4-FFF2-40B4-BE49-F238E27FC236}">
                    <a16:creationId xmlns:a16="http://schemas.microsoft.com/office/drawing/2014/main" id="{A7369D11-AD39-4CC9-8BF3-EBF35502AE55}"/>
                  </a:ext>
                </a:extLst>
              </p:cNvPr>
              <p:cNvSpPr/>
              <p:nvPr/>
            </p:nvSpPr>
            <p:spPr>
              <a:xfrm rot="2700000">
                <a:off x="3948451" y="9637730"/>
                <a:ext cx="74426" cy="59600"/>
              </a:xfrm>
              <a:custGeom>
                <a:avLst/>
                <a:gdLst>
                  <a:gd name="connsiteX0" fmla="*/ 0 w 2791778"/>
                  <a:gd name="connsiteY0" fmla="*/ 37627 h 225756"/>
                  <a:gd name="connsiteX1" fmla="*/ 37627 w 2791778"/>
                  <a:gd name="connsiteY1" fmla="*/ 0 h 225756"/>
                  <a:gd name="connsiteX2" fmla="*/ 2754151 w 2791778"/>
                  <a:gd name="connsiteY2" fmla="*/ 0 h 225756"/>
                  <a:gd name="connsiteX3" fmla="*/ 2791778 w 2791778"/>
                  <a:gd name="connsiteY3" fmla="*/ 37627 h 225756"/>
                  <a:gd name="connsiteX4" fmla="*/ 2791778 w 2791778"/>
                  <a:gd name="connsiteY4" fmla="*/ 188129 h 225756"/>
                  <a:gd name="connsiteX5" fmla="*/ 2754151 w 2791778"/>
                  <a:gd name="connsiteY5" fmla="*/ 225756 h 225756"/>
                  <a:gd name="connsiteX6" fmla="*/ 37627 w 2791778"/>
                  <a:gd name="connsiteY6" fmla="*/ 225756 h 225756"/>
                  <a:gd name="connsiteX7" fmla="*/ 0 w 2791778"/>
                  <a:gd name="connsiteY7" fmla="*/ 188129 h 225756"/>
                  <a:gd name="connsiteX8" fmla="*/ 0 w 2791778"/>
                  <a:gd name="connsiteY8" fmla="*/ 37627 h 225756"/>
                  <a:gd name="connsiteX0" fmla="*/ 0 w 2791778"/>
                  <a:gd name="connsiteY0" fmla="*/ 37627 h 225756"/>
                  <a:gd name="connsiteX1" fmla="*/ 37627 w 2791778"/>
                  <a:gd name="connsiteY1" fmla="*/ 0 h 225756"/>
                  <a:gd name="connsiteX2" fmla="*/ 2754151 w 2791778"/>
                  <a:gd name="connsiteY2" fmla="*/ 0 h 225756"/>
                  <a:gd name="connsiteX3" fmla="*/ 2791778 w 2791778"/>
                  <a:gd name="connsiteY3" fmla="*/ 37627 h 225756"/>
                  <a:gd name="connsiteX4" fmla="*/ 2791778 w 2791778"/>
                  <a:gd name="connsiteY4" fmla="*/ 188129 h 225756"/>
                  <a:gd name="connsiteX5" fmla="*/ 2754151 w 2791778"/>
                  <a:gd name="connsiteY5" fmla="*/ 225756 h 225756"/>
                  <a:gd name="connsiteX6" fmla="*/ 0 w 2791778"/>
                  <a:gd name="connsiteY6" fmla="*/ 188129 h 225756"/>
                  <a:gd name="connsiteX7" fmla="*/ 0 w 2791778"/>
                  <a:gd name="connsiteY7" fmla="*/ 37627 h 225756"/>
                  <a:gd name="connsiteX0" fmla="*/ 0 w 2791778"/>
                  <a:gd name="connsiteY0" fmla="*/ 188129 h 279569"/>
                  <a:gd name="connsiteX1" fmla="*/ 0 w 2791778"/>
                  <a:gd name="connsiteY1" fmla="*/ 37627 h 279569"/>
                  <a:gd name="connsiteX2" fmla="*/ 37627 w 2791778"/>
                  <a:gd name="connsiteY2" fmla="*/ 0 h 279569"/>
                  <a:gd name="connsiteX3" fmla="*/ 2754151 w 2791778"/>
                  <a:gd name="connsiteY3" fmla="*/ 0 h 279569"/>
                  <a:gd name="connsiteX4" fmla="*/ 2791778 w 2791778"/>
                  <a:gd name="connsiteY4" fmla="*/ 37627 h 279569"/>
                  <a:gd name="connsiteX5" fmla="*/ 2791778 w 2791778"/>
                  <a:gd name="connsiteY5" fmla="*/ 188129 h 279569"/>
                  <a:gd name="connsiteX6" fmla="*/ 2754151 w 2791778"/>
                  <a:gd name="connsiteY6" fmla="*/ 225756 h 279569"/>
                  <a:gd name="connsiteX7" fmla="*/ 91440 w 2791778"/>
                  <a:gd name="connsiteY7" fmla="*/ 279569 h 279569"/>
                  <a:gd name="connsiteX0" fmla="*/ 0 w 2791778"/>
                  <a:gd name="connsiteY0" fmla="*/ 188129 h 225756"/>
                  <a:gd name="connsiteX1" fmla="*/ 0 w 2791778"/>
                  <a:gd name="connsiteY1" fmla="*/ 37627 h 225756"/>
                  <a:gd name="connsiteX2" fmla="*/ 37627 w 2791778"/>
                  <a:gd name="connsiteY2" fmla="*/ 0 h 225756"/>
                  <a:gd name="connsiteX3" fmla="*/ 2754151 w 2791778"/>
                  <a:gd name="connsiteY3" fmla="*/ 0 h 225756"/>
                  <a:gd name="connsiteX4" fmla="*/ 2791778 w 2791778"/>
                  <a:gd name="connsiteY4" fmla="*/ 37627 h 225756"/>
                  <a:gd name="connsiteX5" fmla="*/ 2791778 w 2791778"/>
                  <a:gd name="connsiteY5" fmla="*/ 188129 h 225756"/>
                  <a:gd name="connsiteX6" fmla="*/ 2754151 w 2791778"/>
                  <a:gd name="connsiteY6" fmla="*/ 225756 h 225756"/>
                  <a:gd name="connsiteX0" fmla="*/ 0 w 2791778"/>
                  <a:gd name="connsiteY0" fmla="*/ 188129 h 188129"/>
                  <a:gd name="connsiteX1" fmla="*/ 0 w 2791778"/>
                  <a:gd name="connsiteY1" fmla="*/ 37627 h 188129"/>
                  <a:gd name="connsiteX2" fmla="*/ 37627 w 2791778"/>
                  <a:gd name="connsiteY2" fmla="*/ 0 h 188129"/>
                  <a:gd name="connsiteX3" fmla="*/ 2754151 w 2791778"/>
                  <a:gd name="connsiteY3" fmla="*/ 0 h 188129"/>
                  <a:gd name="connsiteX4" fmla="*/ 2791778 w 2791778"/>
                  <a:gd name="connsiteY4" fmla="*/ 37627 h 188129"/>
                  <a:gd name="connsiteX5" fmla="*/ 2791778 w 2791778"/>
                  <a:gd name="connsiteY5" fmla="*/ 188129 h 188129"/>
                  <a:gd name="connsiteX0" fmla="*/ 0 w 2791778"/>
                  <a:gd name="connsiteY0" fmla="*/ 188129 h 188129"/>
                  <a:gd name="connsiteX1" fmla="*/ 0 w 2791778"/>
                  <a:gd name="connsiteY1" fmla="*/ 37627 h 188129"/>
                  <a:gd name="connsiteX2" fmla="*/ 37627 w 2791778"/>
                  <a:gd name="connsiteY2" fmla="*/ 0 h 188129"/>
                  <a:gd name="connsiteX3" fmla="*/ 2754151 w 2791778"/>
                  <a:gd name="connsiteY3" fmla="*/ 0 h 188129"/>
                  <a:gd name="connsiteX4" fmla="*/ 2791778 w 2791778"/>
                  <a:gd name="connsiteY4" fmla="*/ 37627 h 188129"/>
                  <a:gd name="connsiteX0" fmla="*/ 0 w 2754151"/>
                  <a:gd name="connsiteY0" fmla="*/ 188129 h 188129"/>
                  <a:gd name="connsiteX1" fmla="*/ 0 w 2754151"/>
                  <a:gd name="connsiteY1" fmla="*/ 37627 h 188129"/>
                  <a:gd name="connsiteX2" fmla="*/ 37627 w 2754151"/>
                  <a:gd name="connsiteY2" fmla="*/ 0 h 188129"/>
                  <a:gd name="connsiteX3" fmla="*/ 2754151 w 2754151"/>
                  <a:gd name="connsiteY3" fmla="*/ 0 h 188129"/>
                  <a:gd name="connsiteX0" fmla="*/ 0 w 2754151"/>
                  <a:gd name="connsiteY0" fmla="*/ 37627 h 37627"/>
                  <a:gd name="connsiteX1" fmla="*/ 37627 w 2754151"/>
                  <a:gd name="connsiteY1" fmla="*/ 0 h 37627"/>
                  <a:gd name="connsiteX2" fmla="*/ 2754151 w 2754151"/>
                  <a:gd name="connsiteY2" fmla="*/ 0 h 37627"/>
                  <a:gd name="connsiteX0" fmla="*/ 0 w 2716524"/>
                  <a:gd name="connsiteY0" fmla="*/ 0 h 0"/>
                  <a:gd name="connsiteX1" fmla="*/ 2716524 w 2716524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16524">
                    <a:moveTo>
                      <a:pt x="0" y="0"/>
                    </a:moveTo>
                    <a:lnTo>
                      <a:pt x="2716524" y="0"/>
                    </a:lnTo>
                  </a:path>
                </a:pathLst>
              </a:custGeom>
              <a:noFill/>
              <a:ln w="19050" cap="rnd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B643E8E7-D612-4210-8977-A378F3E62B5C}"/>
              </a:ext>
            </a:extLst>
          </p:cNvPr>
          <p:cNvGrpSpPr/>
          <p:nvPr/>
        </p:nvGrpSpPr>
        <p:grpSpPr>
          <a:xfrm>
            <a:off x="2155247" y="9007674"/>
            <a:ext cx="3192586" cy="291121"/>
            <a:chOff x="1743787" y="9030918"/>
            <a:chExt cx="3192586" cy="291121"/>
          </a:xfrm>
        </p:grpSpPr>
        <p:sp>
          <p:nvSpPr>
            <p:cNvPr id="60" name="矢印: 五方向 59">
              <a:extLst>
                <a:ext uri="{FF2B5EF4-FFF2-40B4-BE49-F238E27FC236}">
                  <a16:creationId xmlns:a16="http://schemas.microsoft.com/office/drawing/2014/main" id="{9C367147-40D8-4B94-A6AB-8813DAE198A3}"/>
                </a:ext>
              </a:extLst>
            </p:cNvPr>
            <p:cNvSpPr/>
            <p:nvPr/>
          </p:nvSpPr>
          <p:spPr>
            <a:xfrm>
              <a:off x="1782842" y="9035241"/>
              <a:ext cx="3113637" cy="286798"/>
            </a:xfrm>
            <a:prstGeom prst="homePlate">
              <a:avLst>
                <a:gd name="adj" fmla="val 40684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401AB51B-B1FD-4788-8212-F346B36399B9}"/>
                </a:ext>
              </a:extLst>
            </p:cNvPr>
            <p:cNvSpPr txBox="1"/>
            <p:nvPr/>
          </p:nvSpPr>
          <p:spPr>
            <a:xfrm>
              <a:off x="1743787" y="9030918"/>
              <a:ext cx="31925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※ 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詳細は県ホームページをご確認ください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CA6F01C-A4A2-466C-A1E8-03C2585559DA}"/>
              </a:ext>
            </a:extLst>
          </p:cNvPr>
          <p:cNvGrpSpPr/>
          <p:nvPr/>
        </p:nvGrpSpPr>
        <p:grpSpPr>
          <a:xfrm>
            <a:off x="2541480" y="2464646"/>
            <a:ext cx="4053443" cy="529574"/>
            <a:chOff x="3370449" y="2385000"/>
            <a:chExt cx="4053443" cy="529574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CE6F930-CB01-464F-BF8B-142A2914168E}"/>
                </a:ext>
              </a:extLst>
            </p:cNvPr>
            <p:cNvSpPr txBox="1"/>
            <p:nvPr/>
          </p:nvSpPr>
          <p:spPr>
            <a:xfrm>
              <a:off x="3370449" y="2385000"/>
              <a:ext cx="3810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がご利用いただけます</a:t>
              </a:r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E946DD82-F3FC-4E39-8968-3DB43330D9C2}"/>
                </a:ext>
              </a:extLst>
            </p:cNvPr>
            <p:cNvSpPr txBox="1"/>
            <p:nvPr/>
          </p:nvSpPr>
          <p:spPr>
            <a:xfrm>
              <a:off x="6836428" y="2391354"/>
              <a:ext cx="587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ln w="10160">
                    <a:noFill/>
                    <a:prstDash val="solid"/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！</a:t>
              </a:r>
            </a:p>
          </p:txBody>
        </p:sp>
      </p:grp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816BEA89-83FA-48C1-ADBB-9E3379B83FAE}"/>
              </a:ext>
            </a:extLst>
          </p:cNvPr>
          <p:cNvSpPr txBox="1"/>
          <p:nvPr/>
        </p:nvSpPr>
        <p:spPr>
          <a:xfrm>
            <a:off x="924249" y="2024053"/>
            <a:ext cx="1900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n w="9525">
                  <a:noFill/>
                  <a:prstDash val="solid"/>
                </a:ln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決済</a:t>
            </a:r>
            <a:endParaRPr kumimoji="1" lang="en-US" altLang="ja-JP" sz="6000" dirty="0">
              <a:ln w="10160">
                <a:noFill/>
                <a:prstDash val="solid"/>
              </a:ln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AA490DCF-1E36-4ED3-8B15-7E47D9474D84}"/>
              </a:ext>
            </a:extLst>
          </p:cNvPr>
          <p:cNvSpPr txBox="1"/>
          <p:nvPr/>
        </p:nvSpPr>
        <p:spPr>
          <a:xfrm>
            <a:off x="862940" y="1982311"/>
            <a:ext cx="1900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n w="9525">
                  <a:noFill/>
                  <a:prstDash val="solid"/>
                </a:ln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決済</a:t>
            </a:r>
            <a:endParaRPr kumimoji="1" lang="en-US" altLang="ja-JP" sz="6000" dirty="0">
              <a:ln w="10160">
                <a:noFill/>
                <a:prstDash val="solid"/>
              </a:ln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4ED71D52-7771-4FDA-900F-D65894D9FAAF}"/>
              </a:ext>
            </a:extLst>
          </p:cNvPr>
          <p:cNvSpPr txBox="1"/>
          <p:nvPr/>
        </p:nvSpPr>
        <p:spPr>
          <a:xfrm>
            <a:off x="100194" y="717640"/>
            <a:ext cx="67452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0" dirty="0">
                <a:ln w="50800" cap="rnd">
                  <a:noFill/>
                  <a:prstDash val="solid"/>
                </a:ln>
                <a:solidFill>
                  <a:srgbClr val="00206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キャッシュレス</a:t>
            </a:r>
            <a:endParaRPr kumimoji="1" lang="en-US" altLang="ja-JP" sz="9000" dirty="0">
              <a:ln w="50800" cap="rnd">
                <a:noFill/>
                <a:prstDash val="solid"/>
              </a:ln>
              <a:solidFill>
                <a:srgbClr val="00206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C520007A-E0AA-4B91-831C-2FED82F61B84}"/>
              </a:ext>
            </a:extLst>
          </p:cNvPr>
          <p:cNvSpPr txBox="1"/>
          <p:nvPr/>
        </p:nvSpPr>
        <p:spPr>
          <a:xfrm>
            <a:off x="50097" y="665480"/>
            <a:ext cx="67452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0" dirty="0">
                <a:ln w="50800" cap="rnd">
                  <a:noFill/>
                  <a:prstDash val="solid"/>
                </a:ln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キャッシュレス</a:t>
            </a:r>
            <a:endParaRPr kumimoji="1" lang="en-US" altLang="ja-JP" sz="9000" dirty="0">
              <a:ln w="50800" cap="rnd">
                <a:noFill/>
                <a:prstDash val="solid"/>
              </a:ln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36F9C368-4763-48D7-974E-AF0D6C1FC4BE}"/>
              </a:ext>
            </a:extLst>
          </p:cNvPr>
          <p:cNvGrpSpPr/>
          <p:nvPr/>
        </p:nvGrpSpPr>
        <p:grpSpPr>
          <a:xfrm>
            <a:off x="2804679" y="3074527"/>
            <a:ext cx="1224912" cy="1224914"/>
            <a:chOff x="842200" y="3262871"/>
            <a:chExt cx="1396684" cy="1396686"/>
          </a:xfrm>
        </p:grpSpPr>
        <p:sp>
          <p:nvSpPr>
            <p:cNvPr id="95" name="楕円 94">
              <a:extLst>
                <a:ext uri="{FF2B5EF4-FFF2-40B4-BE49-F238E27FC236}">
                  <a16:creationId xmlns:a16="http://schemas.microsoft.com/office/drawing/2014/main" id="{1309021C-6868-41F1-96E6-B23C6E3638DD}"/>
                </a:ext>
              </a:extLst>
            </p:cNvPr>
            <p:cNvSpPr/>
            <p:nvPr/>
          </p:nvSpPr>
          <p:spPr>
            <a:xfrm>
              <a:off x="842200" y="3262871"/>
              <a:ext cx="1396684" cy="1396686"/>
            </a:xfrm>
            <a:prstGeom prst="ellipse">
              <a:avLst/>
            </a:prstGeom>
            <a:solidFill>
              <a:schemeClr val="bg1"/>
            </a:solidFill>
            <a:ln w="2540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29B807BA-2D5B-4BAB-8B2C-7EDDACB734A5}"/>
                </a:ext>
              </a:extLst>
            </p:cNvPr>
            <p:cNvGrpSpPr/>
            <p:nvPr/>
          </p:nvGrpSpPr>
          <p:grpSpPr>
            <a:xfrm>
              <a:off x="1283471" y="3431885"/>
              <a:ext cx="508750" cy="895056"/>
              <a:chOff x="1456494" y="3156551"/>
              <a:chExt cx="819217" cy="1441264"/>
            </a:xfrm>
          </p:grpSpPr>
          <p:sp>
            <p:nvSpPr>
              <p:cNvPr id="49" name="四角形: 角を丸くする 48">
                <a:extLst>
                  <a:ext uri="{FF2B5EF4-FFF2-40B4-BE49-F238E27FC236}">
                    <a16:creationId xmlns:a16="http://schemas.microsoft.com/office/drawing/2014/main" id="{6A867773-8798-49A2-B377-300A8E89F6E7}"/>
                  </a:ext>
                </a:extLst>
              </p:cNvPr>
              <p:cNvSpPr/>
              <p:nvPr/>
            </p:nvSpPr>
            <p:spPr>
              <a:xfrm rot="10800000">
                <a:off x="1456494" y="3156551"/>
                <a:ext cx="808301" cy="1441264"/>
              </a:xfrm>
              <a:prstGeom prst="roundRect">
                <a:avLst/>
              </a:prstGeom>
              <a:noFill/>
              <a:ln w="44450" cap="rnd">
                <a:solidFill>
                  <a:srgbClr val="0070C0"/>
                </a:solidFill>
                <a:rou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" name="四角形: 上の 2 つの角を丸める 11">
                <a:extLst>
                  <a:ext uri="{FF2B5EF4-FFF2-40B4-BE49-F238E27FC236}">
                    <a16:creationId xmlns:a16="http://schemas.microsoft.com/office/drawing/2014/main" id="{1771D0B0-5677-42C1-94E6-3FB6B59150D8}"/>
                  </a:ext>
                </a:extLst>
              </p:cNvPr>
              <p:cNvSpPr/>
              <p:nvPr/>
            </p:nvSpPr>
            <p:spPr>
              <a:xfrm>
                <a:off x="1467416" y="3176501"/>
                <a:ext cx="808295" cy="20085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四角形: 上の 2 つの角を丸める 83">
                <a:extLst>
                  <a:ext uri="{FF2B5EF4-FFF2-40B4-BE49-F238E27FC236}">
                    <a16:creationId xmlns:a16="http://schemas.microsoft.com/office/drawing/2014/main" id="{F677A95C-2FCC-4683-96A5-10E677015867}"/>
                  </a:ext>
                </a:extLst>
              </p:cNvPr>
              <p:cNvSpPr/>
              <p:nvPr/>
            </p:nvSpPr>
            <p:spPr>
              <a:xfrm rot="10800000">
                <a:off x="1467412" y="4462782"/>
                <a:ext cx="808297" cy="12014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9" name="四角形: 角を丸くする 88">
                <a:extLst>
                  <a:ext uri="{FF2B5EF4-FFF2-40B4-BE49-F238E27FC236}">
                    <a16:creationId xmlns:a16="http://schemas.microsoft.com/office/drawing/2014/main" id="{95158554-D36C-4297-AF9E-39A7CF4E60FA}"/>
                  </a:ext>
                </a:extLst>
              </p:cNvPr>
              <p:cNvSpPr/>
              <p:nvPr/>
            </p:nvSpPr>
            <p:spPr>
              <a:xfrm>
                <a:off x="1738077" y="3222402"/>
                <a:ext cx="266970" cy="67879"/>
              </a:xfrm>
              <a:prstGeom prst="roundRect">
                <a:avLst>
                  <a:gd name="adj" fmla="val 40291"/>
                </a:avLst>
              </a:prstGeom>
              <a:solidFill>
                <a:schemeClr val="bg1"/>
              </a:solidFill>
              <a:ln w="63500" cap="rnd">
                <a:noFill/>
                <a:rou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38DD677-30A1-412F-9A11-197EDA740FCC}"/>
                </a:ext>
              </a:extLst>
            </p:cNvPr>
            <p:cNvSpPr txBox="1"/>
            <p:nvPr/>
          </p:nvSpPr>
          <p:spPr>
            <a:xfrm>
              <a:off x="1166335" y="4326266"/>
              <a:ext cx="750687" cy="274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 dirty="0">
                  <a:ln w="9525">
                    <a:noFill/>
                    <a:prstDash val="solid"/>
                  </a:ln>
                  <a:solidFill>
                    <a:srgbClr val="0070C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スマホ</a:t>
              </a:r>
              <a:endParaRPr kumimoji="1" lang="en-US" altLang="ja-JP" sz="1000" dirty="0">
                <a:ln w="10160">
                  <a:noFill/>
                  <a:prstDash val="solid"/>
                </a:ln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1E360487-2D54-4BBB-AD4A-35E76EF356B6}"/>
              </a:ext>
            </a:extLst>
          </p:cNvPr>
          <p:cNvSpPr txBox="1"/>
          <p:nvPr/>
        </p:nvSpPr>
        <p:spPr>
          <a:xfrm>
            <a:off x="2541480" y="6887000"/>
            <a:ext cx="3866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令和６年</a:t>
            </a:r>
            <a:r>
              <a:rPr kumimoji="1" lang="en-US" altLang="ja-JP" sz="1000" dirty="0"/>
              <a:t>(2024</a:t>
            </a:r>
            <a:r>
              <a:rPr kumimoji="1" lang="ja-JP" altLang="en-US" sz="1000" dirty="0"/>
              <a:t>年</a:t>
            </a:r>
            <a:r>
              <a:rPr kumimoji="1" lang="en-US" altLang="ja-JP" sz="1000" dirty="0"/>
              <a:t>)</a:t>
            </a:r>
            <a:r>
              <a:rPr kumimoji="1" lang="ja-JP" altLang="en-US" sz="1000" dirty="0"/>
              <a:t>９月現在の取扱ブランド名を記載しております。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326B523-883A-4310-B085-60E7E635A0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69" y="9011903"/>
            <a:ext cx="649102" cy="649102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69ED07-937C-4B08-9045-E2F7428A7FF2}"/>
              </a:ext>
            </a:extLst>
          </p:cNvPr>
          <p:cNvSpPr txBox="1"/>
          <p:nvPr/>
        </p:nvSpPr>
        <p:spPr>
          <a:xfrm>
            <a:off x="235017" y="254881"/>
            <a:ext cx="464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滋賀県の受付窓口で</a:t>
            </a:r>
            <a:endParaRPr kumimoji="1" lang="en-US" altLang="ja-JP" sz="2800" dirty="0">
              <a:ln w="10160">
                <a:noFill/>
                <a:prstDash val="solid"/>
              </a:ln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29CBB99F-BB88-4B88-871F-45E57861A072}"/>
              </a:ext>
            </a:extLst>
          </p:cNvPr>
          <p:cNvGrpSpPr/>
          <p:nvPr/>
        </p:nvGrpSpPr>
        <p:grpSpPr>
          <a:xfrm>
            <a:off x="557913" y="4625672"/>
            <a:ext cx="1680823" cy="387700"/>
            <a:chOff x="7092245" y="5397889"/>
            <a:chExt cx="1581449" cy="387700"/>
          </a:xfrm>
        </p:grpSpPr>
        <p:sp>
          <p:nvSpPr>
            <p:cNvPr id="76" name="四角形: 角を丸くする 75">
              <a:extLst>
                <a:ext uri="{FF2B5EF4-FFF2-40B4-BE49-F238E27FC236}">
                  <a16:creationId xmlns:a16="http://schemas.microsoft.com/office/drawing/2014/main" id="{C572A9BE-A86F-408B-98E0-2A77339BD6B2}"/>
                </a:ext>
              </a:extLst>
            </p:cNvPr>
            <p:cNvSpPr/>
            <p:nvPr/>
          </p:nvSpPr>
          <p:spPr>
            <a:xfrm>
              <a:off x="7092245" y="5479293"/>
              <a:ext cx="1344480" cy="252587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A49FD0B0-7829-4ABC-B8C9-A35AD9BD3BF6}"/>
                </a:ext>
              </a:extLst>
            </p:cNvPr>
            <p:cNvSpPr/>
            <p:nvPr/>
          </p:nvSpPr>
          <p:spPr>
            <a:xfrm>
              <a:off x="7124904" y="5397889"/>
              <a:ext cx="1548790" cy="3877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クレジットカード</a:t>
              </a:r>
            </a:p>
          </p:txBody>
        </p:sp>
      </p:grpSp>
      <p:sp>
        <p:nvSpPr>
          <p:cNvPr id="78" name="四角形: 角を丸くする 44">
            <a:extLst>
              <a:ext uri="{FF2B5EF4-FFF2-40B4-BE49-F238E27FC236}">
                <a16:creationId xmlns:a16="http://schemas.microsoft.com/office/drawing/2014/main" id="{DDEB8D67-D51B-4EDB-BBFD-A84F525901F2}"/>
              </a:ext>
            </a:extLst>
          </p:cNvPr>
          <p:cNvSpPr/>
          <p:nvPr/>
        </p:nvSpPr>
        <p:spPr>
          <a:xfrm rot="16200000">
            <a:off x="2420380" y="5641795"/>
            <a:ext cx="2127893" cy="120861"/>
          </a:xfrm>
          <a:custGeom>
            <a:avLst/>
            <a:gdLst>
              <a:gd name="connsiteX0" fmla="*/ 0 w 5587594"/>
              <a:gd name="connsiteY0" fmla="*/ 133593 h 801541"/>
              <a:gd name="connsiteX1" fmla="*/ 133593 w 5587594"/>
              <a:gd name="connsiteY1" fmla="*/ 0 h 801541"/>
              <a:gd name="connsiteX2" fmla="*/ 5454001 w 5587594"/>
              <a:gd name="connsiteY2" fmla="*/ 0 h 801541"/>
              <a:gd name="connsiteX3" fmla="*/ 5587594 w 5587594"/>
              <a:gd name="connsiteY3" fmla="*/ 133593 h 801541"/>
              <a:gd name="connsiteX4" fmla="*/ 5587594 w 5587594"/>
              <a:gd name="connsiteY4" fmla="*/ 667948 h 801541"/>
              <a:gd name="connsiteX5" fmla="*/ 5454001 w 5587594"/>
              <a:gd name="connsiteY5" fmla="*/ 801541 h 801541"/>
              <a:gd name="connsiteX6" fmla="*/ 133593 w 5587594"/>
              <a:gd name="connsiteY6" fmla="*/ 801541 h 801541"/>
              <a:gd name="connsiteX7" fmla="*/ 0 w 5587594"/>
              <a:gd name="connsiteY7" fmla="*/ 667948 h 801541"/>
              <a:gd name="connsiteX8" fmla="*/ 0 w 5587594"/>
              <a:gd name="connsiteY8" fmla="*/ 133593 h 801541"/>
              <a:gd name="connsiteX0" fmla="*/ 0 w 5587594"/>
              <a:gd name="connsiteY0" fmla="*/ 133593 h 801541"/>
              <a:gd name="connsiteX1" fmla="*/ 133593 w 5587594"/>
              <a:gd name="connsiteY1" fmla="*/ 0 h 801541"/>
              <a:gd name="connsiteX2" fmla="*/ 5587594 w 5587594"/>
              <a:gd name="connsiteY2" fmla="*/ 133593 h 801541"/>
              <a:gd name="connsiteX3" fmla="*/ 5587594 w 5587594"/>
              <a:gd name="connsiteY3" fmla="*/ 667948 h 801541"/>
              <a:gd name="connsiteX4" fmla="*/ 5454001 w 5587594"/>
              <a:gd name="connsiteY4" fmla="*/ 801541 h 801541"/>
              <a:gd name="connsiteX5" fmla="*/ 133593 w 5587594"/>
              <a:gd name="connsiteY5" fmla="*/ 801541 h 801541"/>
              <a:gd name="connsiteX6" fmla="*/ 0 w 5587594"/>
              <a:gd name="connsiteY6" fmla="*/ 667948 h 801541"/>
              <a:gd name="connsiteX7" fmla="*/ 0 w 5587594"/>
              <a:gd name="connsiteY7" fmla="*/ 133593 h 801541"/>
              <a:gd name="connsiteX0" fmla="*/ 5587594 w 5679034"/>
              <a:gd name="connsiteY0" fmla="*/ 133593 h 801541"/>
              <a:gd name="connsiteX1" fmla="*/ 5587594 w 5679034"/>
              <a:gd name="connsiteY1" fmla="*/ 667948 h 801541"/>
              <a:gd name="connsiteX2" fmla="*/ 5454001 w 5679034"/>
              <a:gd name="connsiteY2" fmla="*/ 801541 h 801541"/>
              <a:gd name="connsiteX3" fmla="*/ 133593 w 5679034"/>
              <a:gd name="connsiteY3" fmla="*/ 801541 h 801541"/>
              <a:gd name="connsiteX4" fmla="*/ 0 w 5679034"/>
              <a:gd name="connsiteY4" fmla="*/ 667948 h 801541"/>
              <a:gd name="connsiteX5" fmla="*/ 0 w 5679034"/>
              <a:gd name="connsiteY5" fmla="*/ 133593 h 801541"/>
              <a:gd name="connsiteX6" fmla="*/ 133593 w 5679034"/>
              <a:gd name="connsiteY6" fmla="*/ 0 h 801541"/>
              <a:gd name="connsiteX7" fmla="*/ 5679034 w 5679034"/>
              <a:gd name="connsiteY7" fmla="*/ 225033 h 801541"/>
              <a:gd name="connsiteX0" fmla="*/ 5587594 w 5587594"/>
              <a:gd name="connsiteY0" fmla="*/ 133593 h 801541"/>
              <a:gd name="connsiteX1" fmla="*/ 5587594 w 5587594"/>
              <a:gd name="connsiteY1" fmla="*/ 667948 h 801541"/>
              <a:gd name="connsiteX2" fmla="*/ 5454001 w 5587594"/>
              <a:gd name="connsiteY2" fmla="*/ 801541 h 801541"/>
              <a:gd name="connsiteX3" fmla="*/ 133593 w 5587594"/>
              <a:gd name="connsiteY3" fmla="*/ 801541 h 801541"/>
              <a:gd name="connsiteX4" fmla="*/ 0 w 5587594"/>
              <a:gd name="connsiteY4" fmla="*/ 667948 h 801541"/>
              <a:gd name="connsiteX5" fmla="*/ 0 w 5587594"/>
              <a:gd name="connsiteY5" fmla="*/ 133593 h 801541"/>
              <a:gd name="connsiteX6" fmla="*/ 133593 w 5587594"/>
              <a:gd name="connsiteY6" fmla="*/ 0 h 801541"/>
              <a:gd name="connsiteX0" fmla="*/ 5587594 w 5587594"/>
              <a:gd name="connsiteY0" fmla="*/ 667948 h 801541"/>
              <a:gd name="connsiteX1" fmla="*/ 5454001 w 5587594"/>
              <a:gd name="connsiteY1" fmla="*/ 801541 h 801541"/>
              <a:gd name="connsiteX2" fmla="*/ 133593 w 5587594"/>
              <a:gd name="connsiteY2" fmla="*/ 801541 h 801541"/>
              <a:gd name="connsiteX3" fmla="*/ 0 w 5587594"/>
              <a:gd name="connsiteY3" fmla="*/ 667948 h 801541"/>
              <a:gd name="connsiteX4" fmla="*/ 0 w 5587594"/>
              <a:gd name="connsiteY4" fmla="*/ 133593 h 801541"/>
              <a:gd name="connsiteX5" fmla="*/ 133593 w 5587594"/>
              <a:gd name="connsiteY5" fmla="*/ 0 h 801541"/>
              <a:gd name="connsiteX0" fmla="*/ 5454001 w 5454001"/>
              <a:gd name="connsiteY0" fmla="*/ 801541 h 801541"/>
              <a:gd name="connsiteX1" fmla="*/ 133593 w 5454001"/>
              <a:gd name="connsiteY1" fmla="*/ 801541 h 801541"/>
              <a:gd name="connsiteX2" fmla="*/ 0 w 5454001"/>
              <a:gd name="connsiteY2" fmla="*/ 667948 h 801541"/>
              <a:gd name="connsiteX3" fmla="*/ 0 w 5454001"/>
              <a:gd name="connsiteY3" fmla="*/ 133593 h 801541"/>
              <a:gd name="connsiteX4" fmla="*/ 133593 w 5454001"/>
              <a:gd name="connsiteY4" fmla="*/ 0 h 801541"/>
              <a:gd name="connsiteX0" fmla="*/ 5454001 w 5454001"/>
              <a:gd name="connsiteY0" fmla="*/ 667948 h 667948"/>
              <a:gd name="connsiteX1" fmla="*/ 133593 w 5454001"/>
              <a:gd name="connsiteY1" fmla="*/ 667948 h 667948"/>
              <a:gd name="connsiteX2" fmla="*/ 0 w 5454001"/>
              <a:gd name="connsiteY2" fmla="*/ 534355 h 667948"/>
              <a:gd name="connsiteX3" fmla="*/ 0 w 5454001"/>
              <a:gd name="connsiteY3" fmla="*/ 0 h 667948"/>
              <a:gd name="connsiteX0" fmla="*/ 5454001 w 5454001"/>
              <a:gd name="connsiteY0" fmla="*/ 686998 h 686998"/>
              <a:gd name="connsiteX1" fmla="*/ 133593 w 5454001"/>
              <a:gd name="connsiteY1" fmla="*/ 686998 h 686998"/>
              <a:gd name="connsiteX2" fmla="*/ 0 w 5454001"/>
              <a:gd name="connsiteY2" fmla="*/ 553405 h 686998"/>
              <a:gd name="connsiteX3" fmla="*/ 6350 w 5454001"/>
              <a:gd name="connsiteY3" fmla="*/ 0 h 686998"/>
              <a:gd name="connsiteX0" fmla="*/ 5454001 w 5454001"/>
              <a:gd name="connsiteY0" fmla="*/ 133593 h 133593"/>
              <a:gd name="connsiteX1" fmla="*/ 133593 w 5454001"/>
              <a:gd name="connsiteY1" fmla="*/ 133593 h 133593"/>
              <a:gd name="connsiteX2" fmla="*/ 0 w 5454001"/>
              <a:gd name="connsiteY2" fmla="*/ 0 h 133593"/>
              <a:gd name="connsiteX0" fmla="*/ 5320408 w 5320408"/>
              <a:gd name="connsiteY0" fmla="*/ 0 h 0"/>
              <a:gd name="connsiteX1" fmla="*/ 0 w 532040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20408">
                <a:moveTo>
                  <a:pt x="5320408" y="0"/>
                </a:move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00B0F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8CA8F88D-BD61-4AA9-8F31-52E98D0A01EC}"/>
              </a:ext>
            </a:extLst>
          </p:cNvPr>
          <p:cNvGrpSpPr/>
          <p:nvPr/>
        </p:nvGrpSpPr>
        <p:grpSpPr>
          <a:xfrm>
            <a:off x="557913" y="5749076"/>
            <a:ext cx="2347609" cy="387700"/>
            <a:chOff x="6133288" y="6002000"/>
            <a:chExt cx="1560078" cy="387700"/>
          </a:xfrm>
        </p:grpSpPr>
        <p:sp>
          <p:nvSpPr>
            <p:cNvPr id="80" name="四角形: 角を丸くする 79">
              <a:extLst>
                <a:ext uri="{FF2B5EF4-FFF2-40B4-BE49-F238E27FC236}">
                  <a16:creationId xmlns:a16="http://schemas.microsoft.com/office/drawing/2014/main" id="{8B961B91-1D3D-46F9-B9E5-02747DC8B064}"/>
                </a:ext>
              </a:extLst>
            </p:cNvPr>
            <p:cNvSpPr/>
            <p:nvPr/>
          </p:nvSpPr>
          <p:spPr>
            <a:xfrm>
              <a:off x="6133288" y="6069557"/>
              <a:ext cx="1344480" cy="252587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86F58E5A-8DD0-4DA7-8F71-A813A7E6BD8F}"/>
                </a:ext>
              </a:extLst>
            </p:cNvPr>
            <p:cNvSpPr/>
            <p:nvPr/>
          </p:nvSpPr>
          <p:spPr>
            <a:xfrm>
              <a:off x="6144576" y="6002000"/>
              <a:ext cx="1548790" cy="3877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コード決済（スマホ決済）</a:t>
              </a: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F46903E-2284-4C73-9E2B-E4C5CA179A6D}"/>
              </a:ext>
            </a:extLst>
          </p:cNvPr>
          <p:cNvGrpSpPr/>
          <p:nvPr/>
        </p:nvGrpSpPr>
        <p:grpSpPr>
          <a:xfrm>
            <a:off x="3586535" y="4649754"/>
            <a:ext cx="1136584" cy="367230"/>
            <a:chOff x="3554575" y="5116505"/>
            <a:chExt cx="1344480" cy="387700"/>
          </a:xfrm>
        </p:grpSpPr>
        <p:sp>
          <p:nvSpPr>
            <p:cNvPr id="88" name="四角形: 角を丸くする 87">
              <a:extLst>
                <a:ext uri="{FF2B5EF4-FFF2-40B4-BE49-F238E27FC236}">
                  <a16:creationId xmlns:a16="http://schemas.microsoft.com/office/drawing/2014/main" id="{FEC8A56D-343A-4FCD-893E-B045EF3413C5}"/>
                </a:ext>
              </a:extLst>
            </p:cNvPr>
            <p:cNvSpPr/>
            <p:nvPr/>
          </p:nvSpPr>
          <p:spPr>
            <a:xfrm>
              <a:off x="3554575" y="5180716"/>
              <a:ext cx="1344480" cy="252587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D0E3600B-AFB0-4DC1-B71D-95C2CAE937D0}"/>
                </a:ext>
              </a:extLst>
            </p:cNvPr>
            <p:cNvSpPr/>
            <p:nvPr/>
          </p:nvSpPr>
          <p:spPr>
            <a:xfrm>
              <a:off x="3597221" y="5116505"/>
              <a:ext cx="1253518" cy="3877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電子マネー</a:t>
              </a: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7B02B918-B842-4C89-BF13-38217C54E4EC}"/>
              </a:ext>
            </a:extLst>
          </p:cNvPr>
          <p:cNvGrpSpPr>
            <a:grpSpLocks noChangeAspect="1"/>
          </p:cNvGrpSpPr>
          <p:nvPr/>
        </p:nvGrpSpPr>
        <p:grpSpPr>
          <a:xfrm>
            <a:off x="3615170" y="5728187"/>
            <a:ext cx="2728714" cy="701378"/>
            <a:chOff x="314074" y="5535778"/>
            <a:chExt cx="6821785" cy="1753448"/>
          </a:xfrm>
        </p:grpSpPr>
        <p:grpSp>
          <p:nvGrpSpPr>
            <p:cNvPr id="102" name="グループ化 101">
              <a:extLst>
                <a:ext uri="{FF2B5EF4-FFF2-40B4-BE49-F238E27FC236}">
                  <a16:creationId xmlns:a16="http://schemas.microsoft.com/office/drawing/2014/main" id="{7C3C82C6-A355-4890-8CF8-C7F8F60A88AE}"/>
                </a:ext>
              </a:extLst>
            </p:cNvPr>
            <p:cNvGrpSpPr/>
            <p:nvPr/>
          </p:nvGrpSpPr>
          <p:grpSpPr>
            <a:xfrm>
              <a:off x="314074" y="5535778"/>
              <a:ext cx="6821785" cy="1753448"/>
              <a:chOff x="665163" y="5851992"/>
              <a:chExt cx="6153943" cy="1643551"/>
            </a:xfrm>
          </p:grpSpPr>
          <p:cxnSp>
            <p:nvCxnSpPr>
              <p:cNvPr id="123" name="直線コネクタ 122">
                <a:extLst>
                  <a:ext uri="{FF2B5EF4-FFF2-40B4-BE49-F238E27FC236}">
                    <a16:creationId xmlns:a16="http://schemas.microsoft.com/office/drawing/2014/main" id="{604856BE-CFB8-4F94-9B87-2A2088B974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91232" y="5851992"/>
                <a:ext cx="0" cy="164355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四角形: 角を丸くする 123">
                <a:extLst>
                  <a:ext uri="{FF2B5EF4-FFF2-40B4-BE49-F238E27FC236}">
                    <a16:creationId xmlns:a16="http://schemas.microsoft.com/office/drawing/2014/main" id="{C31BDBDA-2838-4785-BAB3-7DD5A951CDED}"/>
                  </a:ext>
                </a:extLst>
              </p:cNvPr>
              <p:cNvSpPr/>
              <p:nvPr/>
            </p:nvSpPr>
            <p:spPr>
              <a:xfrm>
                <a:off x="665163" y="5851992"/>
                <a:ext cx="6153943" cy="1643551"/>
              </a:xfrm>
              <a:prstGeom prst="round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D6C27A9A-F1AB-4EB6-BB40-1245CDB3C7C0}"/>
                </a:ext>
              </a:extLst>
            </p:cNvPr>
            <p:cNvGrpSpPr/>
            <p:nvPr/>
          </p:nvGrpSpPr>
          <p:grpSpPr>
            <a:xfrm>
              <a:off x="1958239" y="5808478"/>
              <a:ext cx="4974055" cy="650029"/>
              <a:chOff x="1918648" y="6397739"/>
              <a:chExt cx="4974055" cy="650029"/>
            </a:xfrm>
          </p:grpSpPr>
          <p:pic>
            <p:nvPicPr>
              <p:cNvPr id="111" name="図 110" descr="黒い背景に白い文字がある&#10;&#10;中程度の精度で自動的に生成された説明">
                <a:extLst>
                  <a:ext uri="{FF2B5EF4-FFF2-40B4-BE49-F238E27FC236}">
                    <a16:creationId xmlns:a16="http://schemas.microsoft.com/office/drawing/2014/main" id="{255394C1-A116-40A3-B03F-9E3D4C41B0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46140" y="6409552"/>
                <a:ext cx="946563" cy="638216"/>
              </a:xfrm>
              <a:prstGeom prst="rect">
                <a:avLst/>
              </a:prstGeom>
            </p:spPr>
          </p:pic>
          <p:pic>
            <p:nvPicPr>
              <p:cNvPr id="113" name="図 112" descr="黒い背景と白い文字&#10;&#10;自動的に生成された説明">
                <a:extLst>
                  <a:ext uri="{FF2B5EF4-FFF2-40B4-BE49-F238E27FC236}">
                    <a16:creationId xmlns:a16="http://schemas.microsoft.com/office/drawing/2014/main" id="{84CAD9A9-D49C-4165-9DD6-F739FEB921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56" t="4156" r="2982" b="9592"/>
              <a:stretch/>
            </p:blipFill>
            <p:spPr>
              <a:xfrm>
                <a:off x="4824209" y="6637859"/>
                <a:ext cx="1080096" cy="255021"/>
              </a:xfrm>
              <a:prstGeom prst="rect">
                <a:avLst/>
              </a:prstGeom>
            </p:spPr>
          </p:pic>
          <p:pic>
            <p:nvPicPr>
              <p:cNvPr id="114" name="図 113" descr="テキスト が含まれている画像&#10;&#10;自動的に生成された説明">
                <a:extLst>
                  <a:ext uri="{FF2B5EF4-FFF2-40B4-BE49-F238E27FC236}">
                    <a16:creationId xmlns:a16="http://schemas.microsoft.com/office/drawing/2014/main" id="{E15F46C6-63F1-435D-B84D-6A1E780BF8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62453" y="6408007"/>
                <a:ext cx="925425" cy="584838"/>
              </a:xfrm>
              <a:prstGeom prst="rect">
                <a:avLst/>
              </a:prstGeom>
            </p:spPr>
          </p:pic>
          <p:pic>
            <p:nvPicPr>
              <p:cNvPr id="117" name="図 116" descr="ロゴ&#10;&#10;自動的に生成された説明">
                <a:extLst>
                  <a:ext uri="{FF2B5EF4-FFF2-40B4-BE49-F238E27FC236}">
                    <a16:creationId xmlns:a16="http://schemas.microsoft.com/office/drawing/2014/main" id="{D9F47F4F-AE3A-46A0-9C4D-CD03C90663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18648" y="6397739"/>
                <a:ext cx="845432" cy="584838"/>
              </a:xfrm>
              <a:prstGeom prst="rect">
                <a:avLst/>
              </a:prstGeom>
            </p:spPr>
          </p:pic>
          <p:pic>
            <p:nvPicPr>
              <p:cNvPr id="122" name="図 121" descr="ロゴ&#10;&#10;自動的に生成された説明">
                <a:extLst>
                  <a:ext uri="{FF2B5EF4-FFF2-40B4-BE49-F238E27FC236}">
                    <a16:creationId xmlns:a16="http://schemas.microsoft.com/office/drawing/2014/main" id="{086EE4DE-BF93-4C56-AC46-08955779F5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41804" y="6414080"/>
                <a:ext cx="997270" cy="615574"/>
              </a:xfrm>
              <a:prstGeom prst="rect">
                <a:avLst/>
              </a:prstGeom>
            </p:spPr>
          </p:pic>
        </p:grpSp>
        <p:pic>
          <p:nvPicPr>
            <p:cNvPr id="104" name="図 103" descr="アイコン&#10;&#10;自動的に生成された説明">
              <a:extLst>
                <a:ext uri="{FF2B5EF4-FFF2-40B4-BE49-F238E27FC236}">
                  <a16:creationId xmlns:a16="http://schemas.microsoft.com/office/drawing/2014/main" id="{87D1ECC5-AAE3-4450-903F-1D4011BD394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202" y="5951089"/>
              <a:ext cx="1228937" cy="950881"/>
            </a:xfrm>
            <a:prstGeom prst="rect">
              <a:avLst/>
            </a:prstGeom>
          </p:spPr>
        </p:pic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549712EC-FD6E-4C99-B1D5-0AEC5FE8E988}"/>
                </a:ext>
              </a:extLst>
            </p:cNvPr>
            <p:cNvGrpSpPr/>
            <p:nvPr/>
          </p:nvGrpSpPr>
          <p:grpSpPr>
            <a:xfrm>
              <a:off x="2131202" y="6413591"/>
              <a:ext cx="4522197" cy="762324"/>
              <a:chOff x="2212340" y="5616006"/>
              <a:chExt cx="4522197" cy="762324"/>
            </a:xfrm>
          </p:grpSpPr>
          <p:pic>
            <p:nvPicPr>
              <p:cNvPr id="106" name="図 105" descr="アイコン&#10;&#10;自動的に生成された説明">
                <a:extLst>
                  <a:ext uri="{FF2B5EF4-FFF2-40B4-BE49-F238E27FC236}">
                    <a16:creationId xmlns:a16="http://schemas.microsoft.com/office/drawing/2014/main" id="{9613D3F4-8DAF-4484-BAA7-1A77707A11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39276" y="5616006"/>
                <a:ext cx="795261" cy="762324"/>
              </a:xfrm>
              <a:prstGeom prst="rect">
                <a:avLst/>
              </a:prstGeom>
            </p:spPr>
          </p:pic>
          <p:pic>
            <p:nvPicPr>
              <p:cNvPr id="107" name="図 106" descr="文字が書かれている&#10;&#10;低い精度で自動的に生成された説明">
                <a:extLst>
                  <a:ext uri="{FF2B5EF4-FFF2-40B4-BE49-F238E27FC236}">
                    <a16:creationId xmlns:a16="http://schemas.microsoft.com/office/drawing/2014/main" id="{5F4D3FFA-F536-43C6-9AFE-7E54011B0E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12340" y="5857819"/>
                <a:ext cx="1312177" cy="378320"/>
              </a:xfrm>
              <a:prstGeom prst="rect">
                <a:avLst/>
              </a:prstGeom>
            </p:spPr>
          </p:pic>
          <p:pic>
            <p:nvPicPr>
              <p:cNvPr id="108" name="図 107" descr="テキスト が含まれている画像&#10;&#10;自動的に生成された説明">
                <a:extLst>
                  <a:ext uri="{FF2B5EF4-FFF2-40B4-BE49-F238E27FC236}">
                    <a16:creationId xmlns:a16="http://schemas.microsoft.com/office/drawing/2014/main" id="{66CB5710-7C66-4114-A5B6-01D3E9A36B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40171" y="5850109"/>
                <a:ext cx="1118675" cy="425421"/>
              </a:xfrm>
              <a:prstGeom prst="rect">
                <a:avLst/>
              </a:prstGeom>
            </p:spPr>
          </p:pic>
          <p:pic>
            <p:nvPicPr>
              <p:cNvPr id="109" name="図 108" descr="挿絵 が含まれている画像&#10;&#10;自動的に生成された説明">
                <a:extLst>
                  <a:ext uri="{FF2B5EF4-FFF2-40B4-BE49-F238E27FC236}">
                    <a16:creationId xmlns:a16="http://schemas.microsoft.com/office/drawing/2014/main" id="{058E5524-980C-4962-A7FB-59AC3C5428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28849" y="5807211"/>
                <a:ext cx="978408" cy="478536"/>
              </a:xfrm>
              <a:prstGeom prst="rect">
                <a:avLst/>
              </a:prstGeom>
            </p:spPr>
          </p:pic>
        </p:grp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1A18CDB5-C93C-4E7C-BE23-80EBD83A52BE}"/>
              </a:ext>
            </a:extLst>
          </p:cNvPr>
          <p:cNvGrpSpPr>
            <a:grpSpLocks noChangeAspect="1"/>
          </p:cNvGrpSpPr>
          <p:nvPr/>
        </p:nvGrpSpPr>
        <p:grpSpPr>
          <a:xfrm>
            <a:off x="3569560" y="5163889"/>
            <a:ext cx="2704908" cy="425035"/>
            <a:chOff x="10254455" y="3398725"/>
            <a:chExt cx="5206866" cy="818175"/>
          </a:xfrm>
        </p:grpSpPr>
        <p:pic>
          <p:nvPicPr>
            <p:cNvPr id="126" name="図 125" descr="ロゴ, 会社名&#10;&#10;自動的に生成された説明">
              <a:extLst>
                <a:ext uri="{FF2B5EF4-FFF2-40B4-BE49-F238E27FC236}">
                  <a16:creationId xmlns:a16="http://schemas.microsoft.com/office/drawing/2014/main" id="{0A7700D8-6EB0-4175-86FA-42DA04704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4455" y="3398725"/>
              <a:ext cx="1246743" cy="818175"/>
            </a:xfrm>
            <a:prstGeom prst="rect">
              <a:avLst/>
            </a:prstGeom>
          </p:spPr>
        </p:pic>
        <p:pic>
          <p:nvPicPr>
            <p:cNvPr id="127" name="図 126" descr="ロゴ&#10;&#10;自動的に生成された説明">
              <a:extLst>
                <a:ext uri="{FF2B5EF4-FFF2-40B4-BE49-F238E27FC236}">
                  <a16:creationId xmlns:a16="http://schemas.microsoft.com/office/drawing/2014/main" id="{DB6EAF79-3B17-46CA-BF0B-F12BF25A96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92549" y="3486673"/>
              <a:ext cx="668772" cy="668772"/>
            </a:xfrm>
            <a:prstGeom prst="rect">
              <a:avLst/>
            </a:prstGeom>
          </p:spPr>
        </p:pic>
        <p:pic>
          <p:nvPicPr>
            <p:cNvPr id="128" name="図 127" descr="ロゴ&#10;&#10;自動的に生成された説明">
              <a:extLst>
                <a:ext uri="{FF2B5EF4-FFF2-40B4-BE49-F238E27FC236}">
                  <a16:creationId xmlns:a16="http://schemas.microsoft.com/office/drawing/2014/main" id="{3678EF7D-7305-4807-99FD-08A5B50AFD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81157" y="3505282"/>
              <a:ext cx="945965" cy="595916"/>
            </a:xfrm>
            <a:prstGeom prst="rect">
              <a:avLst/>
            </a:prstGeom>
          </p:spPr>
        </p:pic>
        <p:pic>
          <p:nvPicPr>
            <p:cNvPr id="129" name="図 128" descr="ロゴ, アイコン&#10;&#10;中程度の精度で自動的に生成された説明">
              <a:extLst>
                <a:ext uri="{FF2B5EF4-FFF2-40B4-BE49-F238E27FC236}">
                  <a16:creationId xmlns:a16="http://schemas.microsoft.com/office/drawing/2014/main" id="{71C26CEA-A7DD-4FFC-94D8-143DED621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71703" y="3513177"/>
              <a:ext cx="933463" cy="607994"/>
            </a:xfrm>
            <a:prstGeom prst="rect">
              <a:avLst/>
            </a:prstGeom>
          </p:spPr>
        </p:pic>
        <p:pic>
          <p:nvPicPr>
            <p:cNvPr id="130" name="図 129" descr="背景パターン&#10;&#10;自動的に生成された説明">
              <a:extLst>
                <a:ext uri="{FF2B5EF4-FFF2-40B4-BE49-F238E27FC236}">
                  <a16:creationId xmlns:a16="http://schemas.microsoft.com/office/drawing/2014/main" id="{CACFA8B0-8BAF-4F58-B9E7-9975B5F19A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0611" y="3513177"/>
              <a:ext cx="933463" cy="593408"/>
            </a:xfrm>
            <a:prstGeom prst="rect">
              <a:avLst/>
            </a:prstGeom>
          </p:spPr>
        </p:pic>
      </p:grpSp>
      <p:pic>
        <p:nvPicPr>
          <p:cNvPr id="120" name="図 119" descr="ロゴ&#10;&#10;自動的に生成された説明">
            <a:extLst>
              <a:ext uri="{FF2B5EF4-FFF2-40B4-BE49-F238E27FC236}">
                <a16:creationId xmlns:a16="http://schemas.microsoft.com/office/drawing/2014/main" id="{9D1E77B7-D19C-42D7-8781-5A16A82CB42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8" t="15107" r="15363" b="15666"/>
          <a:stretch/>
        </p:blipFill>
        <p:spPr>
          <a:xfrm>
            <a:off x="1617144" y="5334461"/>
            <a:ext cx="349774" cy="347059"/>
          </a:xfrm>
          <a:prstGeom prst="rect">
            <a:avLst/>
          </a:prstGeom>
        </p:spPr>
      </p:pic>
      <p:pic>
        <p:nvPicPr>
          <p:cNvPr id="150" name="図 149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C37B9883-64F2-42A0-A200-3B06B64CB0D4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771" y="5333887"/>
            <a:ext cx="489213" cy="358756"/>
          </a:xfrm>
          <a:prstGeom prst="rect">
            <a:avLst/>
          </a:prstGeom>
        </p:spPr>
      </p:pic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3B6FDF2C-774B-4E6E-9C57-E851FA29E8A1}"/>
              </a:ext>
            </a:extLst>
          </p:cNvPr>
          <p:cNvGrpSpPr>
            <a:grpSpLocks noChangeAspect="1"/>
          </p:cNvGrpSpPr>
          <p:nvPr/>
        </p:nvGrpSpPr>
        <p:grpSpPr>
          <a:xfrm>
            <a:off x="615642" y="4975524"/>
            <a:ext cx="1130134" cy="708804"/>
            <a:chOff x="849170" y="1524000"/>
            <a:chExt cx="3283858" cy="2059587"/>
          </a:xfrm>
        </p:grpSpPr>
        <p:pic>
          <p:nvPicPr>
            <p:cNvPr id="133" name="Picture 2" descr="タッチ決済の特徴とは？VisaやMastercardなどの種類と使える店舗も解説｜みんなでつくる！暮らしのマネーメディア みんなのマネ活">
              <a:extLst>
                <a:ext uri="{FF2B5EF4-FFF2-40B4-BE49-F238E27FC236}">
                  <a16:creationId xmlns:a16="http://schemas.microsoft.com/office/drawing/2014/main" id="{8C532A85-9B0A-4E40-B76C-3171DF9303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170" y="1756994"/>
              <a:ext cx="1506092" cy="1680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図 133" descr="ロゴ&#10;&#10;自動的に生成された説明">
              <a:extLst>
                <a:ext uri="{FF2B5EF4-FFF2-40B4-BE49-F238E27FC236}">
                  <a16:creationId xmlns:a16="http://schemas.microsoft.com/office/drawing/2014/main" id="{9141C760-799C-47FE-9004-C82362F3D6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1842" y="2570334"/>
              <a:ext cx="1219051" cy="1013253"/>
            </a:xfrm>
            <a:prstGeom prst="rect">
              <a:avLst/>
            </a:prstGeom>
          </p:spPr>
        </p:pic>
        <p:pic>
          <p:nvPicPr>
            <p:cNvPr id="135" name="図 134" descr="ロゴ&#10;&#10;自動的に生成された説明">
              <a:extLst>
                <a:ext uri="{FF2B5EF4-FFF2-40B4-BE49-F238E27FC236}">
                  <a16:creationId xmlns:a16="http://schemas.microsoft.com/office/drawing/2014/main" id="{F905253D-C17E-4402-B350-543D75CB2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2733" y="1729365"/>
              <a:ext cx="1590295" cy="515256"/>
            </a:xfrm>
            <a:prstGeom prst="rect">
              <a:avLst/>
            </a:prstGeom>
          </p:spPr>
        </p:pic>
        <p:cxnSp>
          <p:nvCxnSpPr>
            <p:cNvPr id="138" name="直線コネクタ 137">
              <a:extLst>
                <a:ext uri="{FF2B5EF4-FFF2-40B4-BE49-F238E27FC236}">
                  <a16:creationId xmlns:a16="http://schemas.microsoft.com/office/drawing/2014/main" id="{C021E1C4-4725-4D32-937D-DCD5BE290E22}"/>
                </a:ext>
              </a:extLst>
            </p:cNvPr>
            <p:cNvCxnSpPr>
              <a:cxnSpLocks/>
            </p:cNvCxnSpPr>
            <p:nvPr/>
          </p:nvCxnSpPr>
          <p:spPr>
            <a:xfrm>
              <a:off x="2116263" y="1524000"/>
              <a:ext cx="0" cy="205958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グループ化 138">
            <a:extLst>
              <a:ext uri="{FF2B5EF4-FFF2-40B4-BE49-F238E27FC236}">
                <a16:creationId xmlns:a16="http://schemas.microsoft.com/office/drawing/2014/main" id="{14570A15-117A-47F9-9789-2C335A43D85F}"/>
              </a:ext>
            </a:extLst>
          </p:cNvPr>
          <p:cNvGrpSpPr>
            <a:grpSpLocks noChangeAspect="1"/>
          </p:cNvGrpSpPr>
          <p:nvPr/>
        </p:nvGrpSpPr>
        <p:grpSpPr>
          <a:xfrm>
            <a:off x="640785" y="6136965"/>
            <a:ext cx="2457483" cy="955872"/>
            <a:chOff x="1229906" y="8574524"/>
            <a:chExt cx="4646494" cy="1807318"/>
          </a:xfrm>
        </p:grpSpPr>
        <p:pic>
          <p:nvPicPr>
            <p:cNvPr id="140" name="図 139" descr="文字が書かれている&#10;&#10;中程度の精度で自動的に生成された説明">
              <a:extLst>
                <a:ext uri="{FF2B5EF4-FFF2-40B4-BE49-F238E27FC236}">
                  <a16:creationId xmlns:a16="http://schemas.microsoft.com/office/drawing/2014/main" id="{742B4F6A-E8B7-4EF7-BFEA-1768F3AF9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06569" y="9141311"/>
              <a:ext cx="1139800" cy="496753"/>
            </a:xfrm>
            <a:prstGeom prst="rect">
              <a:avLst/>
            </a:prstGeom>
          </p:spPr>
        </p:pic>
        <p:pic>
          <p:nvPicPr>
            <p:cNvPr id="141" name="図 140" descr="ロゴ&#10;&#10;自動的に生成された説明">
              <a:extLst>
                <a:ext uri="{FF2B5EF4-FFF2-40B4-BE49-F238E27FC236}">
                  <a16:creationId xmlns:a16="http://schemas.microsoft.com/office/drawing/2014/main" id="{121414CD-463D-4922-A700-C6EB5B84AE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9479" y="9638065"/>
              <a:ext cx="993971" cy="702390"/>
            </a:xfrm>
            <a:prstGeom prst="rect">
              <a:avLst/>
            </a:prstGeom>
          </p:spPr>
        </p:pic>
        <p:pic>
          <p:nvPicPr>
            <p:cNvPr id="142" name="図 141" descr="ロゴ&#10;&#10;自動的に生成された説明">
              <a:extLst>
                <a:ext uri="{FF2B5EF4-FFF2-40B4-BE49-F238E27FC236}">
                  <a16:creationId xmlns:a16="http://schemas.microsoft.com/office/drawing/2014/main" id="{6EFC3568-99C1-4C56-B90C-A032109CE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7662" y="9493148"/>
              <a:ext cx="1257612" cy="888694"/>
            </a:xfrm>
            <a:prstGeom prst="rect">
              <a:avLst/>
            </a:prstGeom>
          </p:spPr>
        </p:pic>
        <p:pic>
          <p:nvPicPr>
            <p:cNvPr id="143" name="図 142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49760ACC-5613-49C0-B9E4-A85065E98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6270" y="8723295"/>
              <a:ext cx="1075441" cy="206073"/>
            </a:xfrm>
            <a:prstGeom prst="rect">
              <a:avLst/>
            </a:prstGeom>
          </p:spPr>
        </p:pic>
        <p:pic>
          <p:nvPicPr>
            <p:cNvPr id="144" name="図 143" descr="ロゴ, 会社名&#10;&#10;自動的に生成された説明">
              <a:extLst>
                <a:ext uri="{FF2B5EF4-FFF2-40B4-BE49-F238E27FC236}">
                  <a16:creationId xmlns:a16="http://schemas.microsoft.com/office/drawing/2014/main" id="{6BF1B95F-EC46-41F6-BE15-F99364584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9906" y="8574524"/>
              <a:ext cx="1364483" cy="497987"/>
            </a:xfrm>
            <a:prstGeom prst="rect">
              <a:avLst/>
            </a:prstGeom>
          </p:spPr>
        </p:pic>
        <p:pic>
          <p:nvPicPr>
            <p:cNvPr id="145" name="図 144" descr="黒い背景に白い文字がある&#10;&#10;中程度の精度で自動的に生成された説明">
              <a:extLst>
                <a:ext uri="{FF2B5EF4-FFF2-40B4-BE49-F238E27FC236}">
                  <a16:creationId xmlns:a16="http://schemas.microsoft.com/office/drawing/2014/main" id="{C50BD1E3-568C-430F-A7D7-C17BBEF57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1003" y="9074590"/>
              <a:ext cx="1126016" cy="588906"/>
            </a:xfrm>
            <a:prstGeom prst="rect">
              <a:avLst/>
            </a:prstGeom>
          </p:spPr>
        </p:pic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36E6807F-F694-44C9-8DFE-AE9670FFCACA}"/>
                </a:ext>
              </a:extLst>
            </p:cNvPr>
            <p:cNvGrpSpPr/>
            <p:nvPr/>
          </p:nvGrpSpPr>
          <p:grpSpPr>
            <a:xfrm>
              <a:off x="4734242" y="8632666"/>
              <a:ext cx="1142158" cy="415457"/>
              <a:chOff x="3017086" y="8578141"/>
              <a:chExt cx="1491834" cy="573565"/>
            </a:xfrm>
          </p:grpSpPr>
          <p:pic>
            <p:nvPicPr>
              <p:cNvPr id="148" name="図 147" descr="抽象, 挿絵 が含まれている画像&#10;&#10;自動的に生成された説明">
                <a:extLst>
                  <a:ext uri="{FF2B5EF4-FFF2-40B4-BE49-F238E27FC236}">
                    <a16:creationId xmlns:a16="http://schemas.microsoft.com/office/drawing/2014/main" id="{58BB6614-9076-487D-9A7F-940C29099E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67497" y="8578141"/>
                <a:ext cx="1141423" cy="573565"/>
              </a:xfrm>
              <a:prstGeom prst="rect">
                <a:avLst/>
              </a:prstGeom>
            </p:spPr>
          </p:pic>
          <p:pic>
            <p:nvPicPr>
              <p:cNvPr id="149" name="図 148" descr="アイコン&#10;&#10;自動的に生成された説明">
                <a:extLst>
                  <a:ext uri="{FF2B5EF4-FFF2-40B4-BE49-F238E27FC236}">
                    <a16:creationId xmlns:a16="http://schemas.microsoft.com/office/drawing/2014/main" id="{2D39999C-4085-4B81-B03C-0F63A6D04C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17086" y="8654391"/>
                <a:ext cx="395628" cy="396619"/>
              </a:xfrm>
              <a:prstGeom prst="rect">
                <a:avLst/>
              </a:prstGeom>
            </p:spPr>
          </p:pic>
        </p:grpSp>
        <p:pic>
          <p:nvPicPr>
            <p:cNvPr id="147" name="図 146" descr="文字が書かれている&#10;&#10;中程度の精度で自動的に生成された説明">
              <a:extLst>
                <a:ext uri="{FF2B5EF4-FFF2-40B4-BE49-F238E27FC236}">
                  <a16:creationId xmlns:a16="http://schemas.microsoft.com/office/drawing/2014/main" id="{991B4713-3E41-488F-BFF1-45EE82D2DE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115" y="9115484"/>
              <a:ext cx="1688839" cy="540429"/>
            </a:xfrm>
            <a:prstGeom prst="rect">
              <a:avLst/>
            </a:prstGeom>
          </p:spPr>
        </p:pic>
      </p:grpSp>
      <p:sp>
        <p:nvSpPr>
          <p:cNvPr id="110" name="四角形: 対角を丸める 109">
            <a:extLst>
              <a:ext uri="{FF2B5EF4-FFF2-40B4-BE49-F238E27FC236}">
                <a16:creationId xmlns:a16="http://schemas.microsoft.com/office/drawing/2014/main" id="{0DE47497-1311-446B-8FC6-33D9CFE74947}"/>
              </a:ext>
            </a:extLst>
          </p:cNvPr>
          <p:cNvSpPr/>
          <p:nvPr/>
        </p:nvSpPr>
        <p:spPr>
          <a:xfrm>
            <a:off x="359112" y="7384051"/>
            <a:ext cx="1578436" cy="305461"/>
          </a:xfrm>
          <a:prstGeom prst="round2DiagRect">
            <a:avLst>
              <a:gd name="adj1" fmla="val 25194"/>
              <a:gd name="adj2" fmla="val 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6" name="テキスト 注意点">
            <a:extLst>
              <a:ext uri="{FF2B5EF4-FFF2-40B4-BE49-F238E27FC236}">
                <a16:creationId xmlns:a16="http://schemas.microsoft.com/office/drawing/2014/main" id="{3E8CCF09-DA1A-4C36-8CED-CB774AB3B318}"/>
              </a:ext>
            </a:extLst>
          </p:cNvPr>
          <p:cNvSpPr txBox="1"/>
          <p:nvPr/>
        </p:nvSpPr>
        <p:spPr>
          <a:xfrm>
            <a:off x="330373" y="7372332"/>
            <a:ext cx="1607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ご利用時の注意点</a:t>
            </a:r>
            <a:endParaRPr kumimoji="1" lang="en-US" altLang="ja-JP" sz="14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80AD710-B743-43EF-A8E5-4DB784E02062}"/>
              </a:ext>
            </a:extLst>
          </p:cNvPr>
          <p:cNvSpPr txBox="1"/>
          <p:nvPr/>
        </p:nvSpPr>
        <p:spPr>
          <a:xfrm>
            <a:off x="4397499" y="4283639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600" dirty="0"/>
              <a:t>滋賀県イメージキャラクター</a:t>
            </a:r>
            <a:endParaRPr kumimoji="1" lang="en-US" altLang="ja-JP" sz="600" dirty="0"/>
          </a:p>
          <a:p>
            <a:pPr algn="r"/>
            <a:r>
              <a:rPr kumimoji="1" lang="ja-JP" altLang="en-US" sz="600" dirty="0"/>
              <a:t>うぉーたん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099C751-8E58-4F87-90B4-11A4708B14DC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045" y="4967039"/>
            <a:ext cx="473717" cy="33590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B0BFBE5-C401-4FCE-AD31-5AA0B0D3CB1B}"/>
              </a:ext>
            </a:extLst>
          </p:cNvPr>
          <p:cNvSpPr txBox="1"/>
          <p:nvPr/>
        </p:nvSpPr>
        <p:spPr>
          <a:xfrm>
            <a:off x="184705" y="-44906"/>
            <a:ext cx="896365" cy="36933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別紙１</a:t>
            </a:r>
          </a:p>
        </p:txBody>
      </p:sp>
    </p:spTree>
    <p:extLst>
      <p:ext uri="{BB962C8B-B14F-4D97-AF65-F5344CB8AC3E}">
        <p14:creationId xmlns:p14="http://schemas.microsoft.com/office/powerpoint/2010/main" val="1549257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919</TotalTime>
  <Words>122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UDゴシック</vt:lpstr>
      <vt:lpstr>HGPｺﾞｼｯｸE</vt:lpstr>
      <vt:lpstr>HGP創英角ｺﾞｼｯｸUB</vt:lpstr>
      <vt:lpstr>HGS創英角ｺﾞｼｯｸUB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山添　直輝</dc:creator>
  <cp:lastModifiedBy>中川　澄香</cp:lastModifiedBy>
  <cp:revision>189</cp:revision>
  <cp:lastPrinted>2026-02-20T02:06:25Z</cp:lastPrinted>
  <dcterms:created xsi:type="dcterms:W3CDTF">2024-06-07T04:48:02Z</dcterms:created>
  <dcterms:modified xsi:type="dcterms:W3CDTF">2026-03-13T01:24:23Z</dcterms:modified>
</cp:coreProperties>
</file>