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62" y="7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048BF4-B3AB-44FC-9C09-D97069C47827}"/>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283A10E-2483-4DAE-9A4C-A83D7FC5A1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61D99F5-899E-43C4-B3A7-3F8C5B9DE434}"/>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F66CF1A1-F6CC-4FBD-BB8E-2E9F505845D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B5A2F14-E5D6-4D9C-924A-F2280A9ED273}"/>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4198148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CC4A9F-2DF3-473B-AB70-93366E7C604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28A3094-069A-4734-8596-98B7FC0053A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1C36EB8-0329-4355-B908-E36C75EB740B}"/>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4C8C57B9-3CDB-43B6-BFCB-69FE299CD3E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FF6362-E039-4650-9B0A-3F54A53BE23C}"/>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2722216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6C80D50-96F5-4AE6-8F17-28BB2D6C3CD4}"/>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34B051C-B4C8-4CE0-BC1D-387824580A2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45B3BCD-F465-41F6-B6B4-746C3164DD63}"/>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46031598-33D1-4B6B-892F-61C0C0EAD48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19DDC75-A5BC-4D0C-AE10-99CAF48AE3CA}"/>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3428043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240C9D-3958-4998-94A1-E5CAE410C8D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D615933-3946-4D57-B38B-8EEBF196919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C46323-1387-4DCB-BEB6-A82E7E6CA6E7}"/>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CF82F7DE-96B1-42D1-A004-CD0A8CFAF3D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55361B0-C202-4D2A-8952-C5405CD0B490}"/>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15710244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ECB05B6-6B83-4615-94F1-3052C738D55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F99240E-8FB5-4FC9-9AC8-F50D762EA3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18136EB-BEE3-4B17-9AE6-7E39BDE809E0}"/>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F1C02B6B-C9AC-4298-B575-45C1E1B6CB9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76825D7-8E06-47F0-9578-A4286D8EE894}"/>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12484189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C7470C-4B31-40E1-9B49-7FD5CE799DC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04B0276-BBA3-40A4-950E-E1309B440B2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F6C263D-C838-411D-BA2A-0037947156F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50B8B92-C4DF-4F2E-91C8-E70DC409B892}"/>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6" name="フッター プレースホルダー 5">
            <a:extLst>
              <a:ext uri="{FF2B5EF4-FFF2-40B4-BE49-F238E27FC236}">
                <a16:creationId xmlns:a16="http://schemas.microsoft.com/office/drawing/2014/main" id="{FF91E525-4BAD-4157-AABE-6094613D372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535E1C-30E8-4FAC-A127-CBCE07573065}"/>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10218959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6E08DB-8CBA-4EA5-BD1C-F4B5DD67193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81CCD8D-562D-4901-89F6-10A0B338D6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684B164C-6A32-41A0-B5D4-139CEBBED57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E383817-051B-4691-A0B4-B19EEEB539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7C770A3-F712-4A5B-9897-0CFFFC318FF8}"/>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A4FE6F-3414-4FDD-A609-0F189E04420F}"/>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8" name="フッター プレースホルダー 7">
            <a:extLst>
              <a:ext uri="{FF2B5EF4-FFF2-40B4-BE49-F238E27FC236}">
                <a16:creationId xmlns:a16="http://schemas.microsoft.com/office/drawing/2014/main" id="{3B054DD8-8F38-4D56-BE79-FC4DDCB5C501}"/>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5F9BABB7-B20C-4B47-9EE2-8E3123E71C99}"/>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650140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6B9284-0714-45A9-9928-52662A28AD5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4B42008-E871-4A07-AF47-7BA3F2B54065}"/>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4" name="フッター プレースホルダー 3">
            <a:extLst>
              <a:ext uri="{FF2B5EF4-FFF2-40B4-BE49-F238E27FC236}">
                <a16:creationId xmlns:a16="http://schemas.microsoft.com/office/drawing/2014/main" id="{485B1127-B8E6-4910-A1BC-9C0A4C0F65A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376E981-4513-4368-B9FD-851FE7A7181E}"/>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413954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B8313A46-9A41-4153-9CA1-F42F63AA441E}"/>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3" name="フッター プレースホルダー 2">
            <a:extLst>
              <a:ext uri="{FF2B5EF4-FFF2-40B4-BE49-F238E27FC236}">
                <a16:creationId xmlns:a16="http://schemas.microsoft.com/office/drawing/2014/main" id="{B08FCFF3-29A4-422A-934E-A4C9D3D949DB}"/>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4BC2383-0510-42DF-A9EA-2C865B30F9E4}"/>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16521793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704CA94-2A39-4A3D-A511-D444165CE66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867FE3B-1F59-4A2C-8249-8121B4818D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2C9408A-E6B0-451E-96BE-47184259F6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132DC4-CAF7-404E-B3AE-BFD7C5BF1168}"/>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6" name="フッター プレースホルダー 5">
            <a:extLst>
              <a:ext uri="{FF2B5EF4-FFF2-40B4-BE49-F238E27FC236}">
                <a16:creationId xmlns:a16="http://schemas.microsoft.com/office/drawing/2014/main" id="{5C55F421-A9AD-4E91-A8AF-DF3659C5C28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89FCECB-0D0E-409F-AB53-2A9D68B3947A}"/>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594384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B756B1-C157-4836-83DC-6D4D92FCBFF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53C64ED-2DE1-4270-B060-0CD792411C3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0350AFC-CAE9-4B5B-A0E2-F6E0DC8AB2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5200AE7-9E6F-4816-A387-6848966E2E90}"/>
              </a:ext>
            </a:extLst>
          </p:cNvPr>
          <p:cNvSpPr>
            <a:spLocks noGrp="1"/>
          </p:cNvSpPr>
          <p:nvPr>
            <p:ph type="dt" sz="half" idx="10"/>
          </p:nvPr>
        </p:nvSpPr>
        <p:spPr/>
        <p:txBody>
          <a:bodyPr/>
          <a:lstStyle/>
          <a:p>
            <a:fld id="{62612FCE-071B-4B42-BDE6-593E38557013}" type="datetimeFigureOut">
              <a:rPr kumimoji="1" lang="ja-JP" altLang="en-US" smtClean="0"/>
              <a:t>2025/9/12</a:t>
            </a:fld>
            <a:endParaRPr kumimoji="1" lang="ja-JP" altLang="en-US"/>
          </a:p>
        </p:txBody>
      </p:sp>
      <p:sp>
        <p:nvSpPr>
          <p:cNvPr id="6" name="フッター プレースホルダー 5">
            <a:extLst>
              <a:ext uri="{FF2B5EF4-FFF2-40B4-BE49-F238E27FC236}">
                <a16:creationId xmlns:a16="http://schemas.microsoft.com/office/drawing/2014/main" id="{7F023412-C59B-4124-BCA9-25E6168A0B7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5D7478-1680-4042-8E4B-23E0248C61A6}"/>
              </a:ext>
            </a:extLst>
          </p:cNvPr>
          <p:cNvSpPr>
            <a:spLocks noGrp="1"/>
          </p:cNvSpPr>
          <p:nvPr>
            <p:ph type="sldNum" sz="quarter" idx="12"/>
          </p:nvPr>
        </p:nvSpPr>
        <p:spPr/>
        <p:txBody>
          <a:body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2084445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D7B2CDE-91F2-4D91-AEFF-99D2310771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66B5ADC-47BF-47E1-8745-F344F53E17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281E004-7360-42CB-8282-C58BDFA89B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612FCE-071B-4B42-BDE6-593E38557013}" type="datetimeFigureOut">
              <a:rPr kumimoji="1" lang="ja-JP" altLang="en-US" smtClean="0"/>
              <a:t>2025/9/12</a:t>
            </a:fld>
            <a:endParaRPr kumimoji="1" lang="ja-JP" altLang="en-US"/>
          </a:p>
        </p:txBody>
      </p:sp>
      <p:sp>
        <p:nvSpPr>
          <p:cNvPr id="5" name="フッター プレースホルダー 4">
            <a:extLst>
              <a:ext uri="{FF2B5EF4-FFF2-40B4-BE49-F238E27FC236}">
                <a16:creationId xmlns:a16="http://schemas.microsoft.com/office/drawing/2014/main" id="{4BFC37B3-B611-4E6C-AAD5-F0FE2C158E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C329E7A-2934-4D8A-BF39-0AEB1747EA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940B73-E369-450D-9D35-8909995E6547}" type="slidenum">
              <a:rPr kumimoji="1" lang="ja-JP" altLang="en-US" smtClean="0"/>
              <a:t>‹#›</a:t>
            </a:fld>
            <a:endParaRPr kumimoji="1" lang="ja-JP" altLang="en-US"/>
          </a:p>
        </p:txBody>
      </p:sp>
    </p:spTree>
    <p:extLst>
      <p:ext uri="{BB962C8B-B14F-4D97-AF65-F5344CB8AC3E}">
        <p14:creationId xmlns:p14="http://schemas.microsoft.com/office/powerpoint/2010/main" val="2640633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A48AADCB-CFDA-44CF-8C67-277324E50C56}"/>
              </a:ext>
            </a:extLst>
          </p:cNvPr>
          <p:cNvSpPr>
            <a:spLocks noGrp="1"/>
          </p:cNvSpPr>
          <p:nvPr>
            <p:ph type="title"/>
          </p:nvPr>
        </p:nvSpPr>
        <p:spPr>
          <a:xfrm>
            <a:off x="0" y="0"/>
            <a:ext cx="12192000" cy="811369"/>
          </a:xfrm>
          <a:solidFill>
            <a:schemeClr val="accent1">
              <a:lumMod val="20000"/>
              <a:lumOff val="80000"/>
            </a:schemeClr>
          </a:solidFill>
        </p:spPr>
        <p:txBody>
          <a:bodyPr/>
          <a:lstStyle/>
          <a:p>
            <a:r>
              <a:rPr lang="ja-JP" altLang="en-US" b="1" dirty="0"/>
              <a:t>①マネジメント</a:t>
            </a:r>
          </a:p>
        </p:txBody>
      </p:sp>
      <p:graphicFrame>
        <p:nvGraphicFramePr>
          <p:cNvPr id="6" name="表 6">
            <a:extLst>
              <a:ext uri="{FF2B5EF4-FFF2-40B4-BE49-F238E27FC236}">
                <a16:creationId xmlns:a16="http://schemas.microsoft.com/office/drawing/2014/main" id="{E9CCADD1-38F3-496A-86D6-B4A34A4C7763}"/>
              </a:ext>
            </a:extLst>
          </p:cNvPr>
          <p:cNvGraphicFramePr>
            <a:graphicFrameLocks noGrp="1"/>
          </p:cNvGraphicFramePr>
          <p:nvPr>
            <p:extLst>
              <p:ext uri="{D42A27DB-BD31-4B8C-83A1-F6EECF244321}">
                <p14:modId xmlns:p14="http://schemas.microsoft.com/office/powerpoint/2010/main" val="569380419"/>
              </p:ext>
            </p:extLst>
          </p:nvPr>
        </p:nvGraphicFramePr>
        <p:xfrm>
          <a:off x="216079" y="978794"/>
          <a:ext cx="11426422" cy="721217"/>
        </p:xfrm>
        <a:graphic>
          <a:graphicData uri="http://schemas.openxmlformats.org/drawingml/2006/table">
            <a:tbl>
              <a:tblPr firstRow="1" bandRow="1">
                <a:tableStyleId>{5C22544A-7EE6-4342-B048-85BDC9FD1C3A}</a:tableStyleId>
              </a:tblPr>
              <a:tblGrid>
                <a:gridCol w="2024845">
                  <a:extLst>
                    <a:ext uri="{9D8B030D-6E8A-4147-A177-3AD203B41FA5}">
                      <a16:colId xmlns:a16="http://schemas.microsoft.com/office/drawing/2014/main" val="758360650"/>
                    </a:ext>
                  </a:extLst>
                </a:gridCol>
                <a:gridCol w="9401577">
                  <a:extLst>
                    <a:ext uri="{9D8B030D-6E8A-4147-A177-3AD203B41FA5}">
                      <a16:colId xmlns:a16="http://schemas.microsoft.com/office/drawing/2014/main" val="80664023"/>
                    </a:ext>
                  </a:extLst>
                </a:gridCol>
              </a:tblGrid>
              <a:tr h="721217">
                <a:tc>
                  <a:txBody>
                    <a:bodyPr/>
                    <a:lstStyle/>
                    <a:p>
                      <a:pPr algn="ctr"/>
                      <a:r>
                        <a:rPr kumimoji="1" lang="ja-JP" altLang="en-US" dirty="0"/>
                        <a:t>項目番号２</a:t>
                      </a:r>
                    </a:p>
                  </a:txBody>
                  <a:tcPr anchor="ctr"/>
                </a:tc>
                <a:tc>
                  <a:txBody>
                    <a:bodyPr/>
                    <a:lstStyle/>
                    <a:p>
                      <a:r>
                        <a:rPr kumimoji="1" lang="ja-JP" altLang="en-US" dirty="0"/>
                        <a:t>生物多様性に関する取組を進めるための担当者・担当する部署が決まっており、方針を実施する体制が整っているか。</a:t>
                      </a:r>
                    </a:p>
                  </a:txBody>
                  <a:tcPr/>
                </a:tc>
                <a:extLst>
                  <a:ext uri="{0D108BD9-81ED-4DB2-BD59-A6C34878D82A}">
                    <a16:rowId xmlns:a16="http://schemas.microsoft.com/office/drawing/2014/main" val="2692528436"/>
                  </a:ext>
                </a:extLst>
              </a:tr>
            </a:tbl>
          </a:graphicData>
        </a:graphic>
      </p:graphicFrame>
      <p:graphicFrame>
        <p:nvGraphicFramePr>
          <p:cNvPr id="7" name="表 6">
            <a:extLst>
              <a:ext uri="{FF2B5EF4-FFF2-40B4-BE49-F238E27FC236}">
                <a16:creationId xmlns:a16="http://schemas.microsoft.com/office/drawing/2014/main" id="{F1054734-863F-4AC6-81D1-4B0A44AB8508}"/>
              </a:ext>
            </a:extLst>
          </p:cNvPr>
          <p:cNvGraphicFramePr>
            <a:graphicFrameLocks noGrp="1"/>
          </p:cNvGraphicFramePr>
          <p:nvPr>
            <p:extLst>
              <p:ext uri="{D42A27DB-BD31-4B8C-83A1-F6EECF244321}">
                <p14:modId xmlns:p14="http://schemas.microsoft.com/office/powerpoint/2010/main" val="1676994610"/>
              </p:ext>
            </p:extLst>
          </p:nvPr>
        </p:nvGraphicFramePr>
        <p:xfrm>
          <a:off x="216079" y="1904422"/>
          <a:ext cx="11426422" cy="1782699"/>
        </p:xfrm>
        <a:graphic>
          <a:graphicData uri="http://schemas.openxmlformats.org/drawingml/2006/table">
            <a:tbl>
              <a:tblPr firstRow="1" bandRow="1">
                <a:tableStyleId>{5C22544A-7EE6-4342-B048-85BDC9FD1C3A}</a:tableStyleId>
              </a:tblPr>
              <a:tblGrid>
                <a:gridCol w="3943797">
                  <a:extLst>
                    <a:ext uri="{9D8B030D-6E8A-4147-A177-3AD203B41FA5}">
                      <a16:colId xmlns:a16="http://schemas.microsoft.com/office/drawing/2014/main" val="758360650"/>
                    </a:ext>
                  </a:extLst>
                </a:gridCol>
                <a:gridCol w="7482625">
                  <a:extLst>
                    <a:ext uri="{9D8B030D-6E8A-4147-A177-3AD203B41FA5}">
                      <a16:colId xmlns:a16="http://schemas.microsoft.com/office/drawing/2014/main" val="80664023"/>
                    </a:ext>
                  </a:extLst>
                </a:gridCol>
              </a:tblGrid>
              <a:tr h="593979">
                <a:tc>
                  <a:txBody>
                    <a:bodyPr/>
                    <a:lstStyle/>
                    <a:p>
                      <a:r>
                        <a:rPr kumimoji="1" lang="ja-JP" altLang="en-US" dirty="0"/>
                        <a:t>チェック理由</a:t>
                      </a:r>
                    </a:p>
                  </a:txBody>
                  <a:tcPr/>
                </a:tc>
                <a:tc>
                  <a:txBody>
                    <a:bodyPr/>
                    <a:lstStyle/>
                    <a:p>
                      <a:r>
                        <a:rPr kumimoji="1" lang="ja-JP" altLang="en-US" dirty="0"/>
                        <a:t>備考</a:t>
                      </a:r>
                    </a:p>
                  </a:txBody>
                  <a:tcPr/>
                </a:tc>
                <a:extLst>
                  <a:ext uri="{0D108BD9-81ED-4DB2-BD59-A6C34878D82A}">
                    <a16:rowId xmlns:a16="http://schemas.microsoft.com/office/drawing/2014/main" val="2692528436"/>
                  </a:ext>
                </a:extLst>
              </a:tr>
              <a:tr h="1069047">
                <a:tc>
                  <a:txBody>
                    <a:bodyPr/>
                    <a:lstStyle/>
                    <a:p>
                      <a:r>
                        <a:rPr kumimoji="1" lang="en-US" altLang="ja-JP" dirty="0"/>
                        <a:t>【</a:t>
                      </a:r>
                      <a:r>
                        <a:rPr kumimoji="1" lang="ja-JP" altLang="en-US" dirty="0"/>
                        <a:t>担当部署</a:t>
                      </a:r>
                      <a:r>
                        <a:rPr kumimoji="1" lang="en-US" altLang="ja-JP" dirty="0"/>
                        <a:t>】</a:t>
                      </a:r>
                    </a:p>
                    <a:p>
                      <a:r>
                        <a:rPr kumimoji="1" lang="ja-JP" altLang="en-US" dirty="0"/>
                        <a:t>　</a:t>
                      </a:r>
                      <a:r>
                        <a:rPr kumimoji="1" lang="ja-JP" altLang="en-US" dirty="0">
                          <a:highlight>
                            <a:srgbClr val="FFFF00"/>
                          </a:highlight>
                        </a:rPr>
                        <a:t>滋賀事業所　環境課</a:t>
                      </a:r>
                      <a:endParaRPr kumimoji="1" lang="en-US" altLang="ja-JP" dirty="0">
                        <a:highlight>
                          <a:srgbClr val="FFFF00"/>
                        </a:highlight>
                      </a:endParaRPr>
                    </a:p>
                    <a:p>
                      <a:r>
                        <a:rPr kumimoji="1" lang="en-US" altLang="ja-JP" dirty="0"/>
                        <a:t>【</a:t>
                      </a:r>
                      <a:r>
                        <a:rPr kumimoji="1" lang="ja-JP" altLang="en-US" dirty="0"/>
                        <a:t>担当者</a:t>
                      </a:r>
                      <a:r>
                        <a:rPr kumimoji="1" lang="en-US" altLang="ja-JP" dirty="0"/>
                        <a:t>】</a:t>
                      </a:r>
                    </a:p>
                    <a:p>
                      <a:r>
                        <a:rPr kumimoji="1" lang="ja-JP" altLang="en-US" dirty="0"/>
                        <a:t>　</a:t>
                      </a:r>
                      <a:r>
                        <a:rPr kumimoji="1" lang="ja-JP" altLang="en-US" dirty="0">
                          <a:highlight>
                            <a:srgbClr val="FFFF00"/>
                          </a:highlight>
                        </a:rPr>
                        <a:t>環境係長</a:t>
                      </a:r>
                      <a:r>
                        <a:rPr kumimoji="1" lang="zh-TW" altLang="en-US" dirty="0">
                          <a:highlight>
                            <a:srgbClr val="FFFF00"/>
                          </a:highlight>
                        </a:rPr>
                        <a:t>　</a:t>
                      </a:r>
                      <a:r>
                        <a:rPr kumimoji="1" lang="ja-JP" altLang="en-US" dirty="0">
                          <a:highlight>
                            <a:srgbClr val="FFFF00"/>
                          </a:highlight>
                        </a:rPr>
                        <a:t>滋賀　一郎</a:t>
                      </a:r>
                      <a:endParaRPr kumimoji="1" lang="zh-TW" altLang="en-US" dirty="0">
                        <a:highlight>
                          <a:srgbClr val="FFFF00"/>
                        </a:highlight>
                      </a:endParaRPr>
                    </a:p>
                  </a:txBody>
                  <a:tcPr/>
                </a:tc>
                <a:tc>
                  <a:txBody>
                    <a:bodyPr/>
                    <a:lstStyle/>
                    <a:p>
                      <a:r>
                        <a:rPr kumimoji="1" lang="ja-JP" altLang="en-US" dirty="0"/>
                        <a:t>毎年度担当者を選任する。</a:t>
                      </a:r>
                    </a:p>
                  </a:txBody>
                  <a:tcPr/>
                </a:tc>
                <a:extLst>
                  <a:ext uri="{0D108BD9-81ED-4DB2-BD59-A6C34878D82A}">
                    <a16:rowId xmlns:a16="http://schemas.microsoft.com/office/drawing/2014/main" val="1149989187"/>
                  </a:ext>
                </a:extLst>
              </a:tr>
            </a:tbl>
          </a:graphicData>
        </a:graphic>
      </p:graphicFrame>
      <p:sp>
        <p:nvSpPr>
          <p:cNvPr id="8" name="四角形: 角を丸くする 7">
            <a:extLst>
              <a:ext uri="{FF2B5EF4-FFF2-40B4-BE49-F238E27FC236}">
                <a16:creationId xmlns:a16="http://schemas.microsoft.com/office/drawing/2014/main" id="{B7FA2166-31F3-4FFF-99E1-2769FC9A514E}"/>
              </a:ext>
            </a:extLst>
          </p:cNvPr>
          <p:cNvSpPr/>
          <p:nvPr/>
        </p:nvSpPr>
        <p:spPr>
          <a:xfrm>
            <a:off x="1223492" y="3799267"/>
            <a:ext cx="10045521" cy="2236624"/>
          </a:xfrm>
          <a:prstGeom prst="roundRect">
            <a:avLst/>
          </a:prstGeom>
          <a:solidFill>
            <a:schemeClr val="bg1"/>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C20BCF17-0501-4D36-81CE-AAC66C89799F}"/>
              </a:ext>
            </a:extLst>
          </p:cNvPr>
          <p:cNvSpPr txBox="1"/>
          <p:nvPr/>
        </p:nvSpPr>
        <p:spPr>
          <a:xfrm>
            <a:off x="1481071" y="3906893"/>
            <a:ext cx="1481070" cy="369332"/>
          </a:xfrm>
          <a:prstGeom prst="rect">
            <a:avLst/>
          </a:prstGeom>
          <a:noFill/>
        </p:spPr>
        <p:txBody>
          <a:bodyPr wrap="square" rtlCol="0">
            <a:spAutoFit/>
          </a:bodyPr>
          <a:lstStyle/>
          <a:p>
            <a:r>
              <a:rPr kumimoji="1" lang="ja-JP" altLang="en-US" u="sng" dirty="0"/>
              <a:t>組織体制図</a:t>
            </a:r>
          </a:p>
        </p:txBody>
      </p:sp>
      <p:graphicFrame>
        <p:nvGraphicFramePr>
          <p:cNvPr id="10" name="表 10">
            <a:extLst>
              <a:ext uri="{FF2B5EF4-FFF2-40B4-BE49-F238E27FC236}">
                <a16:creationId xmlns:a16="http://schemas.microsoft.com/office/drawing/2014/main" id="{CF6D64F9-394F-429E-A61D-4CB091A56D3B}"/>
              </a:ext>
            </a:extLst>
          </p:cNvPr>
          <p:cNvGraphicFramePr>
            <a:graphicFrameLocks noGrp="1"/>
          </p:cNvGraphicFramePr>
          <p:nvPr>
            <p:extLst>
              <p:ext uri="{D42A27DB-BD31-4B8C-83A1-F6EECF244321}">
                <p14:modId xmlns:p14="http://schemas.microsoft.com/office/powerpoint/2010/main" val="603511478"/>
              </p:ext>
            </p:extLst>
          </p:nvPr>
        </p:nvGraphicFramePr>
        <p:xfrm>
          <a:off x="6313329" y="4517801"/>
          <a:ext cx="4406721" cy="1483360"/>
        </p:xfrm>
        <a:graphic>
          <a:graphicData uri="http://schemas.openxmlformats.org/drawingml/2006/table">
            <a:tbl>
              <a:tblPr firstRow="1" bandRow="1">
                <a:tableStyleId>{5C22544A-7EE6-4342-B048-85BDC9FD1C3A}</a:tableStyleId>
              </a:tblPr>
              <a:tblGrid>
                <a:gridCol w="1727915">
                  <a:extLst>
                    <a:ext uri="{9D8B030D-6E8A-4147-A177-3AD203B41FA5}">
                      <a16:colId xmlns:a16="http://schemas.microsoft.com/office/drawing/2014/main" val="805946991"/>
                    </a:ext>
                  </a:extLst>
                </a:gridCol>
                <a:gridCol w="2678806">
                  <a:extLst>
                    <a:ext uri="{9D8B030D-6E8A-4147-A177-3AD203B41FA5}">
                      <a16:colId xmlns:a16="http://schemas.microsoft.com/office/drawing/2014/main" val="1792165856"/>
                    </a:ext>
                  </a:extLst>
                </a:gridCol>
              </a:tblGrid>
              <a:tr h="370840">
                <a:tc>
                  <a:txBody>
                    <a:bodyPr/>
                    <a:lstStyle/>
                    <a:p>
                      <a:r>
                        <a:rPr kumimoji="1" lang="ja-JP" altLang="en-US" b="0" dirty="0">
                          <a:solidFill>
                            <a:schemeClr val="tx1"/>
                          </a:solidFill>
                        </a:rPr>
                        <a:t>委員長</a:t>
                      </a:r>
                    </a:p>
                  </a:txBody>
                  <a:tcPr>
                    <a:solidFill>
                      <a:schemeClr val="accent1">
                        <a:lumMod val="20000"/>
                        <a:lumOff val="80000"/>
                      </a:schemeClr>
                    </a:solidFill>
                  </a:tcPr>
                </a:tc>
                <a:tc>
                  <a:txBody>
                    <a:bodyPr/>
                    <a:lstStyle/>
                    <a:p>
                      <a:r>
                        <a:rPr kumimoji="1" lang="ja-JP" altLang="en-US" b="0" dirty="0">
                          <a:solidFill>
                            <a:schemeClr val="tx1"/>
                          </a:solidFill>
                        </a:rPr>
                        <a:t>環境課　課長</a:t>
                      </a:r>
                    </a:p>
                  </a:txBody>
                  <a:tcPr>
                    <a:solidFill>
                      <a:schemeClr val="accent1">
                        <a:lumMod val="20000"/>
                        <a:lumOff val="80000"/>
                      </a:schemeClr>
                    </a:solidFill>
                  </a:tcPr>
                </a:tc>
                <a:extLst>
                  <a:ext uri="{0D108BD9-81ED-4DB2-BD59-A6C34878D82A}">
                    <a16:rowId xmlns:a16="http://schemas.microsoft.com/office/drawing/2014/main" val="3187525001"/>
                  </a:ext>
                </a:extLst>
              </a:tr>
              <a:tr h="370840">
                <a:tc>
                  <a:txBody>
                    <a:bodyPr/>
                    <a:lstStyle/>
                    <a:p>
                      <a:r>
                        <a:rPr kumimoji="1" lang="ja-JP" altLang="en-US" b="0" dirty="0">
                          <a:solidFill>
                            <a:schemeClr val="tx1"/>
                          </a:solidFill>
                        </a:rPr>
                        <a:t>委員</a:t>
                      </a:r>
                    </a:p>
                  </a:txBody>
                  <a:tcPr>
                    <a:solidFill>
                      <a:schemeClr val="accent1">
                        <a:lumMod val="20000"/>
                        <a:lumOff val="80000"/>
                      </a:schemeClr>
                    </a:solidFill>
                  </a:tcPr>
                </a:tc>
                <a:tc>
                  <a:txBody>
                    <a:bodyPr/>
                    <a:lstStyle/>
                    <a:p>
                      <a:r>
                        <a:rPr kumimoji="1" lang="ja-JP" altLang="en-US" b="0" dirty="0">
                          <a:solidFill>
                            <a:schemeClr val="tx1"/>
                          </a:solidFill>
                        </a:rPr>
                        <a:t>環境委員</a:t>
                      </a:r>
                    </a:p>
                  </a:txBody>
                  <a:tcPr>
                    <a:solidFill>
                      <a:schemeClr val="accent1">
                        <a:lumMod val="20000"/>
                        <a:lumOff val="80000"/>
                      </a:schemeClr>
                    </a:solidFill>
                  </a:tcPr>
                </a:tc>
                <a:extLst>
                  <a:ext uri="{0D108BD9-81ED-4DB2-BD59-A6C34878D82A}">
                    <a16:rowId xmlns:a16="http://schemas.microsoft.com/office/drawing/2014/main" val="2795585059"/>
                  </a:ext>
                </a:extLst>
              </a:tr>
              <a:tr h="370840">
                <a:tc>
                  <a:txBody>
                    <a:bodyPr/>
                    <a:lstStyle/>
                    <a:p>
                      <a:r>
                        <a:rPr kumimoji="1" lang="ja-JP" altLang="en-US" b="0" dirty="0">
                          <a:solidFill>
                            <a:schemeClr val="tx1"/>
                          </a:solidFill>
                        </a:rPr>
                        <a:t>オブザーバー</a:t>
                      </a:r>
                    </a:p>
                  </a:txBody>
                  <a:tcPr>
                    <a:solidFill>
                      <a:schemeClr val="accent1">
                        <a:lumMod val="20000"/>
                        <a:lumOff val="80000"/>
                      </a:schemeClr>
                    </a:solidFill>
                  </a:tcPr>
                </a:tc>
                <a:tc>
                  <a:txBody>
                    <a:bodyPr/>
                    <a:lstStyle/>
                    <a:p>
                      <a:r>
                        <a:rPr kumimoji="1" lang="ja-JP" altLang="en-US" b="0" dirty="0">
                          <a:solidFill>
                            <a:schemeClr val="tx1"/>
                          </a:solidFill>
                        </a:rPr>
                        <a:t>●●大学講師</a:t>
                      </a:r>
                    </a:p>
                  </a:txBody>
                  <a:tcPr>
                    <a:solidFill>
                      <a:schemeClr val="accent1">
                        <a:lumMod val="20000"/>
                        <a:lumOff val="80000"/>
                      </a:schemeClr>
                    </a:solidFill>
                  </a:tcPr>
                </a:tc>
                <a:extLst>
                  <a:ext uri="{0D108BD9-81ED-4DB2-BD59-A6C34878D82A}">
                    <a16:rowId xmlns:a16="http://schemas.microsoft.com/office/drawing/2014/main" val="366478099"/>
                  </a:ext>
                </a:extLst>
              </a:tr>
              <a:tr h="370840">
                <a:tc>
                  <a:txBody>
                    <a:bodyPr/>
                    <a:lstStyle/>
                    <a:p>
                      <a:r>
                        <a:rPr kumimoji="1" lang="ja-JP" altLang="en-US" b="0" dirty="0">
                          <a:solidFill>
                            <a:schemeClr val="tx1"/>
                          </a:solidFill>
                        </a:rPr>
                        <a:t>事務局</a:t>
                      </a:r>
                    </a:p>
                  </a:txBody>
                  <a:tcPr>
                    <a:solidFill>
                      <a:schemeClr val="accent1">
                        <a:lumMod val="20000"/>
                        <a:lumOff val="80000"/>
                      </a:schemeClr>
                    </a:solidFill>
                  </a:tcPr>
                </a:tc>
                <a:tc>
                  <a:txBody>
                    <a:bodyPr/>
                    <a:lstStyle/>
                    <a:p>
                      <a:r>
                        <a:rPr kumimoji="1" lang="ja-JP" altLang="en-US" b="0" dirty="0">
                          <a:solidFill>
                            <a:schemeClr val="tx1"/>
                          </a:solidFill>
                        </a:rPr>
                        <a:t>環境課</a:t>
                      </a:r>
                    </a:p>
                  </a:txBody>
                  <a:tcPr>
                    <a:solidFill>
                      <a:schemeClr val="accent1">
                        <a:lumMod val="20000"/>
                        <a:lumOff val="80000"/>
                      </a:schemeClr>
                    </a:solidFill>
                  </a:tcPr>
                </a:tc>
                <a:extLst>
                  <a:ext uri="{0D108BD9-81ED-4DB2-BD59-A6C34878D82A}">
                    <a16:rowId xmlns:a16="http://schemas.microsoft.com/office/drawing/2014/main" val="640241584"/>
                  </a:ext>
                </a:extLst>
              </a:tr>
            </a:tbl>
          </a:graphicData>
        </a:graphic>
      </p:graphicFrame>
      <p:sp>
        <p:nvSpPr>
          <p:cNvPr id="12" name="テキスト ボックス 11">
            <a:extLst>
              <a:ext uri="{FF2B5EF4-FFF2-40B4-BE49-F238E27FC236}">
                <a16:creationId xmlns:a16="http://schemas.microsoft.com/office/drawing/2014/main" id="{FABD48F8-2B55-4179-A20E-AB03ADDDA84B}"/>
              </a:ext>
            </a:extLst>
          </p:cNvPr>
          <p:cNvSpPr txBox="1"/>
          <p:nvPr/>
        </p:nvSpPr>
        <p:spPr>
          <a:xfrm>
            <a:off x="6184539" y="4148469"/>
            <a:ext cx="2788277" cy="369332"/>
          </a:xfrm>
          <a:prstGeom prst="rect">
            <a:avLst/>
          </a:prstGeom>
          <a:noFill/>
        </p:spPr>
        <p:txBody>
          <a:bodyPr wrap="square" rtlCol="0">
            <a:spAutoFit/>
          </a:bodyPr>
          <a:lstStyle/>
          <a:p>
            <a:r>
              <a:rPr lang="en-US" altLang="ja-JP" dirty="0"/>
              <a:t>【</a:t>
            </a:r>
            <a:r>
              <a:rPr lang="ja-JP" altLang="en-US" dirty="0"/>
              <a:t>環境委員会の構成</a:t>
            </a:r>
            <a:r>
              <a:rPr lang="en-US" altLang="ja-JP" dirty="0"/>
              <a:t>】</a:t>
            </a:r>
            <a:endParaRPr kumimoji="1" lang="ja-JP" altLang="en-US" dirty="0"/>
          </a:p>
        </p:txBody>
      </p:sp>
      <p:sp>
        <p:nvSpPr>
          <p:cNvPr id="13" name="テキスト ボックス 12">
            <a:extLst>
              <a:ext uri="{FF2B5EF4-FFF2-40B4-BE49-F238E27FC236}">
                <a16:creationId xmlns:a16="http://schemas.microsoft.com/office/drawing/2014/main" id="{F23DED62-490F-44BB-A552-6E6B6C6EC940}"/>
              </a:ext>
            </a:extLst>
          </p:cNvPr>
          <p:cNvSpPr txBox="1"/>
          <p:nvPr/>
        </p:nvSpPr>
        <p:spPr>
          <a:xfrm>
            <a:off x="1853486" y="4377606"/>
            <a:ext cx="1353354" cy="369332"/>
          </a:xfrm>
          <a:prstGeom prst="rect">
            <a:avLst/>
          </a:prstGeom>
          <a:solidFill>
            <a:schemeClr val="accent1">
              <a:lumMod val="40000"/>
              <a:lumOff val="60000"/>
            </a:schemeClr>
          </a:solidFill>
        </p:spPr>
        <p:txBody>
          <a:bodyPr wrap="square" rtlCol="0">
            <a:spAutoFit/>
          </a:bodyPr>
          <a:lstStyle/>
          <a:p>
            <a:r>
              <a:rPr kumimoji="1" lang="ja-JP" altLang="en-US" dirty="0"/>
              <a:t>　</a:t>
            </a:r>
            <a:r>
              <a:rPr kumimoji="1" lang="en-US" altLang="ja-JP" dirty="0"/>
              <a:t>ES</a:t>
            </a:r>
            <a:r>
              <a:rPr lang="ja-JP" altLang="en-US" dirty="0"/>
              <a:t>会議　</a:t>
            </a:r>
            <a:endParaRPr kumimoji="1" lang="ja-JP" altLang="en-US" dirty="0"/>
          </a:p>
        </p:txBody>
      </p:sp>
      <p:sp>
        <p:nvSpPr>
          <p:cNvPr id="14" name="テキスト ボックス 13">
            <a:extLst>
              <a:ext uri="{FF2B5EF4-FFF2-40B4-BE49-F238E27FC236}">
                <a16:creationId xmlns:a16="http://schemas.microsoft.com/office/drawing/2014/main" id="{9EC4E42A-D8A3-491F-91D8-583895F4425D}"/>
              </a:ext>
            </a:extLst>
          </p:cNvPr>
          <p:cNvSpPr txBox="1"/>
          <p:nvPr/>
        </p:nvSpPr>
        <p:spPr>
          <a:xfrm>
            <a:off x="1637766" y="5051670"/>
            <a:ext cx="1784794" cy="369332"/>
          </a:xfrm>
          <a:prstGeom prst="rect">
            <a:avLst/>
          </a:prstGeom>
          <a:solidFill>
            <a:schemeClr val="accent1">
              <a:lumMod val="40000"/>
              <a:lumOff val="60000"/>
            </a:schemeClr>
          </a:solidFill>
        </p:spPr>
        <p:txBody>
          <a:bodyPr wrap="square" rtlCol="0">
            <a:spAutoFit/>
          </a:bodyPr>
          <a:lstStyle/>
          <a:p>
            <a:r>
              <a:rPr lang="ja-JP" altLang="en-US" dirty="0"/>
              <a:t>　環境委員会　</a:t>
            </a:r>
            <a:endParaRPr kumimoji="1" lang="ja-JP" altLang="en-US" dirty="0"/>
          </a:p>
        </p:txBody>
      </p:sp>
      <p:sp>
        <p:nvSpPr>
          <p:cNvPr id="15" name="テキスト ボックス 14">
            <a:extLst>
              <a:ext uri="{FF2B5EF4-FFF2-40B4-BE49-F238E27FC236}">
                <a16:creationId xmlns:a16="http://schemas.microsoft.com/office/drawing/2014/main" id="{8868E46D-3EDF-44B7-9CEE-7FF449D5F460}"/>
              </a:ext>
            </a:extLst>
          </p:cNvPr>
          <p:cNvSpPr txBox="1"/>
          <p:nvPr/>
        </p:nvSpPr>
        <p:spPr>
          <a:xfrm>
            <a:off x="1637765" y="5451115"/>
            <a:ext cx="4634245" cy="584775"/>
          </a:xfrm>
          <a:prstGeom prst="rect">
            <a:avLst/>
          </a:prstGeom>
          <a:noFill/>
        </p:spPr>
        <p:txBody>
          <a:bodyPr wrap="square" rtlCol="0">
            <a:spAutoFit/>
          </a:bodyPr>
          <a:lstStyle/>
          <a:p>
            <a:r>
              <a:rPr lang="en-US" altLang="ja-JP" sz="1600" dirty="0"/>
              <a:t>ES</a:t>
            </a:r>
            <a:r>
              <a:rPr lang="ja-JP" altLang="en-US" sz="1600" dirty="0"/>
              <a:t>会議の下部組織の一つとして、●●や●●における生物多様性保全の推進を目的に設置</a:t>
            </a:r>
            <a:endParaRPr kumimoji="1" lang="ja-JP" altLang="en-US" sz="1600" dirty="0"/>
          </a:p>
        </p:txBody>
      </p:sp>
      <p:cxnSp>
        <p:nvCxnSpPr>
          <p:cNvPr id="17" name="直線コネクタ 16">
            <a:extLst>
              <a:ext uri="{FF2B5EF4-FFF2-40B4-BE49-F238E27FC236}">
                <a16:creationId xmlns:a16="http://schemas.microsoft.com/office/drawing/2014/main" id="{4317703E-F996-4FD8-B12E-4C433546BFDC}"/>
              </a:ext>
            </a:extLst>
          </p:cNvPr>
          <p:cNvCxnSpPr>
            <a:cxnSpLocks/>
            <a:stCxn id="14" idx="0"/>
            <a:endCxn id="13" idx="2"/>
          </p:cNvCxnSpPr>
          <p:nvPr/>
        </p:nvCxnSpPr>
        <p:spPr>
          <a:xfrm flipV="1">
            <a:off x="2530163" y="4746938"/>
            <a:ext cx="0" cy="304732"/>
          </a:xfrm>
          <a:prstGeom prst="line">
            <a:avLst/>
          </a:prstGeom>
          <a:ln w="7620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20" name="テキスト ボックス 19">
            <a:extLst>
              <a:ext uri="{FF2B5EF4-FFF2-40B4-BE49-F238E27FC236}">
                <a16:creationId xmlns:a16="http://schemas.microsoft.com/office/drawing/2014/main" id="{4C4BDD77-3EE4-4FAF-A5EC-5743C3AB7978}"/>
              </a:ext>
            </a:extLst>
          </p:cNvPr>
          <p:cNvSpPr txBox="1"/>
          <p:nvPr/>
        </p:nvSpPr>
        <p:spPr>
          <a:xfrm>
            <a:off x="531252" y="6066003"/>
            <a:ext cx="10943824" cy="646331"/>
          </a:xfrm>
          <a:prstGeom prst="rect">
            <a:avLst/>
          </a:prstGeom>
          <a:noFill/>
        </p:spPr>
        <p:txBody>
          <a:bodyPr wrap="square" rtlCol="0">
            <a:spAutoFit/>
          </a:bodyPr>
          <a:lstStyle/>
          <a:p>
            <a:r>
              <a:rPr kumimoji="1" lang="en-US" altLang="ja-JP" dirty="0">
                <a:solidFill>
                  <a:srgbClr val="FF0000"/>
                </a:solidFill>
              </a:rPr>
              <a:t>※</a:t>
            </a:r>
            <a:r>
              <a:rPr kumimoji="1" lang="ja-JP" altLang="en-US" dirty="0">
                <a:solidFill>
                  <a:srgbClr val="FF0000"/>
                </a:solidFill>
              </a:rPr>
              <a:t>既存の資料等を用いていただいて結構です。</a:t>
            </a:r>
            <a:endParaRPr kumimoji="1" lang="en-US" altLang="ja-JP" dirty="0">
              <a:solidFill>
                <a:srgbClr val="FF0000"/>
              </a:solidFill>
            </a:endParaRPr>
          </a:p>
          <a:p>
            <a:r>
              <a:rPr lang="en-US" altLang="ja-JP" dirty="0">
                <a:solidFill>
                  <a:srgbClr val="FF0000"/>
                </a:solidFill>
              </a:rPr>
              <a:t>※</a:t>
            </a:r>
            <a:r>
              <a:rPr lang="ja-JP" altLang="en-US" dirty="0">
                <a:solidFill>
                  <a:srgbClr val="FF0000"/>
                </a:solidFill>
              </a:rPr>
              <a:t>チェック基準の該当箇所がわかるように、着色・枠囲い等してください。</a:t>
            </a:r>
            <a:endParaRPr kumimoji="1" lang="ja-JP" altLang="en-US" dirty="0">
              <a:solidFill>
                <a:srgbClr val="FF0000"/>
              </a:solidFill>
            </a:endParaRPr>
          </a:p>
        </p:txBody>
      </p:sp>
      <p:sp>
        <p:nvSpPr>
          <p:cNvPr id="2" name="テキスト ボックス 1">
            <a:extLst>
              <a:ext uri="{FF2B5EF4-FFF2-40B4-BE49-F238E27FC236}">
                <a16:creationId xmlns:a16="http://schemas.microsoft.com/office/drawing/2014/main" id="{2CB71056-688C-4A24-A9A8-4E3E1DD7F85A}"/>
              </a:ext>
            </a:extLst>
          </p:cNvPr>
          <p:cNvSpPr txBox="1"/>
          <p:nvPr/>
        </p:nvSpPr>
        <p:spPr>
          <a:xfrm>
            <a:off x="9178723" y="160983"/>
            <a:ext cx="2731625" cy="369332"/>
          </a:xfrm>
          <a:prstGeom prst="rect">
            <a:avLst/>
          </a:prstGeom>
          <a:solidFill>
            <a:schemeClr val="accent2">
              <a:lumMod val="60000"/>
              <a:lumOff val="40000"/>
            </a:schemeClr>
          </a:solidFill>
        </p:spPr>
        <p:txBody>
          <a:bodyPr wrap="square" rtlCol="0">
            <a:spAutoFit/>
          </a:bodyPr>
          <a:lstStyle/>
          <a:p>
            <a:pPr algn="ctr"/>
            <a:r>
              <a:rPr kumimoji="1" lang="ja-JP" altLang="en-US" dirty="0"/>
              <a:t>（添付資料：参考様式）</a:t>
            </a:r>
          </a:p>
        </p:txBody>
      </p:sp>
    </p:spTree>
    <p:extLst>
      <p:ext uri="{BB962C8B-B14F-4D97-AF65-F5344CB8AC3E}">
        <p14:creationId xmlns:p14="http://schemas.microsoft.com/office/powerpoint/2010/main" val="2828632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A48AADCB-CFDA-44CF-8C67-277324E50C56}"/>
              </a:ext>
            </a:extLst>
          </p:cNvPr>
          <p:cNvSpPr>
            <a:spLocks noGrp="1"/>
          </p:cNvSpPr>
          <p:nvPr>
            <p:ph type="title"/>
          </p:nvPr>
        </p:nvSpPr>
        <p:spPr>
          <a:xfrm>
            <a:off x="0" y="0"/>
            <a:ext cx="12192000" cy="811369"/>
          </a:xfrm>
          <a:solidFill>
            <a:schemeClr val="accent1">
              <a:lumMod val="20000"/>
              <a:lumOff val="80000"/>
            </a:schemeClr>
          </a:solidFill>
        </p:spPr>
        <p:txBody>
          <a:bodyPr/>
          <a:lstStyle/>
          <a:p>
            <a:r>
              <a:rPr lang="ja-JP" altLang="en-US" b="1" dirty="0"/>
              <a:t>②取組・目標（生物多様性）</a:t>
            </a:r>
          </a:p>
        </p:txBody>
      </p:sp>
      <p:graphicFrame>
        <p:nvGraphicFramePr>
          <p:cNvPr id="6" name="表 6">
            <a:extLst>
              <a:ext uri="{FF2B5EF4-FFF2-40B4-BE49-F238E27FC236}">
                <a16:creationId xmlns:a16="http://schemas.microsoft.com/office/drawing/2014/main" id="{E9CCADD1-38F3-496A-86D6-B4A34A4C7763}"/>
              </a:ext>
            </a:extLst>
          </p:cNvPr>
          <p:cNvGraphicFramePr>
            <a:graphicFrameLocks noGrp="1"/>
          </p:cNvGraphicFramePr>
          <p:nvPr>
            <p:extLst>
              <p:ext uri="{D42A27DB-BD31-4B8C-83A1-F6EECF244321}">
                <p14:modId xmlns:p14="http://schemas.microsoft.com/office/powerpoint/2010/main" val="2394924143"/>
              </p:ext>
            </p:extLst>
          </p:nvPr>
        </p:nvGraphicFramePr>
        <p:xfrm>
          <a:off x="216079" y="978794"/>
          <a:ext cx="11426422" cy="721217"/>
        </p:xfrm>
        <a:graphic>
          <a:graphicData uri="http://schemas.openxmlformats.org/drawingml/2006/table">
            <a:tbl>
              <a:tblPr firstRow="1" bandRow="1">
                <a:tableStyleId>{5C22544A-7EE6-4342-B048-85BDC9FD1C3A}</a:tableStyleId>
              </a:tblPr>
              <a:tblGrid>
                <a:gridCol w="2024845">
                  <a:extLst>
                    <a:ext uri="{9D8B030D-6E8A-4147-A177-3AD203B41FA5}">
                      <a16:colId xmlns:a16="http://schemas.microsoft.com/office/drawing/2014/main" val="758360650"/>
                    </a:ext>
                  </a:extLst>
                </a:gridCol>
                <a:gridCol w="9401577">
                  <a:extLst>
                    <a:ext uri="{9D8B030D-6E8A-4147-A177-3AD203B41FA5}">
                      <a16:colId xmlns:a16="http://schemas.microsoft.com/office/drawing/2014/main" val="80664023"/>
                    </a:ext>
                  </a:extLst>
                </a:gridCol>
              </a:tblGrid>
              <a:tr h="721217">
                <a:tc>
                  <a:txBody>
                    <a:bodyPr/>
                    <a:lstStyle/>
                    <a:p>
                      <a:pPr algn="ctr"/>
                      <a:r>
                        <a:rPr kumimoji="1" lang="ja-JP" altLang="en-US" dirty="0"/>
                        <a:t>項目番号１４</a:t>
                      </a:r>
                    </a:p>
                  </a:txBody>
                  <a:tcPr anchor="ctr"/>
                </a:tc>
                <a:tc>
                  <a:txBody>
                    <a:bodyPr/>
                    <a:lstStyle/>
                    <a:p>
                      <a:r>
                        <a:rPr kumimoji="1" lang="ja-JP" altLang="en-US" dirty="0"/>
                        <a:t>事業活動に伴う外来種（国内外来種を含む）の分布拡大に取り組んでいるか。外来種の防除活動に参加・実施しているか。</a:t>
                      </a:r>
                    </a:p>
                  </a:txBody>
                  <a:tcPr/>
                </a:tc>
                <a:extLst>
                  <a:ext uri="{0D108BD9-81ED-4DB2-BD59-A6C34878D82A}">
                    <a16:rowId xmlns:a16="http://schemas.microsoft.com/office/drawing/2014/main" val="2692528436"/>
                  </a:ext>
                </a:extLst>
              </a:tr>
            </a:tbl>
          </a:graphicData>
        </a:graphic>
      </p:graphicFrame>
      <p:graphicFrame>
        <p:nvGraphicFramePr>
          <p:cNvPr id="7" name="表 6">
            <a:extLst>
              <a:ext uri="{FF2B5EF4-FFF2-40B4-BE49-F238E27FC236}">
                <a16:creationId xmlns:a16="http://schemas.microsoft.com/office/drawing/2014/main" id="{F1054734-863F-4AC6-81D1-4B0A44AB8508}"/>
              </a:ext>
            </a:extLst>
          </p:cNvPr>
          <p:cNvGraphicFramePr>
            <a:graphicFrameLocks noGrp="1"/>
          </p:cNvGraphicFramePr>
          <p:nvPr>
            <p:extLst>
              <p:ext uri="{D42A27DB-BD31-4B8C-83A1-F6EECF244321}">
                <p14:modId xmlns:p14="http://schemas.microsoft.com/office/powerpoint/2010/main" val="1270913540"/>
              </p:ext>
            </p:extLst>
          </p:nvPr>
        </p:nvGraphicFramePr>
        <p:xfrm>
          <a:off x="216079" y="1904422"/>
          <a:ext cx="11426422" cy="1663026"/>
        </p:xfrm>
        <a:graphic>
          <a:graphicData uri="http://schemas.openxmlformats.org/drawingml/2006/table">
            <a:tbl>
              <a:tblPr firstRow="1" bandRow="1">
                <a:tableStyleId>{5C22544A-7EE6-4342-B048-85BDC9FD1C3A}</a:tableStyleId>
              </a:tblPr>
              <a:tblGrid>
                <a:gridCol w="3943797">
                  <a:extLst>
                    <a:ext uri="{9D8B030D-6E8A-4147-A177-3AD203B41FA5}">
                      <a16:colId xmlns:a16="http://schemas.microsoft.com/office/drawing/2014/main" val="758360650"/>
                    </a:ext>
                  </a:extLst>
                </a:gridCol>
                <a:gridCol w="7482625">
                  <a:extLst>
                    <a:ext uri="{9D8B030D-6E8A-4147-A177-3AD203B41FA5}">
                      <a16:colId xmlns:a16="http://schemas.microsoft.com/office/drawing/2014/main" val="80664023"/>
                    </a:ext>
                  </a:extLst>
                </a:gridCol>
              </a:tblGrid>
              <a:tr h="593979">
                <a:tc>
                  <a:txBody>
                    <a:bodyPr/>
                    <a:lstStyle/>
                    <a:p>
                      <a:r>
                        <a:rPr kumimoji="1" lang="ja-JP" altLang="en-US" dirty="0"/>
                        <a:t>チェック理由</a:t>
                      </a:r>
                    </a:p>
                  </a:txBody>
                  <a:tcPr/>
                </a:tc>
                <a:tc>
                  <a:txBody>
                    <a:bodyPr/>
                    <a:lstStyle/>
                    <a:p>
                      <a:r>
                        <a:rPr kumimoji="1" lang="ja-JP" altLang="en-US" dirty="0"/>
                        <a:t>備考</a:t>
                      </a:r>
                    </a:p>
                  </a:txBody>
                  <a:tcPr/>
                </a:tc>
                <a:extLst>
                  <a:ext uri="{0D108BD9-81ED-4DB2-BD59-A6C34878D82A}">
                    <a16:rowId xmlns:a16="http://schemas.microsoft.com/office/drawing/2014/main" val="2692528436"/>
                  </a:ext>
                </a:extLst>
              </a:tr>
              <a:tr h="1069047">
                <a:tc>
                  <a:txBody>
                    <a:bodyPr/>
                    <a:lstStyle/>
                    <a:p>
                      <a:r>
                        <a:rPr kumimoji="1" lang="ja-JP" altLang="en-US" dirty="0">
                          <a:highlight>
                            <a:srgbClr val="FFFF00"/>
                          </a:highlight>
                        </a:rPr>
                        <a:t>外来水生植物の駆除活動に取り組んでいる</a:t>
                      </a:r>
                      <a:endParaRPr kumimoji="1" lang="zh-TW" altLang="en-US" dirty="0">
                        <a:highlight>
                          <a:srgbClr val="FFFF00"/>
                        </a:highlight>
                      </a:endParaRPr>
                    </a:p>
                  </a:txBody>
                  <a:tcPr/>
                </a:tc>
                <a:tc>
                  <a:txBody>
                    <a:bodyPr/>
                    <a:lstStyle/>
                    <a:p>
                      <a:r>
                        <a:rPr kumimoji="1" lang="ja-JP" altLang="en-US" dirty="0"/>
                        <a:t>毎年７月の「琵琶湖の日」に合わせて、事業所周辺においてオオバナミズキンバイやナガエツルノゲイトウなどの特定外来生物の駆除に取り組んでいる。</a:t>
                      </a:r>
                    </a:p>
                  </a:txBody>
                  <a:tcPr/>
                </a:tc>
                <a:extLst>
                  <a:ext uri="{0D108BD9-81ED-4DB2-BD59-A6C34878D82A}">
                    <a16:rowId xmlns:a16="http://schemas.microsoft.com/office/drawing/2014/main" val="1149989187"/>
                  </a:ext>
                </a:extLst>
              </a:tr>
            </a:tbl>
          </a:graphicData>
        </a:graphic>
      </p:graphicFrame>
      <p:sp>
        <p:nvSpPr>
          <p:cNvPr id="20" name="テキスト ボックス 19">
            <a:extLst>
              <a:ext uri="{FF2B5EF4-FFF2-40B4-BE49-F238E27FC236}">
                <a16:creationId xmlns:a16="http://schemas.microsoft.com/office/drawing/2014/main" id="{4C4BDD77-3EE4-4FAF-A5EC-5743C3AB7978}"/>
              </a:ext>
            </a:extLst>
          </p:cNvPr>
          <p:cNvSpPr txBox="1"/>
          <p:nvPr/>
        </p:nvSpPr>
        <p:spPr>
          <a:xfrm>
            <a:off x="531252" y="6066003"/>
            <a:ext cx="10943824" cy="646331"/>
          </a:xfrm>
          <a:prstGeom prst="rect">
            <a:avLst/>
          </a:prstGeom>
          <a:noFill/>
        </p:spPr>
        <p:txBody>
          <a:bodyPr wrap="square" rtlCol="0">
            <a:spAutoFit/>
          </a:bodyPr>
          <a:lstStyle/>
          <a:p>
            <a:r>
              <a:rPr kumimoji="1" lang="en-US" altLang="ja-JP" dirty="0">
                <a:solidFill>
                  <a:srgbClr val="FF0000"/>
                </a:solidFill>
              </a:rPr>
              <a:t>※</a:t>
            </a:r>
            <a:r>
              <a:rPr kumimoji="1" lang="ja-JP" altLang="en-US" dirty="0">
                <a:solidFill>
                  <a:srgbClr val="FF0000"/>
                </a:solidFill>
              </a:rPr>
              <a:t>既存の資料等を用いていただいて結構です。</a:t>
            </a:r>
            <a:endParaRPr kumimoji="1" lang="en-US" altLang="ja-JP" dirty="0">
              <a:solidFill>
                <a:srgbClr val="FF0000"/>
              </a:solidFill>
            </a:endParaRPr>
          </a:p>
          <a:p>
            <a:r>
              <a:rPr lang="en-US" altLang="ja-JP" dirty="0">
                <a:solidFill>
                  <a:srgbClr val="FF0000"/>
                </a:solidFill>
              </a:rPr>
              <a:t>※</a:t>
            </a:r>
            <a:r>
              <a:rPr lang="ja-JP" altLang="en-US" dirty="0">
                <a:solidFill>
                  <a:srgbClr val="FF0000"/>
                </a:solidFill>
              </a:rPr>
              <a:t>チェック基準の該当箇所がわかるように、着色・枠囲い等してください。</a:t>
            </a:r>
            <a:endParaRPr kumimoji="1" lang="ja-JP" altLang="en-US" dirty="0">
              <a:solidFill>
                <a:srgbClr val="FF0000"/>
              </a:solidFill>
            </a:endParaRPr>
          </a:p>
        </p:txBody>
      </p:sp>
      <p:grpSp>
        <p:nvGrpSpPr>
          <p:cNvPr id="4" name="グループ化 3">
            <a:extLst>
              <a:ext uri="{FF2B5EF4-FFF2-40B4-BE49-F238E27FC236}">
                <a16:creationId xmlns:a16="http://schemas.microsoft.com/office/drawing/2014/main" id="{143967C5-0D78-4FBE-AE70-1E9FEF58A6C9}"/>
              </a:ext>
            </a:extLst>
          </p:cNvPr>
          <p:cNvGrpSpPr/>
          <p:nvPr/>
        </p:nvGrpSpPr>
        <p:grpSpPr>
          <a:xfrm>
            <a:off x="1287887" y="3771859"/>
            <a:ext cx="3424168" cy="1907294"/>
            <a:chOff x="1287887" y="3771859"/>
            <a:chExt cx="3424168" cy="1907294"/>
          </a:xfrm>
        </p:grpSpPr>
        <p:pic>
          <p:nvPicPr>
            <p:cNvPr id="3" name="図 2">
              <a:extLst>
                <a:ext uri="{FF2B5EF4-FFF2-40B4-BE49-F238E27FC236}">
                  <a16:creationId xmlns:a16="http://schemas.microsoft.com/office/drawing/2014/main" id="{5361A591-3DED-487B-82F5-F237F031DFDB}"/>
                </a:ext>
              </a:extLst>
            </p:cNvPr>
            <p:cNvPicPr>
              <a:picLocks noChangeAspect="1"/>
            </p:cNvPicPr>
            <p:nvPr/>
          </p:nvPicPr>
          <p:blipFill>
            <a:blip r:embed="rId2"/>
            <a:stretch>
              <a:fillRect/>
            </a:stretch>
          </p:blipFill>
          <p:spPr>
            <a:xfrm>
              <a:off x="1287887" y="3771859"/>
              <a:ext cx="3424168" cy="1907294"/>
            </a:xfrm>
            <a:prstGeom prst="rect">
              <a:avLst/>
            </a:prstGeom>
          </p:spPr>
        </p:pic>
        <p:sp>
          <p:nvSpPr>
            <p:cNvPr id="2" name="楕円 1">
              <a:extLst>
                <a:ext uri="{FF2B5EF4-FFF2-40B4-BE49-F238E27FC236}">
                  <a16:creationId xmlns:a16="http://schemas.microsoft.com/office/drawing/2014/main" id="{1815FB69-6430-4CE2-87B3-9069C0C8B2A3}"/>
                </a:ext>
              </a:extLst>
            </p:cNvPr>
            <p:cNvSpPr/>
            <p:nvPr/>
          </p:nvSpPr>
          <p:spPr>
            <a:xfrm>
              <a:off x="4508500" y="4455078"/>
              <a:ext cx="120650" cy="109056"/>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DA2E7B67-001D-45FE-B35D-45E96F91FFB7}"/>
                </a:ext>
              </a:extLst>
            </p:cNvPr>
            <p:cNvSpPr/>
            <p:nvPr/>
          </p:nvSpPr>
          <p:spPr>
            <a:xfrm>
              <a:off x="3873500" y="4400550"/>
              <a:ext cx="120650" cy="109056"/>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8">
              <a:extLst>
                <a:ext uri="{FF2B5EF4-FFF2-40B4-BE49-F238E27FC236}">
                  <a16:creationId xmlns:a16="http://schemas.microsoft.com/office/drawing/2014/main" id="{9EE8EA4F-4103-4B79-B74F-1B5605F817DF}"/>
                </a:ext>
              </a:extLst>
            </p:cNvPr>
            <p:cNvSpPr/>
            <p:nvPr/>
          </p:nvSpPr>
          <p:spPr>
            <a:xfrm>
              <a:off x="4267200" y="4144038"/>
              <a:ext cx="120650" cy="109056"/>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9">
              <a:extLst>
                <a:ext uri="{FF2B5EF4-FFF2-40B4-BE49-F238E27FC236}">
                  <a16:creationId xmlns:a16="http://schemas.microsoft.com/office/drawing/2014/main" id="{2F6B301D-71AC-44A8-9C01-AF69AB2CB0CD}"/>
                </a:ext>
              </a:extLst>
            </p:cNvPr>
            <p:cNvSpPr/>
            <p:nvPr/>
          </p:nvSpPr>
          <p:spPr>
            <a:xfrm>
              <a:off x="3034945" y="4455078"/>
              <a:ext cx="120650" cy="109056"/>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楕円 10">
              <a:extLst>
                <a:ext uri="{FF2B5EF4-FFF2-40B4-BE49-F238E27FC236}">
                  <a16:creationId xmlns:a16="http://schemas.microsoft.com/office/drawing/2014/main" id="{29100D76-6C39-4174-8902-16D2B31B8DC5}"/>
                </a:ext>
              </a:extLst>
            </p:cNvPr>
            <p:cNvSpPr/>
            <p:nvPr/>
          </p:nvSpPr>
          <p:spPr>
            <a:xfrm>
              <a:off x="3238500" y="4291494"/>
              <a:ext cx="120650" cy="109056"/>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2" name="テキスト ボックス 11">
            <a:extLst>
              <a:ext uri="{FF2B5EF4-FFF2-40B4-BE49-F238E27FC236}">
                <a16:creationId xmlns:a16="http://schemas.microsoft.com/office/drawing/2014/main" id="{D78EB69C-87CC-4119-952F-B7D20CCC01B0}"/>
              </a:ext>
            </a:extLst>
          </p:cNvPr>
          <p:cNvSpPr txBox="1"/>
          <p:nvPr/>
        </p:nvSpPr>
        <p:spPr>
          <a:xfrm>
            <a:off x="5741208" y="4299182"/>
            <a:ext cx="4458294" cy="923330"/>
          </a:xfrm>
          <a:prstGeom prst="rect">
            <a:avLst/>
          </a:prstGeom>
          <a:noFill/>
        </p:spPr>
        <p:txBody>
          <a:bodyPr wrap="square" rtlCol="0">
            <a:spAutoFit/>
          </a:bodyPr>
          <a:lstStyle/>
          <a:p>
            <a:r>
              <a:rPr kumimoji="1" lang="ja-JP" altLang="en-US" dirty="0"/>
              <a:t>・実施時期　毎年７月１日</a:t>
            </a:r>
            <a:endParaRPr kumimoji="1" lang="en-US" altLang="ja-JP" dirty="0"/>
          </a:p>
          <a:p>
            <a:r>
              <a:rPr kumimoji="1" lang="ja-JP" altLang="en-US" dirty="0"/>
              <a:t>・参加人数　５０名</a:t>
            </a:r>
            <a:endParaRPr kumimoji="1" lang="en-US" altLang="ja-JP" dirty="0"/>
          </a:p>
          <a:p>
            <a:r>
              <a:rPr lang="ja-JP" altLang="en-US" dirty="0"/>
              <a:t>・活動場所　●●内湖</a:t>
            </a:r>
            <a:endParaRPr kumimoji="1" lang="ja-JP" altLang="en-US" dirty="0"/>
          </a:p>
        </p:txBody>
      </p:sp>
      <p:sp>
        <p:nvSpPr>
          <p:cNvPr id="14" name="テキスト ボックス 13">
            <a:extLst>
              <a:ext uri="{FF2B5EF4-FFF2-40B4-BE49-F238E27FC236}">
                <a16:creationId xmlns:a16="http://schemas.microsoft.com/office/drawing/2014/main" id="{3ABC966D-2CDC-411C-BA21-1F52515360C7}"/>
              </a:ext>
            </a:extLst>
          </p:cNvPr>
          <p:cNvSpPr txBox="1"/>
          <p:nvPr/>
        </p:nvSpPr>
        <p:spPr>
          <a:xfrm>
            <a:off x="9178723" y="160983"/>
            <a:ext cx="2731625" cy="369332"/>
          </a:xfrm>
          <a:prstGeom prst="rect">
            <a:avLst/>
          </a:prstGeom>
          <a:solidFill>
            <a:schemeClr val="accent2">
              <a:lumMod val="60000"/>
              <a:lumOff val="40000"/>
            </a:schemeClr>
          </a:solidFill>
        </p:spPr>
        <p:txBody>
          <a:bodyPr wrap="square" rtlCol="0">
            <a:spAutoFit/>
          </a:bodyPr>
          <a:lstStyle/>
          <a:p>
            <a:pPr algn="ctr"/>
            <a:r>
              <a:rPr kumimoji="1" lang="ja-JP" altLang="en-US" dirty="0"/>
              <a:t>（添付資料：参考様式）</a:t>
            </a:r>
          </a:p>
        </p:txBody>
      </p:sp>
    </p:spTree>
    <p:extLst>
      <p:ext uri="{BB962C8B-B14F-4D97-AF65-F5344CB8AC3E}">
        <p14:creationId xmlns:p14="http://schemas.microsoft.com/office/powerpoint/2010/main" val="69250521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382</TotalTime>
  <Words>285</Words>
  <Application>Microsoft Office PowerPoint</Application>
  <PresentationFormat>ワイド画面</PresentationFormat>
  <Paragraphs>39</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①マネジメント</vt:lpstr>
      <vt:lpstr>②取組・目標（生物多様性）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武馬　弘幸</dc:creator>
  <cp:lastModifiedBy>武馬　弘幸</cp:lastModifiedBy>
  <cp:revision>8</cp:revision>
  <dcterms:created xsi:type="dcterms:W3CDTF">2025-09-09T02:19:34Z</dcterms:created>
  <dcterms:modified xsi:type="dcterms:W3CDTF">2025-09-12T05:09:04Z</dcterms:modified>
</cp:coreProperties>
</file>