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drawings/drawing1.xml" ContentType="application/vnd.openxmlformats-officedocument.drawingml.chartshapes+xml"/>
  <Override PartName="/ppt/charts/chart2.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sldIdLst>
    <p:sldId id="256" r:id="rId2"/>
    <p:sldId id="257" r:id="rId3"/>
  </p:sldIdLst>
  <p:sldSz cx="7561263" cy="10440988"/>
  <p:notesSz cx="6735763" cy="9866313"/>
  <p:defaultTextStyle>
    <a:defPPr>
      <a:defRPr lang="ja-JP"/>
    </a:defPPr>
    <a:lvl1pPr marL="0" algn="l" defTabSz="966978" rtl="0" eaLnBrk="1" latinLnBrk="0" hangingPunct="1">
      <a:defRPr kumimoji="1" sz="1900" kern="1200">
        <a:solidFill>
          <a:schemeClr val="tx1"/>
        </a:solidFill>
        <a:latin typeface="+mn-lt"/>
        <a:ea typeface="+mn-ea"/>
        <a:cs typeface="+mn-cs"/>
      </a:defRPr>
    </a:lvl1pPr>
    <a:lvl2pPr marL="483489" algn="l" defTabSz="966978" rtl="0" eaLnBrk="1" latinLnBrk="0" hangingPunct="1">
      <a:defRPr kumimoji="1" sz="1900" kern="1200">
        <a:solidFill>
          <a:schemeClr val="tx1"/>
        </a:solidFill>
        <a:latin typeface="+mn-lt"/>
        <a:ea typeface="+mn-ea"/>
        <a:cs typeface="+mn-cs"/>
      </a:defRPr>
    </a:lvl2pPr>
    <a:lvl3pPr marL="966978" algn="l" defTabSz="966978" rtl="0" eaLnBrk="1" latinLnBrk="0" hangingPunct="1">
      <a:defRPr kumimoji="1" sz="1900" kern="1200">
        <a:solidFill>
          <a:schemeClr val="tx1"/>
        </a:solidFill>
        <a:latin typeface="+mn-lt"/>
        <a:ea typeface="+mn-ea"/>
        <a:cs typeface="+mn-cs"/>
      </a:defRPr>
    </a:lvl3pPr>
    <a:lvl4pPr marL="1450467" algn="l" defTabSz="966978" rtl="0" eaLnBrk="1" latinLnBrk="0" hangingPunct="1">
      <a:defRPr kumimoji="1" sz="1900" kern="1200">
        <a:solidFill>
          <a:schemeClr val="tx1"/>
        </a:solidFill>
        <a:latin typeface="+mn-lt"/>
        <a:ea typeface="+mn-ea"/>
        <a:cs typeface="+mn-cs"/>
      </a:defRPr>
    </a:lvl4pPr>
    <a:lvl5pPr marL="1933956" algn="l" defTabSz="966978" rtl="0" eaLnBrk="1" latinLnBrk="0" hangingPunct="1">
      <a:defRPr kumimoji="1" sz="1900" kern="1200">
        <a:solidFill>
          <a:schemeClr val="tx1"/>
        </a:solidFill>
        <a:latin typeface="+mn-lt"/>
        <a:ea typeface="+mn-ea"/>
        <a:cs typeface="+mn-cs"/>
      </a:defRPr>
    </a:lvl5pPr>
    <a:lvl6pPr marL="2417445" algn="l" defTabSz="966978" rtl="0" eaLnBrk="1" latinLnBrk="0" hangingPunct="1">
      <a:defRPr kumimoji="1" sz="1900" kern="1200">
        <a:solidFill>
          <a:schemeClr val="tx1"/>
        </a:solidFill>
        <a:latin typeface="+mn-lt"/>
        <a:ea typeface="+mn-ea"/>
        <a:cs typeface="+mn-cs"/>
      </a:defRPr>
    </a:lvl6pPr>
    <a:lvl7pPr marL="2900934" algn="l" defTabSz="966978" rtl="0" eaLnBrk="1" latinLnBrk="0" hangingPunct="1">
      <a:defRPr kumimoji="1" sz="1900" kern="1200">
        <a:solidFill>
          <a:schemeClr val="tx1"/>
        </a:solidFill>
        <a:latin typeface="+mn-lt"/>
        <a:ea typeface="+mn-ea"/>
        <a:cs typeface="+mn-cs"/>
      </a:defRPr>
    </a:lvl7pPr>
    <a:lvl8pPr marL="3384423" algn="l" defTabSz="966978" rtl="0" eaLnBrk="1" latinLnBrk="0" hangingPunct="1">
      <a:defRPr kumimoji="1" sz="1900" kern="1200">
        <a:solidFill>
          <a:schemeClr val="tx1"/>
        </a:solidFill>
        <a:latin typeface="+mn-lt"/>
        <a:ea typeface="+mn-ea"/>
        <a:cs typeface="+mn-cs"/>
      </a:defRPr>
    </a:lvl8pPr>
    <a:lvl9pPr marL="3867912" algn="l" defTabSz="966978" rtl="0" eaLnBrk="1" latinLnBrk="0" hangingPunct="1">
      <a:defRPr kumimoji="1" sz="19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290">
          <p15:clr>
            <a:srgbClr val="A4A3A4"/>
          </p15:clr>
        </p15:guide>
        <p15:guide id="2" pos="2382">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7E5A0"/>
    <a:srgbClr val="E5F3F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6" d="100"/>
          <a:sy n="66" d="100"/>
        </p:scale>
        <p:origin x="3150" y="48"/>
      </p:cViewPr>
      <p:guideLst>
        <p:guide orient="horz" pos="3290"/>
        <p:guide pos="2382"/>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charts/_rels/chart1.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package" Target="../embeddings/Microsoft_Excel_Worksheet.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9.0034978781978942E-2"/>
          <c:y val="9.9266091524104275E-2"/>
          <c:w val="0.93112948381452321"/>
          <c:h val="0.66546398364762516"/>
        </c:manualLayout>
      </c:layout>
      <c:barChart>
        <c:barDir val="col"/>
        <c:grouping val="stacked"/>
        <c:varyColors val="0"/>
        <c:ser>
          <c:idx val="1"/>
          <c:order val="0"/>
          <c:tx>
            <c:strRef>
              <c:f>チラシグラフ!$B$7</c:f>
              <c:strCache>
                <c:ptCount val="1"/>
                <c:pt idx="0">
                  <c:v>うち死亡事故</c:v>
                </c:pt>
              </c:strCache>
            </c:strRef>
          </c:tx>
          <c:spPr>
            <a:pattFill prst="pct50">
              <a:fgClr>
                <a:schemeClr val="accent1"/>
              </a:fgClr>
              <a:bgClr>
                <a:schemeClr val="bg1"/>
              </a:bgClr>
            </a:pattFill>
          </c:spPr>
          <c:invertIfNegative val="0"/>
          <c:dLbls>
            <c:dLbl>
              <c:idx val="2"/>
              <c:tx>
                <c:rich>
                  <a:bodyPr/>
                  <a:lstStyle/>
                  <a:p>
                    <a:r>
                      <a:rPr lang="en-US" altLang="ja-JP"/>
                      <a:t>3</a:t>
                    </a:r>
                  </a:p>
                </c:rich>
              </c:tx>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0-EB50-4AC4-A21B-0076D4C5C10C}"/>
                </c:ext>
              </c:extLst>
            </c:dLbl>
            <c:dLbl>
              <c:idx val="3"/>
              <c:tx>
                <c:rich>
                  <a:bodyPr/>
                  <a:lstStyle/>
                  <a:p>
                    <a:r>
                      <a:rPr lang="en-US" altLang="ja-JP"/>
                      <a:t>1</a:t>
                    </a:r>
                  </a:p>
                </c:rich>
              </c:tx>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1-EB50-4AC4-A21B-0076D4C5C10C}"/>
                </c:ext>
              </c:extLst>
            </c:dLbl>
            <c:spPr>
              <a:noFill/>
              <a:ln>
                <a:noFill/>
              </a:ln>
              <a:effectLst/>
            </c:spPr>
            <c:txPr>
              <a:bodyPr wrap="square" lIns="38100" tIns="19050" rIns="38100" bIns="19050" anchor="ctr">
                <a:spAutoFit/>
              </a:bodyPr>
              <a:lstStyle/>
              <a:p>
                <a:pPr>
                  <a:defRPr sz="1400"/>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チラシグラフ!$C$4:$L$4</c:f>
              <c:strCache>
                <c:ptCount val="10"/>
                <c:pt idx="0">
                  <c:v>H27</c:v>
                </c:pt>
                <c:pt idx="1">
                  <c:v>H28</c:v>
                </c:pt>
                <c:pt idx="2">
                  <c:v>H29</c:v>
                </c:pt>
                <c:pt idx="3">
                  <c:v>H30</c:v>
                </c:pt>
                <c:pt idx="4">
                  <c:v>R1</c:v>
                </c:pt>
                <c:pt idx="5">
                  <c:v>R2</c:v>
                </c:pt>
                <c:pt idx="6">
                  <c:v>R3</c:v>
                </c:pt>
                <c:pt idx="7">
                  <c:v>R4</c:v>
                </c:pt>
                <c:pt idx="8">
                  <c:v>R5</c:v>
                </c:pt>
                <c:pt idx="9">
                  <c:v>R6</c:v>
                </c:pt>
              </c:strCache>
            </c:strRef>
          </c:cat>
          <c:val>
            <c:numRef>
              <c:f>チラシグラフ!$C$7:$L$7</c:f>
              <c:numCache>
                <c:formatCode>General</c:formatCode>
                <c:ptCount val="10"/>
                <c:pt idx="0">
                  <c:v>5</c:v>
                </c:pt>
                <c:pt idx="1">
                  <c:v>1</c:v>
                </c:pt>
                <c:pt idx="2">
                  <c:v>3</c:v>
                </c:pt>
                <c:pt idx="3">
                  <c:v>1</c:v>
                </c:pt>
                <c:pt idx="4">
                  <c:v>1</c:v>
                </c:pt>
                <c:pt idx="5">
                  <c:v>2</c:v>
                </c:pt>
                <c:pt idx="6">
                  <c:v>5</c:v>
                </c:pt>
                <c:pt idx="7">
                  <c:v>1</c:v>
                </c:pt>
                <c:pt idx="8">
                  <c:v>1</c:v>
                </c:pt>
                <c:pt idx="9">
                  <c:v>4</c:v>
                </c:pt>
              </c:numCache>
            </c:numRef>
          </c:val>
          <c:extLst>
            <c:ext xmlns:c16="http://schemas.microsoft.com/office/drawing/2014/chart" uri="{C3380CC4-5D6E-409C-BE32-E72D297353CC}">
              <c16:uniqueId val="{00000002-EB50-4AC4-A21B-0076D4C5C10C}"/>
            </c:ext>
          </c:extLst>
        </c:ser>
        <c:ser>
          <c:idx val="0"/>
          <c:order val="1"/>
          <c:tx>
            <c:strRef>
              <c:f>チラシグラフ!$B$5</c:f>
              <c:strCache>
                <c:ptCount val="1"/>
                <c:pt idx="0">
                  <c:v>農作業事故</c:v>
                </c:pt>
              </c:strCache>
            </c:strRef>
          </c:tx>
          <c:invertIfNegative val="0"/>
          <c:dLbls>
            <c:dLbl>
              <c:idx val="0"/>
              <c:layout>
                <c:manualLayout>
                  <c:x val="-3.274661878268699E-3"/>
                  <c:y val="-0.2619719958819719"/>
                </c:manualLayout>
              </c:layout>
              <c:tx>
                <c:rich>
                  <a:bodyPr/>
                  <a:lstStyle/>
                  <a:p>
                    <a:r>
                      <a:rPr lang="en-US" altLang="ja-JP"/>
                      <a:t>40</a:t>
                    </a:r>
                  </a:p>
                </c:rich>
              </c:tx>
              <c:dLblPos val="ctr"/>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3-EB50-4AC4-A21B-0076D4C5C10C}"/>
                </c:ext>
              </c:extLst>
            </c:dLbl>
            <c:dLbl>
              <c:idx val="1"/>
              <c:layout>
                <c:manualLayout>
                  <c:x val="1.6373309391343196E-3"/>
                  <c:y val="-0.24744966889917405"/>
                </c:manualLayout>
              </c:layout>
              <c:tx>
                <c:rich>
                  <a:bodyPr wrap="square" lIns="38100" tIns="19050" rIns="38100" bIns="19050" anchor="ctr">
                    <a:noAutofit/>
                  </a:bodyPr>
                  <a:lstStyle/>
                  <a:p>
                    <a:pPr>
                      <a:defRPr sz="1400"/>
                    </a:pPr>
                    <a:r>
                      <a:rPr lang="en-US" altLang="ja-JP" sz="1400"/>
                      <a:t>39</a:t>
                    </a:r>
                  </a:p>
                </c:rich>
              </c:tx>
              <c:spPr>
                <a:noFill/>
                <a:ln>
                  <a:noFill/>
                </a:ln>
                <a:effectLst/>
              </c:spPr>
              <c:dLblPos val="ctr"/>
              <c:showLegendKey val="0"/>
              <c:showVal val="1"/>
              <c:showCatName val="0"/>
              <c:showSerName val="0"/>
              <c:showPercent val="0"/>
              <c:showBubbleSize val="0"/>
              <c:extLst>
                <c:ext xmlns:c15="http://schemas.microsoft.com/office/drawing/2012/chart" uri="{CE6537A1-D6FC-4f65-9D91-7224C49458BB}">
                  <c15:layout>
                    <c:manualLayout>
                      <c:w val="8.8910937705875021E-2"/>
                      <c:h val="7.6581833082425443E-2"/>
                    </c:manualLayout>
                  </c15:layout>
                  <c15:showDataLabelsRange val="0"/>
                </c:ext>
                <c:ext xmlns:c16="http://schemas.microsoft.com/office/drawing/2014/chart" uri="{C3380CC4-5D6E-409C-BE32-E72D297353CC}">
                  <c16:uniqueId val="{00000004-EB50-4AC4-A21B-0076D4C5C10C}"/>
                </c:ext>
              </c:extLst>
            </c:dLbl>
            <c:dLbl>
              <c:idx val="2"/>
              <c:layout>
                <c:manualLayout>
                  <c:x val="3.6313094646254016E-3"/>
                  <c:y val="-0.25541645813306368"/>
                </c:manualLayout>
              </c:layout>
              <c:tx>
                <c:rich>
                  <a:bodyPr/>
                  <a:lstStyle/>
                  <a:p>
                    <a:r>
                      <a:rPr lang="en-US" altLang="ja-JP"/>
                      <a:t>40</a:t>
                    </a:r>
                  </a:p>
                </c:rich>
              </c:tx>
              <c:dLblPos val="ctr"/>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5-EB50-4AC4-A21B-0076D4C5C10C}"/>
                </c:ext>
              </c:extLst>
            </c:dLbl>
            <c:dLbl>
              <c:idx val="3"/>
              <c:layout>
                <c:manualLayout>
                  <c:x val="-5.9906828236143254E-17"/>
                  <c:y val="-0.35479131152324239"/>
                </c:manualLayout>
              </c:layout>
              <c:tx>
                <c:rich>
                  <a:bodyPr/>
                  <a:lstStyle/>
                  <a:p>
                    <a:r>
                      <a:rPr lang="en-US" altLang="ja-JP"/>
                      <a:t>56</a:t>
                    </a:r>
                  </a:p>
                </c:rich>
              </c:tx>
              <c:dLblPos val="ctr"/>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6-EB50-4AC4-A21B-0076D4C5C10C}"/>
                </c:ext>
              </c:extLst>
            </c:dLbl>
            <c:dLbl>
              <c:idx val="4"/>
              <c:layout>
                <c:manualLayout>
                  <c:x val="0"/>
                  <c:y val="-0.28308600986070054"/>
                </c:manualLayout>
              </c:layout>
              <c:tx>
                <c:rich>
                  <a:bodyPr/>
                  <a:lstStyle/>
                  <a:p>
                    <a:r>
                      <a:rPr lang="en-US" altLang="ja-JP"/>
                      <a:t>40</a:t>
                    </a:r>
                  </a:p>
                </c:rich>
              </c:tx>
              <c:dLblPos val="ctr"/>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7-EB50-4AC4-A21B-0076D4C5C10C}"/>
                </c:ext>
              </c:extLst>
            </c:dLbl>
            <c:dLbl>
              <c:idx val="5"/>
              <c:layout>
                <c:manualLayout>
                  <c:x val="0"/>
                  <c:y val="-0.27647502225932463"/>
                </c:manualLayout>
              </c:layout>
              <c:tx>
                <c:rich>
                  <a:bodyPr/>
                  <a:lstStyle/>
                  <a:p>
                    <a:r>
                      <a:rPr lang="en-US" altLang="ja-JP"/>
                      <a:t>45</a:t>
                    </a:r>
                  </a:p>
                </c:rich>
              </c:tx>
              <c:dLblPos val="ctr"/>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8-EB50-4AC4-A21B-0076D4C5C10C}"/>
                </c:ext>
              </c:extLst>
            </c:dLbl>
            <c:dLbl>
              <c:idx val="6"/>
              <c:layout>
                <c:manualLayout>
                  <c:x val="3.5686079051369131E-4"/>
                  <c:y val="-0.27126385878913517"/>
                </c:manualLayout>
              </c:layout>
              <c:tx>
                <c:rich>
                  <a:bodyPr/>
                  <a:lstStyle/>
                  <a:p>
                    <a:r>
                      <a:rPr lang="en-US" altLang="ja-JP"/>
                      <a:t>42</a:t>
                    </a:r>
                  </a:p>
                </c:rich>
              </c:tx>
              <c:dLblPos val="ctr"/>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9-EB50-4AC4-A21B-0076D4C5C10C}"/>
                </c:ext>
              </c:extLst>
            </c:dLbl>
            <c:dLbl>
              <c:idx val="7"/>
              <c:layout>
                <c:manualLayout>
                  <c:x val="0"/>
                  <c:y val="-0.24414714442240079"/>
                </c:manualLayout>
              </c:layout>
              <c:tx>
                <c:rich>
                  <a:bodyPr/>
                  <a:lstStyle/>
                  <a:p>
                    <a:r>
                      <a:rPr lang="en-US" altLang="ja-JP"/>
                      <a:t>32</a:t>
                    </a:r>
                  </a:p>
                </c:rich>
              </c:tx>
              <c:dLblPos val="ctr"/>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A-EB50-4AC4-A21B-0076D4C5C10C}"/>
                </c:ext>
              </c:extLst>
            </c:dLbl>
            <c:dLbl>
              <c:idx val="8"/>
              <c:layout>
                <c:manualLayout>
                  <c:x val="1.6428964134407038E-3"/>
                  <c:y val="-0.22011356257751186"/>
                </c:manualLayout>
              </c:layout>
              <c:tx>
                <c:rich>
                  <a:bodyPr wrap="square" lIns="38100" tIns="19050" rIns="38100" bIns="19050" anchor="ctr">
                    <a:noAutofit/>
                  </a:bodyPr>
                  <a:lstStyle/>
                  <a:p>
                    <a:pPr>
                      <a:defRPr sz="1400"/>
                    </a:pPr>
                    <a:r>
                      <a:rPr lang="en-US" altLang="ja-JP" sz="1400"/>
                      <a:t>31</a:t>
                    </a:r>
                  </a:p>
                </c:rich>
              </c:tx>
              <c:spPr>
                <a:noFill/>
                <a:ln>
                  <a:noFill/>
                </a:ln>
                <a:effectLst/>
              </c:spPr>
              <c:dLblPos val="ctr"/>
              <c:showLegendKey val="0"/>
              <c:showVal val="1"/>
              <c:showCatName val="0"/>
              <c:showSerName val="0"/>
              <c:showPercent val="0"/>
              <c:showBubbleSize val="0"/>
              <c:extLst>
                <c:ext xmlns:c15="http://schemas.microsoft.com/office/drawing/2012/chart" uri="{CE6537A1-D6FC-4f65-9D91-7224C49458BB}">
                  <c15:layout>
                    <c:manualLayout>
                      <c:w val="8.8946929271368977E-2"/>
                      <c:h val="0.10238286056959031"/>
                    </c:manualLayout>
                  </c15:layout>
                  <c15:showDataLabelsRange val="0"/>
                </c:ext>
                <c:ext xmlns:c16="http://schemas.microsoft.com/office/drawing/2014/chart" uri="{C3380CC4-5D6E-409C-BE32-E72D297353CC}">
                  <c16:uniqueId val="{0000000B-EB50-4AC4-A21B-0076D4C5C10C}"/>
                </c:ext>
              </c:extLst>
            </c:dLbl>
            <c:dLbl>
              <c:idx val="9"/>
              <c:layout>
                <c:manualLayout>
                  <c:x val="0"/>
                  <c:y val="-0.2456373208384183"/>
                </c:manualLayout>
              </c:layout>
              <c:tx>
                <c:rich>
                  <a:bodyPr/>
                  <a:lstStyle/>
                  <a:p>
                    <a:r>
                      <a:rPr lang="en-US" altLang="ja-JP"/>
                      <a:t>38</a:t>
                    </a:r>
                  </a:p>
                </c:rich>
              </c:tx>
              <c:dLblPos val="ctr"/>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C-EB50-4AC4-A21B-0076D4C5C10C}"/>
                </c:ext>
              </c:extLst>
            </c:dLbl>
            <c:spPr>
              <a:noFill/>
              <a:ln>
                <a:noFill/>
              </a:ln>
              <a:effectLst/>
            </c:spPr>
            <c:txPr>
              <a:bodyPr wrap="square" lIns="38100" tIns="19050" rIns="38100" bIns="19050" anchor="ctr">
                <a:spAutoFit/>
              </a:bodyPr>
              <a:lstStyle/>
              <a:p>
                <a:pPr>
                  <a:defRPr sz="1400"/>
                </a:pPr>
                <a:endParaRPr lang="ja-JP"/>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a:noFill/>
                    </a:ln>
                  </c:spPr>
                </c15:leaderLines>
              </c:ext>
            </c:extLst>
          </c:dLbls>
          <c:cat>
            <c:strRef>
              <c:f>チラシグラフ!$C$4:$L$4</c:f>
              <c:strCache>
                <c:ptCount val="10"/>
                <c:pt idx="0">
                  <c:v>H27</c:v>
                </c:pt>
                <c:pt idx="1">
                  <c:v>H28</c:v>
                </c:pt>
                <c:pt idx="2">
                  <c:v>H29</c:v>
                </c:pt>
                <c:pt idx="3">
                  <c:v>H30</c:v>
                </c:pt>
                <c:pt idx="4">
                  <c:v>R1</c:v>
                </c:pt>
                <c:pt idx="5">
                  <c:v>R2</c:v>
                </c:pt>
                <c:pt idx="6">
                  <c:v>R3</c:v>
                </c:pt>
                <c:pt idx="7">
                  <c:v>R4</c:v>
                </c:pt>
                <c:pt idx="8">
                  <c:v>R5</c:v>
                </c:pt>
                <c:pt idx="9">
                  <c:v>R6</c:v>
                </c:pt>
              </c:strCache>
            </c:strRef>
          </c:cat>
          <c:val>
            <c:numRef>
              <c:f>チラシグラフ!$C$6:$L$6</c:f>
              <c:numCache>
                <c:formatCode>General</c:formatCode>
                <c:ptCount val="10"/>
                <c:pt idx="0">
                  <c:v>35</c:v>
                </c:pt>
                <c:pt idx="1">
                  <c:v>38</c:v>
                </c:pt>
                <c:pt idx="2">
                  <c:v>37</c:v>
                </c:pt>
                <c:pt idx="3">
                  <c:v>55</c:v>
                </c:pt>
                <c:pt idx="4">
                  <c:v>39</c:v>
                </c:pt>
                <c:pt idx="5">
                  <c:v>43</c:v>
                </c:pt>
                <c:pt idx="6">
                  <c:v>37</c:v>
                </c:pt>
                <c:pt idx="7">
                  <c:v>31</c:v>
                </c:pt>
                <c:pt idx="8">
                  <c:v>30</c:v>
                </c:pt>
                <c:pt idx="9">
                  <c:v>34</c:v>
                </c:pt>
              </c:numCache>
            </c:numRef>
          </c:val>
          <c:extLst>
            <c:ext xmlns:c16="http://schemas.microsoft.com/office/drawing/2014/chart" uri="{C3380CC4-5D6E-409C-BE32-E72D297353CC}">
              <c16:uniqueId val="{0000000D-EB50-4AC4-A21B-0076D4C5C10C}"/>
            </c:ext>
          </c:extLst>
        </c:ser>
        <c:dLbls>
          <c:showLegendKey val="0"/>
          <c:showVal val="0"/>
          <c:showCatName val="0"/>
          <c:showSerName val="0"/>
          <c:showPercent val="0"/>
          <c:showBubbleSize val="0"/>
        </c:dLbls>
        <c:gapWidth val="85"/>
        <c:overlap val="100"/>
        <c:axId val="1749514832"/>
        <c:axId val="1749519728"/>
      </c:barChart>
      <c:catAx>
        <c:axId val="1749514832"/>
        <c:scaling>
          <c:orientation val="minMax"/>
        </c:scaling>
        <c:delete val="0"/>
        <c:axPos val="b"/>
        <c:numFmt formatCode="General" sourceLinked="0"/>
        <c:majorTickMark val="out"/>
        <c:minorTickMark val="none"/>
        <c:tickLblPos val="nextTo"/>
        <c:txPr>
          <a:bodyPr/>
          <a:lstStyle/>
          <a:p>
            <a:pPr>
              <a:defRPr sz="1400"/>
            </a:pPr>
            <a:endParaRPr lang="ja-JP"/>
          </a:p>
        </c:txPr>
        <c:crossAx val="1749519728"/>
        <c:crosses val="autoZero"/>
        <c:auto val="1"/>
        <c:lblAlgn val="ctr"/>
        <c:lblOffset val="100"/>
        <c:noMultiLvlLbl val="0"/>
      </c:catAx>
      <c:valAx>
        <c:axId val="1749519728"/>
        <c:scaling>
          <c:orientation val="minMax"/>
          <c:max val="58"/>
          <c:min val="0"/>
        </c:scaling>
        <c:delete val="0"/>
        <c:axPos val="l"/>
        <c:majorGridlines>
          <c:spPr>
            <a:ln>
              <a:prstDash val="dash"/>
            </a:ln>
          </c:spPr>
        </c:majorGridlines>
        <c:numFmt formatCode="General" sourceLinked="1"/>
        <c:majorTickMark val="out"/>
        <c:minorTickMark val="none"/>
        <c:tickLblPos val="nextTo"/>
        <c:crossAx val="1749514832"/>
        <c:crosses val="autoZero"/>
        <c:crossBetween val="between"/>
        <c:majorUnit val="10"/>
      </c:valAx>
      <c:spPr>
        <a:ln>
          <a:noFill/>
        </a:ln>
      </c:spPr>
    </c:plotArea>
    <c:legend>
      <c:legendPos val="r"/>
      <c:legendEntry>
        <c:idx val="0"/>
        <c:txPr>
          <a:bodyPr/>
          <a:lstStyle/>
          <a:p>
            <a:pPr>
              <a:defRPr sz="1400" baseline="0"/>
            </a:pPr>
            <a:endParaRPr lang="ja-JP"/>
          </a:p>
        </c:txPr>
      </c:legendEntry>
      <c:legendEntry>
        <c:idx val="1"/>
        <c:txPr>
          <a:bodyPr/>
          <a:lstStyle/>
          <a:p>
            <a:pPr>
              <a:defRPr sz="1400" baseline="0"/>
            </a:pPr>
            <a:endParaRPr lang="ja-JP"/>
          </a:p>
        </c:txPr>
      </c:legendEntry>
      <c:layout>
        <c:manualLayout>
          <c:xMode val="edge"/>
          <c:yMode val="edge"/>
          <c:x val="0.1506486643984167"/>
          <c:y val="0.89511266943173562"/>
          <c:w val="0.69703084269283699"/>
          <c:h val="0.1047290789358261"/>
        </c:manualLayout>
      </c:layout>
      <c:overlay val="0"/>
      <c:txPr>
        <a:bodyPr/>
        <a:lstStyle/>
        <a:p>
          <a:pPr>
            <a:defRPr sz="1100" baseline="0"/>
          </a:pPr>
          <a:endParaRPr lang="ja-JP"/>
        </a:p>
      </c:txPr>
    </c:legend>
    <c:plotVisOnly val="1"/>
    <c:dispBlanksAs val="gap"/>
    <c:showDLblsOverMax val="0"/>
  </c:chart>
  <c:spPr>
    <a:noFill/>
    <a:ln>
      <a:noFill/>
    </a:ln>
  </c:spPr>
  <c:txPr>
    <a:bodyPr/>
    <a:lstStyle/>
    <a:p>
      <a:pPr>
        <a:defRPr sz="1200"/>
      </a:pPr>
      <a:endParaRPr lang="ja-JP"/>
    </a:p>
  </c:txPr>
  <c:externalData r:id="rId1">
    <c:autoUpdate val="0"/>
  </c:externalData>
  <c:userShapes r:id="rId2"/>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1909152741226423"/>
          <c:y val="3.2225579053373615E-2"/>
          <c:w val="0.75793781849717257"/>
          <c:h val="0.83273909492431275"/>
        </c:manualLayout>
      </c:layout>
      <c:pieChart>
        <c:varyColors val="1"/>
        <c:ser>
          <c:idx val="0"/>
          <c:order val="0"/>
          <c:spPr>
            <a:noFill/>
            <a:ln>
              <a:solidFill>
                <a:schemeClr val="tx1"/>
              </a:solidFill>
            </a:ln>
          </c:spPr>
          <c:dPt>
            <c:idx val="0"/>
            <c:bubble3D val="0"/>
            <c:spPr>
              <a:pattFill prst="solidDmnd">
                <a:fgClr>
                  <a:schemeClr val="accent2">
                    <a:lumMod val="20000"/>
                    <a:lumOff val="80000"/>
                  </a:schemeClr>
                </a:fgClr>
                <a:bgClr>
                  <a:schemeClr val="bg1"/>
                </a:bgClr>
              </a:pattFill>
              <a:ln>
                <a:solidFill>
                  <a:schemeClr val="tx1"/>
                </a:solidFill>
              </a:ln>
            </c:spPr>
            <c:extLst>
              <c:ext xmlns:c16="http://schemas.microsoft.com/office/drawing/2014/chart" uri="{C3380CC4-5D6E-409C-BE32-E72D297353CC}">
                <c16:uniqueId val="{00000001-AE23-4FB5-BFCE-E61E9BE50F8E}"/>
              </c:ext>
            </c:extLst>
          </c:dPt>
          <c:dPt>
            <c:idx val="1"/>
            <c:bubble3D val="0"/>
            <c:spPr>
              <a:solidFill>
                <a:schemeClr val="accent1">
                  <a:lumMod val="20000"/>
                  <a:lumOff val="80000"/>
                </a:schemeClr>
              </a:solidFill>
              <a:ln>
                <a:solidFill>
                  <a:schemeClr val="tx1"/>
                </a:solidFill>
              </a:ln>
            </c:spPr>
            <c:extLst>
              <c:ext xmlns:c16="http://schemas.microsoft.com/office/drawing/2014/chart" uri="{C3380CC4-5D6E-409C-BE32-E72D297353CC}">
                <c16:uniqueId val="{00000003-AE23-4FB5-BFCE-E61E9BE50F8E}"/>
              </c:ext>
            </c:extLst>
          </c:dPt>
          <c:dPt>
            <c:idx val="2"/>
            <c:bubble3D val="0"/>
            <c:spPr>
              <a:pattFill prst="narHorz">
                <a:fgClr>
                  <a:schemeClr val="accent3">
                    <a:lumMod val="20000"/>
                    <a:lumOff val="80000"/>
                  </a:schemeClr>
                </a:fgClr>
                <a:bgClr>
                  <a:schemeClr val="bg1"/>
                </a:bgClr>
              </a:pattFill>
              <a:ln>
                <a:solidFill>
                  <a:schemeClr val="tx1"/>
                </a:solidFill>
              </a:ln>
            </c:spPr>
            <c:extLst>
              <c:ext xmlns:c16="http://schemas.microsoft.com/office/drawing/2014/chart" uri="{C3380CC4-5D6E-409C-BE32-E72D297353CC}">
                <c16:uniqueId val="{00000005-AE23-4FB5-BFCE-E61E9BE50F8E}"/>
              </c:ext>
            </c:extLst>
          </c:dPt>
          <c:dPt>
            <c:idx val="3"/>
            <c:bubble3D val="0"/>
            <c:spPr>
              <a:solidFill>
                <a:schemeClr val="accent6">
                  <a:lumMod val="20000"/>
                  <a:lumOff val="80000"/>
                </a:schemeClr>
              </a:solidFill>
              <a:ln>
                <a:solidFill>
                  <a:schemeClr val="tx1"/>
                </a:solidFill>
              </a:ln>
            </c:spPr>
            <c:extLst>
              <c:ext xmlns:c16="http://schemas.microsoft.com/office/drawing/2014/chart" uri="{C3380CC4-5D6E-409C-BE32-E72D297353CC}">
                <c16:uniqueId val="{00000007-AE23-4FB5-BFCE-E61E9BE50F8E}"/>
              </c:ext>
            </c:extLst>
          </c:dPt>
          <c:dPt>
            <c:idx val="4"/>
            <c:bubble3D val="0"/>
            <c:spPr>
              <a:pattFill prst="pct10">
                <a:fgClr>
                  <a:schemeClr val="accent4">
                    <a:lumMod val="40000"/>
                    <a:lumOff val="60000"/>
                  </a:schemeClr>
                </a:fgClr>
                <a:bgClr>
                  <a:schemeClr val="bg1"/>
                </a:bgClr>
              </a:pattFill>
              <a:ln>
                <a:solidFill>
                  <a:schemeClr val="tx1"/>
                </a:solidFill>
              </a:ln>
            </c:spPr>
            <c:extLst>
              <c:ext xmlns:c16="http://schemas.microsoft.com/office/drawing/2014/chart" uri="{C3380CC4-5D6E-409C-BE32-E72D297353CC}">
                <c16:uniqueId val="{00000009-AE23-4FB5-BFCE-E61E9BE50F8E}"/>
              </c:ext>
            </c:extLst>
          </c:dPt>
          <c:dPt>
            <c:idx val="6"/>
            <c:bubble3D val="0"/>
            <c:spPr>
              <a:solidFill>
                <a:srgbClr val="FBFECE"/>
              </a:solidFill>
              <a:ln>
                <a:solidFill>
                  <a:schemeClr val="tx1"/>
                </a:solidFill>
              </a:ln>
            </c:spPr>
            <c:extLst>
              <c:ext xmlns:c16="http://schemas.microsoft.com/office/drawing/2014/chart" uri="{C3380CC4-5D6E-409C-BE32-E72D297353CC}">
                <c16:uniqueId val="{0000000B-AE23-4FB5-BFCE-E61E9BE50F8E}"/>
              </c:ext>
            </c:extLst>
          </c:dPt>
          <c:dPt>
            <c:idx val="7"/>
            <c:bubble3D val="0"/>
            <c:spPr>
              <a:pattFill prst="pct5"/>
              <a:ln>
                <a:solidFill>
                  <a:schemeClr val="tx1"/>
                </a:solidFill>
              </a:ln>
            </c:spPr>
            <c:extLst>
              <c:ext xmlns:c16="http://schemas.microsoft.com/office/drawing/2014/chart" uri="{C3380CC4-5D6E-409C-BE32-E72D297353CC}">
                <c16:uniqueId val="{0000000D-AE23-4FB5-BFCE-E61E9BE50F8E}"/>
              </c:ext>
            </c:extLst>
          </c:dPt>
          <c:dPt>
            <c:idx val="8"/>
            <c:bubble3D val="0"/>
            <c:spPr>
              <a:pattFill prst="smConfetti">
                <a:fgClr>
                  <a:schemeClr val="tx1"/>
                </a:fgClr>
                <a:bgClr>
                  <a:schemeClr val="bg1"/>
                </a:bgClr>
              </a:pattFill>
              <a:ln>
                <a:solidFill>
                  <a:schemeClr val="tx1"/>
                </a:solidFill>
              </a:ln>
            </c:spPr>
            <c:extLst>
              <c:ext xmlns:c16="http://schemas.microsoft.com/office/drawing/2014/chart" uri="{C3380CC4-5D6E-409C-BE32-E72D297353CC}">
                <c16:uniqueId val="{0000000F-AE23-4FB5-BFCE-E61E9BE50F8E}"/>
              </c:ext>
            </c:extLst>
          </c:dPt>
          <c:dLbls>
            <c:dLbl>
              <c:idx val="0"/>
              <c:layout>
                <c:manualLayout>
                  <c:x val="-0.15528410888458816"/>
                  <c:y val="0.17921355911521147"/>
                </c:manualLayout>
              </c:layout>
              <c:numFmt formatCode="0%" sourceLinked="0"/>
              <c:spPr>
                <a:noFill/>
                <a:ln>
                  <a:noFill/>
                </a:ln>
                <a:effectLst/>
              </c:spPr>
              <c:txPr>
                <a:bodyPr wrap="square" lIns="38100" tIns="19050" rIns="38100" bIns="19050" anchor="ctr">
                  <a:spAutoFit/>
                </a:bodyPr>
                <a:lstStyle/>
                <a:p>
                  <a:pPr>
                    <a:defRPr sz="1400" b="0" baseline="0">
                      <a:latin typeface="HG丸ｺﾞｼｯｸM-PRO" panose="020F0600000000000000" pitchFamily="50" charset="-128"/>
                      <a:ea typeface="HG丸ｺﾞｼｯｸM-PRO" panose="020F0600000000000000" pitchFamily="50" charset="-128"/>
                    </a:defRPr>
                  </a:pPr>
                  <a:endParaRPr lang="ja-JP"/>
                </a:p>
              </c:txPr>
              <c:showLegendKey val="0"/>
              <c:showVal val="0"/>
              <c:showCatName val="1"/>
              <c:showSerName val="0"/>
              <c:showPercent val="1"/>
              <c:showBubbleSize val="0"/>
              <c:extLst>
                <c:ext xmlns:c15="http://schemas.microsoft.com/office/drawing/2012/chart" uri="{CE6537A1-D6FC-4f65-9D91-7224C49458BB}">
                  <c15:layout>
                    <c:manualLayout>
                      <c:w val="0.3479265992888157"/>
                      <c:h val="0.21457667657828342"/>
                    </c:manualLayout>
                  </c15:layout>
                </c:ext>
                <c:ext xmlns:c16="http://schemas.microsoft.com/office/drawing/2014/chart" uri="{C3380CC4-5D6E-409C-BE32-E72D297353CC}">
                  <c16:uniqueId val="{00000001-AE23-4FB5-BFCE-E61E9BE50F8E}"/>
                </c:ext>
              </c:extLst>
            </c:dLbl>
            <c:dLbl>
              <c:idx val="1"/>
              <c:layout>
                <c:manualLayout>
                  <c:x val="-0.20841377555415252"/>
                  <c:y val="-9.4304677643657644E-2"/>
                </c:manualLayout>
              </c:layout>
              <c:numFmt formatCode="0%" sourceLinked="0"/>
              <c:spPr>
                <a:noFill/>
                <a:ln>
                  <a:noFill/>
                </a:ln>
                <a:effectLst/>
              </c:spPr>
              <c:txPr>
                <a:bodyPr wrap="square" lIns="38100" tIns="19050" rIns="38100" bIns="19050" anchor="ctr">
                  <a:spAutoFit/>
                </a:bodyPr>
                <a:lstStyle/>
                <a:p>
                  <a:pPr>
                    <a:defRPr sz="1400" b="0" baseline="0">
                      <a:latin typeface="HG丸ｺﾞｼｯｸM-PRO" panose="020F0600000000000000" pitchFamily="50" charset="-128"/>
                      <a:ea typeface="HG丸ｺﾞｼｯｸM-PRO" panose="020F0600000000000000" pitchFamily="50" charset="-128"/>
                    </a:defRPr>
                  </a:pPr>
                  <a:endParaRPr lang="ja-JP"/>
                </a:p>
              </c:txPr>
              <c:dLblPos val="bestFi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3-AE23-4FB5-BFCE-E61E9BE50F8E}"/>
                </c:ext>
              </c:extLst>
            </c:dLbl>
            <c:dLbl>
              <c:idx val="2"/>
              <c:layout>
                <c:manualLayout>
                  <c:x val="-6.2631792873036551E-2"/>
                  <c:y val="-0.15863397446446029"/>
                </c:manualLayout>
              </c:layout>
              <c:numFmt formatCode="0%" sourceLinked="0"/>
              <c:spPr>
                <a:noFill/>
                <a:ln>
                  <a:noFill/>
                </a:ln>
                <a:effectLst/>
              </c:spPr>
              <c:txPr>
                <a:bodyPr wrap="square" lIns="38100" tIns="19050" rIns="38100" bIns="19050" anchor="ctr">
                  <a:spAutoFit/>
                </a:bodyPr>
                <a:lstStyle/>
                <a:p>
                  <a:pPr>
                    <a:defRPr sz="1400" b="0" baseline="0">
                      <a:latin typeface="HG丸ｺﾞｼｯｸM-PRO" panose="020F0600000000000000" pitchFamily="50" charset="-128"/>
                      <a:ea typeface="HG丸ｺﾞｼｯｸM-PRO" panose="020F0600000000000000" pitchFamily="50" charset="-128"/>
                    </a:defRPr>
                  </a:pPr>
                  <a:endParaRPr lang="ja-JP"/>
                </a:p>
              </c:txPr>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5-AE23-4FB5-BFCE-E61E9BE50F8E}"/>
                </c:ext>
              </c:extLst>
            </c:dLbl>
            <c:dLbl>
              <c:idx val="3"/>
              <c:layout>
                <c:manualLayout>
                  <c:x val="0.15305082473197562"/>
                  <c:y val="-7.6452620917177944E-2"/>
                </c:manualLayout>
              </c:layout>
              <c:numFmt formatCode="0%" sourceLinked="0"/>
              <c:spPr>
                <a:noFill/>
                <a:ln>
                  <a:noFill/>
                </a:ln>
                <a:effectLst/>
              </c:spPr>
              <c:txPr>
                <a:bodyPr wrap="square" lIns="38100" tIns="19050" rIns="38100" bIns="19050" anchor="ctr">
                  <a:noAutofit/>
                </a:bodyPr>
                <a:lstStyle/>
                <a:p>
                  <a:pPr>
                    <a:defRPr sz="1400" b="0" baseline="0">
                      <a:latin typeface="HG丸ｺﾞｼｯｸM-PRO" panose="020F0600000000000000" pitchFamily="50" charset="-128"/>
                      <a:ea typeface="HG丸ｺﾞｼｯｸM-PRO" panose="020F0600000000000000" pitchFamily="50" charset="-128"/>
                    </a:defRPr>
                  </a:pPr>
                  <a:endParaRPr lang="ja-JP"/>
                </a:p>
              </c:txPr>
              <c:showLegendKey val="0"/>
              <c:showVal val="0"/>
              <c:showCatName val="1"/>
              <c:showSerName val="0"/>
              <c:showPercent val="1"/>
              <c:showBubbleSize val="0"/>
              <c:extLst>
                <c:ext xmlns:c15="http://schemas.microsoft.com/office/drawing/2012/chart" uri="{CE6537A1-D6FC-4f65-9D91-7224C49458BB}">
                  <c15:layout>
                    <c:manualLayout>
                      <c:w val="0.28770853402728991"/>
                      <c:h val="0.32335513067699656"/>
                    </c:manualLayout>
                  </c15:layout>
                </c:ext>
                <c:ext xmlns:c16="http://schemas.microsoft.com/office/drawing/2014/chart" uri="{C3380CC4-5D6E-409C-BE32-E72D297353CC}">
                  <c16:uniqueId val="{00000007-AE23-4FB5-BFCE-E61E9BE50F8E}"/>
                </c:ext>
              </c:extLst>
            </c:dLbl>
            <c:dLbl>
              <c:idx val="4"/>
              <c:layout>
                <c:manualLayout>
                  <c:x val="0.16436344420991181"/>
                  <c:y val="-0.22335046673184455"/>
                </c:manualLayout>
              </c:layout>
              <c:tx>
                <c:rich>
                  <a:bodyPr wrap="square" lIns="38100" tIns="19050" rIns="38100" bIns="19050" anchor="ctr">
                    <a:noAutofit/>
                  </a:bodyPr>
                  <a:lstStyle/>
                  <a:p>
                    <a:pPr>
                      <a:defRPr sz="1400" b="0" baseline="0">
                        <a:latin typeface="HG丸ｺﾞｼｯｸM-PRO" panose="020F0600000000000000" pitchFamily="50" charset="-128"/>
                        <a:ea typeface="HG丸ｺﾞｼｯｸM-PRO" panose="020F0600000000000000" pitchFamily="50" charset="-128"/>
                      </a:defRPr>
                    </a:pPr>
                    <a:r>
                      <a:rPr lang="ja-JP" altLang="en-US" sz="1400" b="0">
                        <a:latin typeface="HG丸ｺﾞｼｯｸM-PRO" panose="020F0600000000000000" pitchFamily="50" charset="-128"/>
                        <a:ea typeface="HG丸ｺﾞｼｯｸM-PRO" panose="020F0600000000000000" pitchFamily="50" charset="-128"/>
                      </a:rPr>
                      <a:t>その他</a:t>
                    </a:r>
                  </a:p>
                  <a:p>
                    <a:pPr>
                      <a:defRPr sz="1400" b="0" baseline="0">
                        <a:latin typeface="HG丸ｺﾞｼｯｸM-PRO" panose="020F0600000000000000" pitchFamily="50" charset="-128"/>
                        <a:ea typeface="HG丸ｺﾞｼｯｸM-PRO" panose="020F0600000000000000" pitchFamily="50" charset="-128"/>
                      </a:defRPr>
                    </a:pPr>
                    <a:fld id="{C8A8C41F-95ED-421E-9803-4FDE3D11E7EA}" type="PERCENTAGE">
                      <a:rPr lang="en-US" altLang="ja-JP" sz="1400" b="0">
                        <a:latin typeface="HG丸ｺﾞｼｯｸM-PRO" panose="020F0600000000000000" pitchFamily="50" charset="-128"/>
                        <a:ea typeface="HG丸ｺﾞｼｯｸM-PRO" panose="020F0600000000000000" pitchFamily="50" charset="-128"/>
                      </a:rPr>
                      <a:pPr>
                        <a:defRPr sz="1400" b="0" baseline="0">
                          <a:latin typeface="HG丸ｺﾞｼｯｸM-PRO" panose="020F0600000000000000" pitchFamily="50" charset="-128"/>
                          <a:ea typeface="HG丸ｺﾞｼｯｸM-PRO" panose="020F0600000000000000" pitchFamily="50" charset="-128"/>
                        </a:defRPr>
                      </a:pPr>
                      <a:t>[パーセンテージ]</a:t>
                    </a:fld>
                    <a:endParaRPr lang="ja-JP" altLang="en-US"/>
                  </a:p>
                </c:rich>
              </c:tx>
              <c:numFmt formatCode="0%" sourceLinked="0"/>
              <c:spPr>
                <a:noFill/>
                <a:ln>
                  <a:noFill/>
                </a:ln>
                <a:effectLst/>
              </c:spPr>
              <c:dLblPos val="bestFit"/>
              <c:showLegendKey val="0"/>
              <c:showVal val="0"/>
              <c:showCatName val="0"/>
              <c:showSerName val="0"/>
              <c:showPercent val="1"/>
              <c:showBubbleSize val="0"/>
              <c:extLst>
                <c:ext xmlns:c15="http://schemas.microsoft.com/office/drawing/2012/chart" uri="{CE6537A1-D6FC-4f65-9D91-7224C49458BB}">
                  <c15:layout>
                    <c:manualLayout>
                      <c:w val="0.24637723535859388"/>
                      <c:h val="0.27849267159284874"/>
                    </c:manualLayout>
                  </c15:layout>
                  <c15:dlblFieldTable/>
                  <c15:showDataLabelsRange val="0"/>
                </c:ext>
                <c:ext xmlns:c16="http://schemas.microsoft.com/office/drawing/2014/chart" uri="{C3380CC4-5D6E-409C-BE32-E72D297353CC}">
                  <c16:uniqueId val="{00000009-AE23-4FB5-BFCE-E61E9BE50F8E}"/>
                </c:ext>
              </c:extLst>
            </c:dLbl>
            <c:dLbl>
              <c:idx val="5"/>
              <c:layout>
                <c:manualLayout>
                  <c:x val="0.19656693806943412"/>
                  <c:y val="0.16789542554979553"/>
                </c:manualLayout>
              </c:layout>
              <c:tx>
                <c:rich>
                  <a:bodyPr wrap="square" lIns="38100" tIns="19050" rIns="38100" bIns="19050" anchor="ctr">
                    <a:spAutoFit/>
                  </a:bodyPr>
                  <a:lstStyle/>
                  <a:p>
                    <a:pPr>
                      <a:defRPr sz="1400" b="0" baseline="0">
                        <a:latin typeface="HG丸ｺﾞｼｯｸM-PRO" panose="020F0600000000000000" pitchFamily="50" charset="-128"/>
                        <a:ea typeface="HG丸ｺﾞｼｯｸM-PRO" panose="020F0600000000000000" pitchFamily="50" charset="-128"/>
                      </a:defRPr>
                    </a:pPr>
                    <a:r>
                      <a:rPr lang="ja-JP" altLang="en-US" sz="1400" b="0">
                        <a:latin typeface="HG丸ｺﾞｼｯｸM-PRO" panose="020F0600000000000000" pitchFamily="50" charset="-128"/>
                        <a:ea typeface="HG丸ｺﾞｼｯｸM-PRO" panose="020F0600000000000000" pitchFamily="50" charset="-128"/>
                      </a:rPr>
                      <a:t>機械なし</a:t>
                    </a:r>
                  </a:p>
                  <a:p>
                    <a:pPr>
                      <a:defRPr sz="1400" b="0" baseline="0">
                        <a:latin typeface="HG丸ｺﾞｼｯｸM-PRO" panose="020F0600000000000000" pitchFamily="50" charset="-128"/>
                        <a:ea typeface="HG丸ｺﾞｼｯｸM-PRO" panose="020F0600000000000000" pitchFamily="50" charset="-128"/>
                      </a:defRPr>
                    </a:pPr>
                    <a:fld id="{4F9BA637-0A5D-4209-9AD7-2A7194502191}" type="PERCENTAGE">
                      <a:rPr lang="en-US" altLang="ja-JP" sz="1400" b="0">
                        <a:latin typeface="HG丸ｺﾞｼｯｸM-PRO" panose="020F0600000000000000" pitchFamily="50" charset="-128"/>
                        <a:ea typeface="HG丸ｺﾞｼｯｸM-PRO" panose="020F0600000000000000" pitchFamily="50" charset="-128"/>
                      </a:rPr>
                      <a:pPr>
                        <a:defRPr sz="1400" b="0" baseline="0">
                          <a:latin typeface="HG丸ｺﾞｼｯｸM-PRO" panose="020F0600000000000000" pitchFamily="50" charset="-128"/>
                          <a:ea typeface="HG丸ｺﾞｼｯｸM-PRO" panose="020F0600000000000000" pitchFamily="50" charset="-128"/>
                        </a:defRPr>
                      </a:pPr>
                      <a:t>[パーセンテージ]</a:t>
                    </a:fld>
                    <a:endParaRPr lang="ja-JP" altLang="en-US"/>
                  </a:p>
                </c:rich>
              </c:tx>
              <c:numFmt formatCode="0%" sourceLinked="0"/>
              <c:spPr>
                <a:noFill/>
                <a:ln>
                  <a:noFill/>
                </a:ln>
                <a:effectLst/>
              </c:spPr>
              <c:dLblPos val="bestFit"/>
              <c:showLegendKey val="0"/>
              <c:showVal val="0"/>
              <c:showCatName val="0"/>
              <c:showSerName val="0"/>
              <c:showPercent val="1"/>
              <c:showBubbleSize val="0"/>
              <c:extLst>
                <c:ext xmlns:c15="http://schemas.microsoft.com/office/drawing/2012/chart" uri="{CE6537A1-D6FC-4f65-9D91-7224C49458BB}">
                  <c15:layout>
                    <c:manualLayout>
                      <c:w val="0.21076322841534029"/>
                      <c:h val="0.21457667657828342"/>
                    </c:manualLayout>
                  </c15:layout>
                  <c15:dlblFieldTable/>
                  <c15:showDataLabelsRange val="0"/>
                </c:ext>
                <c:ext xmlns:c16="http://schemas.microsoft.com/office/drawing/2014/chart" uri="{C3380CC4-5D6E-409C-BE32-E72D297353CC}">
                  <c16:uniqueId val="{00000010-AE23-4FB5-BFCE-E61E9BE50F8E}"/>
                </c:ext>
              </c:extLst>
            </c:dLbl>
            <c:dLbl>
              <c:idx val="6"/>
              <c:layout>
                <c:manualLayout>
                  <c:x val="4.3208700904561741E-2"/>
                  <c:y val="3.4860790037109159E-2"/>
                </c:manualLayout>
              </c:layout>
              <c:numFmt formatCode="0%" sourceLinked="0"/>
              <c:spPr>
                <a:noFill/>
                <a:ln>
                  <a:noFill/>
                </a:ln>
                <a:effectLst/>
              </c:spPr>
              <c:txPr>
                <a:bodyPr wrap="square" lIns="38100" tIns="19050" rIns="38100" bIns="19050" anchor="ctr">
                  <a:spAutoFit/>
                </a:bodyPr>
                <a:lstStyle/>
                <a:p>
                  <a:pPr>
                    <a:defRPr sz="1400" b="0" baseline="0">
                      <a:latin typeface="HG丸ｺﾞｼｯｸM-PRO" panose="020F0600000000000000" pitchFamily="50" charset="-128"/>
                      <a:ea typeface="HG丸ｺﾞｼｯｸM-PRO" panose="020F0600000000000000" pitchFamily="50" charset="-128"/>
                    </a:defRPr>
                  </a:pPr>
                  <a:endParaRPr lang="ja-JP"/>
                </a:p>
              </c:txPr>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B-AE23-4FB5-BFCE-E61E9BE50F8E}"/>
                </c:ext>
              </c:extLst>
            </c:dLbl>
            <c:dLbl>
              <c:idx val="7"/>
              <c:layout>
                <c:manualLayout>
                  <c:x val="0.18064079927850607"/>
                  <c:y val="0.20755873793721405"/>
                </c:manualLayout>
              </c:layout>
              <c:numFmt formatCode="0%" sourceLinked="0"/>
              <c:spPr>
                <a:noFill/>
                <a:ln>
                  <a:noFill/>
                </a:ln>
                <a:effectLst/>
              </c:spPr>
              <c:txPr>
                <a:bodyPr wrap="square" lIns="38100" tIns="19050" rIns="38100" bIns="19050" anchor="ctr">
                  <a:spAutoFit/>
                </a:bodyPr>
                <a:lstStyle/>
                <a:p>
                  <a:pPr>
                    <a:defRPr sz="1400" b="0" baseline="0">
                      <a:latin typeface="HG丸ｺﾞｼｯｸM-PRO" panose="020F0600000000000000" pitchFamily="50" charset="-128"/>
                      <a:ea typeface="HG丸ｺﾞｼｯｸM-PRO" panose="020F0600000000000000" pitchFamily="50" charset="-128"/>
                    </a:defRPr>
                  </a:pPr>
                  <a:endParaRPr lang="ja-JP"/>
                </a:p>
              </c:txPr>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D-AE23-4FB5-BFCE-E61E9BE50F8E}"/>
                </c:ext>
              </c:extLst>
            </c:dLbl>
            <c:numFmt formatCode="0.0%" sourceLinked="0"/>
            <c:spPr>
              <a:noFill/>
              <a:ln>
                <a:noFill/>
              </a:ln>
              <a:effectLst/>
            </c:spPr>
            <c:txPr>
              <a:bodyPr wrap="square" lIns="38100" tIns="19050" rIns="38100" bIns="19050" anchor="ctr">
                <a:spAutoFit/>
              </a:bodyPr>
              <a:lstStyle/>
              <a:p>
                <a:pPr>
                  <a:defRPr sz="1400" b="0" baseline="0">
                    <a:latin typeface="HG丸ｺﾞｼｯｸM-PRO" panose="020F0600000000000000" pitchFamily="50" charset="-128"/>
                    <a:ea typeface="HG丸ｺﾞｼｯｸM-PRO" panose="020F0600000000000000" pitchFamily="50" charset="-128"/>
                  </a:defRPr>
                </a:pPr>
                <a:endParaRPr lang="ja-JP"/>
              </a:p>
            </c:txPr>
            <c:showLegendKey val="0"/>
            <c:showVal val="0"/>
            <c:showCatName val="1"/>
            <c:showSerName val="0"/>
            <c:showPercent val="1"/>
            <c:showBubbleSize val="0"/>
            <c:showLeaderLines val="0"/>
            <c:extLst>
              <c:ext xmlns:c15="http://schemas.microsoft.com/office/drawing/2012/chart" uri="{CE6537A1-D6FC-4f65-9D91-7224C49458BB}"/>
            </c:extLst>
          </c:dLbls>
          <c:cat>
            <c:strRef>
              <c:f>チラシグラフ!$B$37:$B$43</c:f>
              <c:strCache>
                <c:ptCount val="7"/>
                <c:pt idx="0">
                  <c:v>トラクター</c:v>
                </c:pt>
                <c:pt idx="1">
                  <c:v>刈払機</c:v>
                </c:pt>
                <c:pt idx="2">
                  <c:v>コンバイン</c:v>
                </c:pt>
                <c:pt idx="3">
                  <c:v>耕うん機、管理機等</c:v>
                </c:pt>
                <c:pt idx="4">
                  <c:v>その他</c:v>
                </c:pt>
                <c:pt idx="5">
                  <c:v>機械なし</c:v>
                </c:pt>
                <c:pt idx="6">
                  <c:v>不明</c:v>
                </c:pt>
              </c:strCache>
            </c:strRef>
          </c:cat>
          <c:val>
            <c:numRef>
              <c:f>チラシグラフ!$C$37:$C$43</c:f>
              <c:numCache>
                <c:formatCode>General</c:formatCode>
                <c:ptCount val="7"/>
                <c:pt idx="0">
                  <c:v>9</c:v>
                </c:pt>
                <c:pt idx="1">
                  <c:v>7</c:v>
                </c:pt>
                <c:pt idx="2">
                  <c:v>3</c:v>
                </c:pt>
                <c:pt idx="3">
                  <c:v>3</c:v>
                </c:pt>
                <c:pt idx="4">
                  <c:v>5</c:v>
                </c:pt>
                <c:pt idx="5">
                  <c:v>9</c:v>
                </c:pt>
                <c:pt idx="6">
                  <c:v>2</c:v>
                </c:pt>
              </c:numCache>
            </c:numRef>
          </c:val>
          <c:extLst>
            <c:ext xmlns:c16="http://schemas.microsoft.com/office/drawing/2014/chart" uri="{C3380CC4-5D6E-409C-BE32-E72D297353CC}">
              <c16:uniqueId val="{00000011-AE23-4FB5-BFCE-E61E9BE50F8E}"/>
            </c:ext>
          </c:extLst>
        </c:ser>
        <c:dLbls>
          <c:showLegendKey val="0"/>
          <c:showVal val="0"/>
          <c:showCatName val="0"/>
          <c:showSerName val="0"/>
          <c:showPercent val="0"/>
          <c:showBubbleSize val="0"/>
          <c:showLeaderLines val="0"/>
        </c:dLbls>
        <c:firstSliceAng val="0"/>
      </c:pieChart>
    </c:plotArea>
    <c:plotVisOnly val="1"/>
    <c:dispBlanksAs val="gap"/>
    <c:showDLblsOverMax val="0"/>
  </c:chart>
  <c:spPr>
    <a:noFill/>
    <a:ln>
      <a:noFill/>
    </a:ln>
  </c:spPr>
  <c:txPr>
    <a:bodyPr/>
    <a:lstStyle/>
    <a:p>
      <a:pPr>
        <a:defRPr sz="1200"/>
      </a:pPr>
      <a:endParaRPr lang="ja-JP"/>
    </a:p>
  </c:txPr>
  <c:externalData r:id="rId1">
    <c:autoUpdate val="0"/>
  </c:externalData>
</c:chartSpace>
</file>

<file path=ppt/drawings/drawing1.xml><?xml version="1.0" encoding="utf-8"?>
<c:userShapes xmlns:c="http://schemas.openxmlformats.org/drawingml/2006/chart">
  <cdr:relSizeAnchor xmlns:cdr="http://schemas.openxmlformats.org/drawingml/2006/chartDrawing">
    <cdr:from>
      <cdr:x>0</cdr:x>
      <cdr:y>0</cdr:y>
    </cdr:from>
    <cdr:to>
      <cdr:x>0.2708</cdr:x>
      <cdr:y>0.17931</cdr:y>
    </cdr:to>
    <cdr:sp macro="" textlink="">
      <cdr:nvSpPr>
        <cdr:cNvPr id="2" name="テキスト ボックス 1"/>
        <cdr:cNvSpPr txBox="1"/>
      </cdr:nvSpPr>
      <cdr:spPr>
        <a:xfrm xmlns:a="http://schemas.openxmlformats.org/drawingml/2006/main">
          <a:off x="0" y="0"/>
          <a:ext cx="914400" cy="371475"/>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ja-JP" altLang="en-US" sz="1100"/>
            <a:t>（件）</a:t>
          </a:r>
          <a:endParaRPr lang="en-US" altLang="ja-JP" sz="1100"/>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9413" cy="4953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4763" y="0"/>
            <a:ext cx="2919412" cy="495300"/>
          </a:xfrm>
          <a:prstGeom prst="rect">
            <a:avLst/>
          </a:prstGeom>
        </p:spPr>
        <p:txBody>
          <a:bodyPr vert="horz" lIns="91440" tIns="45720" rIns="91440" bIns="45720" rtlCol="0"/>
          <a:lstStyle>
            <a:lvl1pPr algn="r">
              <a:defRPr sz="1200"/>
            </a:lvl1pPr>
          </a:lstStyle>
          <a:p>
            <a:fld id="{7D26FECC-2BD7-4571-B384-5FC66CFFD666}" type="datetimeFigureOut">
              <a:rPr kumimoji="1" lang="ja-JP" altLang="en-US" smtClean="0"/>
              <a:t>2025/7/9</a:t>
            </a:fld>
            <a:endParaRPr kumimoji="1" lang="ja-JP" altLang="en-US"/>
          </a:p>
        </p:txBody>
      </p:sp>
      <p:sp>
        <p:nvSpPr>
          <p:cNvPr id="4" name="スライド イメージ プレースホルダー 3"/>
          <p:cNvSpPr>
            <a:spLocks noGrp="1" noRot="1" noChangeAspect="1"/>
          </p:cNvSpPr>
          <p:nvPr>
            <p:ph type="sldImg" idx="2"/>
          </p:nvPr>
        </p:nvSpPr>
        <p:spPr>
          <a:xfrm>
            <a:off x="2162175" y="1233488"/>
            <a:ext cx="2411413" cy="33289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73100" y="4748213"/>
            <a:ext cx="5389563" cy="3884612"/>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371013"/>
            <a:ext cx="2919413" cy="4953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4763" y="9371013"/>
            <a:ext cx="2919412" cy="495300"/>
          </a:xfrm>
          <a:prstGeom prst="rect">
            <a:avLst/>
          </a:prstGeom>
        </p:spPr>
        <p:txBody>
          <a:bodyPr vert="horz" lIns="91440" tIns="45720" rIns="91440" bIns="45720" rtlCol="0" anchor="b"/>
          <a:lstStyle>
            <a:lvl1pPr algn="r">
              <a:defRPr sz="1200"/>
            </a:lvl1pPr>
          </a:lstStyle>
          <a:p>
            <a:fld id="{DB765B94-5BA0-4EE9-A914-3C00A7D3EA2D}" type="slidenum">
              <a:rPr kumimoji="1" lang="ja-JP" altLang="en-US" smtClean="0"/>
              <a:t>‹#›</a:t>
            </a:fld>
            <a:endParaRPr kumimoji="1" lang="ja-JP" altLang="en-US"/>
          </a:p>
        </p:txBody>
      </p:sp>
    </p:spTree>
    <p:extLst>
      <p:ext uri="{BB962C8B-B14F-4D97-AF65-F5344CB8AC3E}">
        <p14:creationId xmlns:p14="http://schemas.microsoft.com/office/powerpoint/2010/main" val="3040222124"/>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DB765B94-5BA0-4EE9-A914-3C00A7D3EA2D}" type="slidenum">
              <a:rPr kumimoji="1" lang="ja-JP" altLang="en-US" smtClean="0"/>
              <a:t>1</a:t>
            </a:fld>
            <a:endParaRPr kumimoji="1" lang="ja-JP" altLang="en-US"/>
          </a:p>
        </p:txBody>
      </p:sp>
    </p:spTree>
    <p:extLst>
      <p:ext uri="{BB962C8B-B14F-4D97-AF65-F5344CB8AC3E}">
        <p14:creationId xmlns:p14="http://schemas.microsoft.com/office/powerpoint/2010/main" val="135351765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67097" y="3243476"/>
            <a:ext cx="6427074" cy="2238044"/>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134193" y="5916568"/>
            <a:ext cx="5292884" cy="2668253"/>
          </a:xfrm>
        </p:spPr>
        <p:txBody>
          <a:bodyPr/>
          <a:lstStyle>
            <a:lvl1pPr marL="0" indent="0" algn="ctr">
              <a:buNone/>
              <a:defRPr>
                <a:solidFill>
                  <a:schemeClr val="tx1">
                    <a:tint val="75000"/>
                  </a:schemeClr>
                </a:solidFill>
              </a:defRPr>
            </a:lvl1pPr>
            <a:lvl2pPr marL="483489" indent="0" algn="ctr">
              <a:buNone/>
              <a:defRPr>
                <a:solidFill>
                  <a:schemeClr val="tx1">
                    <a:tint val="75000"/>
                  </a:schemeClr>
                </a:solidFill>
              </a:defRPr>
            </a:lvl2pPr>
            <a:lvl3pPr marL="966978" indent="0" algn="ctr">
              <a:buNone/>
              <a:defRPr>
                <a:solidFill>
                  <a:schemeClr val="tx1">
                    <a:tint val="75000"/>
                  </a:schemeClr>
                </a:solidFill>
              </a:defRPr>
            </a:lvl3pPr>
            <a:lvl4pPr marL="1450467" indent="0" algn="ctr">
              <a:buNone/>
              <a:defRPr>
                <a:solidFill>
                  <a:schemeClr val="tx1">
                    <a:tint val="75000"/>
                  </a:schemeClr>
                </a:solidFill>
              </a:defRPr>
            </a:lvl4pPr>
            <a:lvl5pPr marL="1933956" indent="0" algn="ctr">
              <a:buNone/>
              <a:defRPr>
                <a:solidFill>
                  <a:schemeClr val="tx1">
                    <a:tint val="75000"/>
                  </a:schemeClr>
                </a:solidFill>
              </a:defRPr>
            </a:lvl5pPr>
            <a:lvl6pPr marL="2417445" indent="0" algn="ctr">
              <a:buNone/>
              <a:defRPr>
                <a:solidFill>
                  <a:schemeClr val="tx1">
                    <a:tint val="75000"/>
                  </a:schemeClr>
                </a:solidFill>
              </a:defRPr>
            </a:lvl6pPr>
            <a:lvl7pPr marL="2900934" indent="0" algn="ctr">
              <a:buNone/>
              <a:defRPr>
                <a:solidFill>
                  <a:schemeClr val="tx1">
                    <a:tint val="75000"/>
                  </a:schemeClr>
                </a:solidFill>
              </a:defRPr>
            </a:lvl7pPr>
            <a:lvl8pPr marL="3384423" indent="0" algn="ctr">
              <a:buNone/>
              <a:defRPr>
                <a:solidFill>
                  <a:schemeClr val="tx1">
                    <a:tint val="75000"/>
                  </a:schemeClr>
                </a:solidFill>
              </a:defRPr>
            </a:lvl8pPr>
            <a:lvl9pPr marL="3867912"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51CF5CB1-504F-43D7-89EE-CDAF815ED821}" type="datetimeFigureOut">
              <a:rPr kumimoji="1" lang="ja-JP" altLang="en-US" smtClean="0"/>
              <a:t>2025/7/9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1D472C8-00B3-4D46-8FC0-D4D11D488559}" type="slidenum">
              <a:rPr kumimoji="1" lang="ja-JP" altLang="en-US" smtClean="0"/>
              <a:t>‹#›</a:t>
            </a:fld>
            <a:endParaRPr kumimoji="1" lang="ja-JP" altLang="en-US"/>
          </a:p>
        </p:txBody>
      </p:sp>
    </p:spTree>
    <p:extLst>
      <p:ext uri="{BB962C8B-B14F-4D97-AF65-F5344CB8AC3E}">
        <p14:creationId xmlns:p14="http://schemas.microsoft.com/office/powerpoint/2010/main" val="29355188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51CF5CB1-504F-43D7-89EE-CDAF815ED821}" type="datetimeFigureOut">
              <a:rPr kumimoji="1" lang="ja-JP" altLang="en-US" smtClean="0"/>
              <a:t>2025/7/9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1D472C8-00B3-4D46-8FC0-D4D11D488559}" type="slidenum">
              <a:rPr kumimoji="1" lang="ja-JP" altLang="en-US" smtClean="0"/>
              <a:t>‹#›</a:t>
            </a:fld>
            <a:endParaRPr kumimoji="1" lang="ja-JP" altLang="en-US"/>
          </a:p>
        </p:txBody>
      </p:sp>
    </p:spTree>
    <p:extLst>
      <p:ext uri="{BB962C8B-B14F-4D97-AF65-F5344CB8AC3E}">
        <p14:creationId xmlns:p14="http://schemas.microsoft.com/office/powerpoint/2010/main" val="28125508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4111437" y="558304"/>
            <a:ext cx="1275963" cy="11876624"/>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283552" y="558304"/>
            <a:ext cx="3701869" cy="11876624"/>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51CF5CB1-504F-43D7-89EE-CDAF815ED821}" type="datetimeFigureOut">
              <a:rPr kumimoji="1" lang="ja-JP" altLang="en-US" smtClean="0"/>
              <a:t>2025/7/9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1D472C8-00B3-4D46-8FC0-D4D11D488559}" type="slidenum">
              <a:rPr kumimoji="1" lang="ja-JP" altLang="en-US" smtClean="0"/>
              <a:t>‹#›</a:t>
            </a:fld>
            <a:endParaRPr kumimoji="1" lang="ja-JP" altLang="en-US"/>
          </a:p>
        </p:txBody>
      </p:sp>
    </p:spTree>
    <p:extLst>
      <p:ext uri="{BB962C8B-B14F-4D97-AF65-F5344CB8AC3E}">
        <p14:creationId xmlns:p14="http://schemas.microsoft.com/office/powerpoint/2010/main" val="34727401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51CF5CB1-504F-43D7-89EE-CDAF815ED821}" type="datetimeFigureOut">
              <a:rPr kumimoji="1" lang="ja-JP" altLang="en-US" smtClean="0"/>
              <a:t>2025/7/9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1D472C8-00B3-4D46-8FC0-D4D11D488559}" type="slidenum">
              <a:rPr kumimoji="1" lang="ja-JP" altLang="en-US" smtClean="0"/>
              <a:t>‹#›</a:t>
            </a:fld>
            <a:endParaRPr kumimoji="1" lang="ja-JP" altLang="en-US"/>
          </a:p>
        </p:txBody>
      </p:sp>
    </p:spTree>
    <p:extLst>
      <p:ext uri="{BB962C8B-B14F-4D97-AF65-F5344CB8AC3E}">
        <p14:creationId xmlns:p14="http://schemas.microsoft.com/office/powerpoint/2010/main" val="6489047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97290" y="6709308"/>
            <a:ext cx="6427074" cy="2073696"/>
          </a:xfrm>
        </p:spPr>
        <p:txBody>
          <a:bodyPr anchor="t"/>
          <a:lstStyle>
            <a:lvl1pPr algn="l">
              <a:defRPr sz="42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597290" y="4425337"/>
            <a:ext cx="6427074" cy="2283965"/>
          </a:xfrm>
        </p:spPr>
        <p:txBody>
          <a:bodyPr anchor="b"/>
          <a:lstStyle>
            <a:lvl1pPr marL="0" indent="0">
              <a:buNone/>
              <a:defRPr sz="2100">
                <a:solidFill>
                  <a:schemeClr val="tx1">
                    <a:tint val="75000"/>
                  </a:schemeClr>
                </a:solidFill>
              </a:defRPr>
            </a:lvl1pPr>
            <a:lvl2pPr marL="483489" indent="0">
              <a:buNone/>
              <a:defRPr sz="1900">
                <a:solidFill>
                  <a:schemeClr val="tx1">
                    <a:tint val="75000"/>
                  </a:schemeClr>
                </a:solidFill>
              </a:defRPr>
            </a:lvl2pPr>
            <a:lvl3pPr marL="966978" indent="0">
              <a:buNone/>
              <a:defRPr sz="1700">
                <a:solidFill>
                  <a:schemeClr val="tx1">
                    <a:tint val="75000"/>
                  </a:schemeClr>
                </a:solidFill>
              </a:defRPr>
            </a:lvl3pPr>
            <a:lvl4pPr marL="1450467" indent="0">
              <a:buNone/>
              <a:defRPr sz="1500">
                <a:solidFill>
                  <a:schemeClr val="tx1">
                    <a:tint val="75000"/>
                  </a:schemeClr>
                </a:solidFill>
              </a:defRPr>
            </a:lvl4pPr>
            <a:lvl5pPr marL="1933956" indent="0">
              <a:buNone/>
              <a:defRPr sz="1500">
                <a:solidFill>
                  <a:schemeClr val="tx1">
                    <a:tint val="75000"/>
                  </a:schemeClr>
                </a:solidFill>
              </a:defRPr>
            </a:lvl5pPr>
            <a:lvl6pPr marL="2417445" indent="0">
              <a:buNone/>
              <a:defRPr sz="1500">
                <a:solidFill>
                  <a:schemeClr val="tx1">
                    <a:tint val="75000"/>
                  </a:schemeClr>
                </a:solidFill>
              </a:defRPr>
            </a:lvl6pPr>
            <a:lvl7pPr marL="2900934" indent="0">
              <a:buNone/>
              <a:defRPr sz="1500">
                <a:solidFill>
                  <a:schemeClr val="tx1">
                    <a:tint val="75000"/>
                  </a:schemeClr>
                </a:solidFill>
              </a:defRPr>
            </a:lvl7pPr>
            <a:lvl8pPr marL="3384423" indent="0">
              <a:buNone/>
              <a:defRPr sz="1500">
                <a:solidFill>
                  <a:schemeClr val="tx1">
                    <a:tint val="75000"/>
                  </a:schemeClr>
                </a:solidFill>
              </a:defRPr>
            </a:lvl8pPr>
            <a:lvl9pPr marL="3867912" indent="0">
              <a:buNone/>
              <a:defRPr sz="15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51CF5CB1-504F-43D7-89EE-CDAF815ED821}" type="datetimeFigureOut">
              <a:rPr kumimoji="1" lang="ja-JP" altLang="en-US" smtClean="0"/>
              <a:t>2025/7/9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1D472C8-00B3-4D46-8FC0-D4D11D488559}" type="slidenum">
              <a:rPr kumimoji="1" lang="ja-JP" altLang="en-US" smtClean="0"/>
              <a:t>‹#›</a:t>
            </a:fld>
            <a:endParaRPr kumimoji="1" lang="ja-JP" altLang="en-US"/>
          </a:p>
        </p:txBody>
      </p:sp>
    </p:spTree>
    <p:extLst>
      <p:ext uri="{BB962C8B-B14F-4D97-AF65-F5344CB8AC3E}">
        <p14:creationId xmlns:p14="http://schemas.microsoft.com/office/powerpoint/2010/main" val="993292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283550" y="3248316"/>
            <a:ext cx="2488915" cy="9186620"/>
          </a:xfrm>
        </p:spPr>
        <p:txBody>
          <a:bodyPr/>
          <a:lstStyle>
            <a:lvl1pPr>
              <a:defRPr sz="3000"/>
            </a:lvl1pPr>
            <a:lvl2pPr>
              <a:defRPr sz="2500"/>
            </a:lvl2pPr>
            <a:lvl3pPr>
              <a:defRPr sz="2100"/>
            </a:lvl3pPr>
            <a:lvl4pPr>
              <a:defRPr sz="1900"/>
            </a:lvl4pPr>
            <a:lvl5pPr>
              <a:defRPr sz="1900"/>
            </a:lvl5pPr>
            <a:lvl6pPr>
              <a:defRPr sz="1900"/>
            </a:lvl6pPr>
            <a:lvl7pPr>
              <a:defRPr sz="1900"/>
            </a:lvl7pPr>
            <a:lvl8pPr>
              <a:defRPr sz="1900"/>
            </a:lvl8pPr>
            <a:lvl9pPr>
              <a:defRPr sz="19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2898490" y="3248316"/>
            <a:ext cx="2488915" cy="9186620"/>
          </a:xfrm>
        </p:spPr>
        <p:txBody>
          <a:bodyPr/>
          <a:lstStyle>
            <a:lvl1pPr>
              <a:defRPr sz="3000"/>
            </a:lvl1pPr>
            <a:lvl2pPr>
              <a:defRPr sz="2500"/>
            </a:lvl2pPr>
            <a:lvl3pPr>
              <a:defRPr sz="2100"/>
            </a:lvl3pPr>
            <a:lvl4pPr>
              <a:defRPr sz="1900"/>
            </a:lvl4pPr>
            <a:lvl5pPr>
              <a:defRPr sz="1900"/>
            </a:lvl5pPr>
            <a:lvl6pPr>
              <a:defRPr sz="1900"/>
            </a:lvl6pPr>
            <a:lvl7pPr>
              <a:defRPr sz="1900"/>
            </a:lvl7pPr>
            <a:lvl8pPr>
              <a:defRPr sz="1900"/>
            </a:lvl8pPr>
            <a:lvl9pPr>
              <a:defRPr sz="19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51CF5CB1-504F-43D7-89EE-CDAF815ED821}" type="datetimeFigureOut">
              <a:rPr kumimoji="1" lang="ja-JP" altLang="en-US" smtClean="0"/>
              <a:t>2025/7/9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31D472C8-00B3-4D46-8FC0-D4D11D488559}" type="slidenum">
              <a:rPr kumimoji="1" lang="ja-JP" altLang="en-US" smtClean="0"/>
              <a:t>‹#›</a:t>
            </a:fld>
            <a:endParaRPr kumimoji="1" lang="ja-JP" altLang="en-US"/>
          </a:p>
        </p:txBody>
      </p:sp>
    </p:spTree>
    <p:extLst>
      <p:ext uri="{BB962C8B-B14F-4D97-AF65-F5344CB8AC3E}">
        <p14:creationId xmlns:p14="http://schemas.microsoft.com/office/powerpoint/2010/main" val="26977832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378068" y="418124"/>
            <a:ext cx="6805137" cy="1740164"/>
          </a:xfrm>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378068" y="2337139"/>
            <a:ext cx="3340871" cy="974008"/>
          </a:xfrm>
        </p:spPr>
        <p:txBody>
          <a:bodyPr anchor="b"/>
          <a:lstStyle>
            <a:lvl1pPr marL="0" indent="0">
              <a:buNone/>
              <a:defRPr sz="2500" b="1"/>
            </a:lvl1pPr>
            <a:lvl2pPr marL="483489" indent="0">
              <a:buNone/>
              <a:defRPr sz="2100" b="1"/>
            </a:lvl2pPr>
            <a:lvl3pPr marL="966978" indent="0">
              <a:buNone/>
              <a:defRPr sz="1900" b="1"/>
            </a:lvl3pPr>
            <a:lvl4pPr marL="1450467" indent="0">
              <a:buNone/>
              <a:defRPr sz="1700" b="1"/>
            </a:lvl4pPr>
            <a:lvl5pPr marL="1933956" indent="0">
              <a:buNone/>
              <a:defRPr sz="1700" b="1"/>
            </a:lvl5pPr>
            <a:lvl6pPr marL="2417445" indent="0">
              <a:buNone/>
              <a:defRPr sz="1700" b="1"/>
            </a:lvl6pPr>
            <a:lvl7pPr marL="2900934" indent="0">
              <a:buNone/>
              <a:defRPr sz="1700" b="1"/>
            </a:lvl7pPr>
            <a:lvl8pPr marL="3384423" indent="0">
              <a:buNone/>
              <a:defRPr sz="1700" b="1"/>
            </a:lvl8pPr>
            <a:lvl9pPr marL="3867912" indent="0">
              <a:buNone/>
              <a:defRPr sz="17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378068" y="3311153"/>
            <a:ext cx="3340871" cy="6015654"/>
          </a:xfrm>
        </p:spPr>
        <p:txBody>
          <a:bodyPr/>
          <a:lstStyle>
            <a:lvl1pPr>
              <a:defRPr sz="2500"/>
            </a:lvl1pPr>
            <a:lvl2pPr>
              <a:defRPr sz="2100"/>
            </a:lvl2pPr>
            <a:lvl3pPr>
              <a:defRPr sz="1900"/>
            </a:lvl3pPr>
            <a:lvl4pPr>
              <a:defRPr sz="1700"/>
            </a:lvl4pPr>
            <a:lvl5pPr>
              <a:defRPr sz="1700"/>
            </a:lvl5pPr>
            <a:lvl6pPr>
              <a:defRPr sz="1700"/>
            </a:lvl6pPr>
            <a:lvl7pPr>
              <a:defRPr sz="1700"/>
            </a:lvl7pPr>
            <a:lvl8pPr>
              <a:defRPr sz="1700"/>
            </a:lvl8pPr>
            <a:lvl9pPr>
              <a:defRPr sz="17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3841027" y="2337139"/>
            <a:ext cx="3342183" cy="974008"/>
          </a:xfrm>
        </p:spPr>
        <p:txBody>
          <a:bodyPr anchor="b"/>
          <a:lstStyle>
            <a:lvl1pPr marL="0" indent="0">
              <a:buNone/>
              <a:defRPr sz="2500" b="1"/>
            </a:lvl1pPr>
            <a:lvl2pPr marL="483489" indent="0">
              <a:buNone/>
              <a:defRPr sz="2100" b="1"/>
            </a:lvl2pPr>
            <a:lvl3pPr marL="966978" indent="0">
              <a:buNone/>
              <a:defRPr sz="1900" b="1"/>
            </a:lvl3pPr>
            <a:lvl4pPr marL="1450467" indent="0">
              <a:buNone/>
              <a:defRPr sz="1700" b="1"/>
            </a:lvl4pPr>
            <a:lvl5pPr marL="1933956" indent="0">
              <a:buNone/>
              <a:defRPr sz="1700" b="1"/>
            </a:lvl5pPr>
            <a:lvl6pPr marL="2417445" indent="0">
              <a:buNone/>
              <a:defRPr sz="1700" b="1"/>
            </a:lvl6pPr>
            <a:lvl7pPr marL="2900934" indent="0">
              <a:buNone/>
              <a:defRPr sz="1700" b="1"/>
            </a:lvl7pPr>
            <a:lvl8pPr marL="3384423" indent="0">
              <a:buNone/>
              <a:defRPr sz="1700" b="1"/>
            </a:lvl8pPr>
            <a:lvl9pPr marL="3867912" indent="0">
              <a:buNone/>
              <a:defRPr sz="17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3841027" y="3311153"/>
            <a:ext cx="3342183" cy="6015654"/>
          </a:xfrm>
        </p:spPr>
        <p:txBody>
          <a:bodyPr/>
          <a:lstStyle>
            <a:lvl1pPr>
              <a:defRPr sz="2500"/>
            </a:lvl1pPr>
            <a:lvl2pPr>
              <a:defRPr sz="2100"/>
            </a:lvl2pPr>
            <a:lvl3pPr>
              <a:defRPr sz="1900"/>
            </a:lvl3pPr>
            <a:lvl4pPr>
              <a:defRPr sz="1700"/>
            </a:lvl4pPr>
            <a:lvl5pPr>
              <a:defRPr sz="1700"/>
            </a:lvl5pPr>
            <a:lvl6pPr>
              <a:defRPr sz="1700"/>
            </a:lvl6pPr>
            <a:lvl7pPr>
              <a:defRPr sz="1700"/>
            </a:lvl7pPr>
            <a:lvl8pPr>
              <a:defRPr sz="1700"/>
            </a:lvl8pPr>
            <a:lvl9pPr>
              <a:defRPr sz="17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51CF5CB1-504F-43D7-89EE-CDAF815ED821}" type="datetimeFigureOut">
              <a:rPr kumimoji="1" lang="ja-JP" altLang="en-US" smtClean="0"/>
              <a:t>2025/7/9</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31D472C8-00B3-4D46-8FC0-D4D11D488559}" type="slidenum">
              <a:rPr kumimoji="1" lang="ja-JP" altLang="en-US" smtClean="0"/>
              <a:t>‹#›</a:t>
            </a:fld>
            <a:endParaRPr kumimoji="1" lang="ja-JP" altLang="en-US"/>
          </a:p>
        </p:txBody>
      </p:sp>
    </p:spTree>
    <p:extLst>
      <p:ext uri="{BB962C8B-B14F-4D97-AF65-F5344CB8AC3E}">
        <p14:creationId xmlns:p14="http://schemas.microsoft.com/office/powerpoint/2010/main" val="31714919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51CF5CB1-504F-43D7-89EE-CDAF815ED821}" type="datetimeFigureOut">
              <a:rPr kumimoji="1" lang="ja-JP" altLang="en-US" smtClean="0"/>
              <a:t>2025/7/9</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31D472C8-00B3-4D46-8FC0-D4D11D488559}" type="slidenum">
              <a:rPr kumimoji="1" lang="ja-JP" altLang="en-US" smtClean="0"/>
              <a:t>‹#›</a:t>
            </a:fld>
            <a:endParaRPr kumimoji="1" lang="ja-JP" altLang="en-US"/>
          </a:p>
        </p:txBody>
      </p:sp>
    </p:spTree>
    <p:extLst>
      <p:ext uri="{BB962C8B-B14F-4D97-AF65-F5344CB8AC3E}">
        <p14:creationId xmlns:p14="http://schemas.microsoft.com/office/powerpoint/2010/main" val="10927075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51CF5CB1-504F-43D7-89EE-CDAF815ED821}" type="datetimeFigureOut">
              <a:rPr kumimoji="1" lang="ja-JP" altLang="en-US" smtClean="0"/>
              <a:t>2025/7/9</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31D472C8-00B3-4D46-8FC0-D4D11D488559}" type="slidenum">
              <a:rPr kumimoji="1" lang="ja-JP" altLang="en-US" smtClean="0"/>
              <a:t>‹#›</a:t>
            </a:fld>
            <a:endParaRPr kumimoji="1" lang="ja-JP" altLang="en-US"/>
          </a:p>
        </p:txBody>
      </p:sp>
    </p:spTree>
    <p:extLst>
      <p:ext uri="{BB962C8B-B14F-4D97-AF65-F5344CB8AC3E}">
        <p14:creationId xmlns:p14="http://schemas.microsoft.com/office/powerpoint/2010/main" val="23109425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78066" y="415710"/>
            <a:ext cx="2487604" cy="1769166"/>
          </a:xfrm>
        </p:spPr>
        <p:txBody>
          <a:bodyPr anchor="b"/>
          <a:lstStyle>
            <a:lvl1pPr algn="l">
              <a:defRPr sz="21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2956248" y="415707"/>
            <a:ext cx="4226957" cy="8911095"/>
          </a:xfrm>
        </p:spPr>
        <p:txBody>
          <a:bodyPr/>
          <a:lstStyle>
            <a:lvl1pPr>
              <a:defRPr sz="3400"/>
            </a:lvl1pPr>
            <a:lvl2pPr>
              <a:defRPr sz="3000"/>
            </a:lvl2pPr>
            <a:lvl3pPr>
              <a:defRPr sz="2500"/>
            </a:lvl3pPr>
            <a:lvl4pPr>
              <a:defRPr sz="2100"/>
            </a:lvl4pPr>
            <a:lvl5pPr>
              <a:defRPr sz="2100"/>
            </a:lvl5pPr>
            <a:lvl6pPr>
              <a:defRPr sz="2100"/>
            </a:lvl6pPr>
            <a:lvl7pPr>
              <a:defRPr sz="2100"/>
            </a:lvl7pPr>
            <a:lvl8pPr>
              <a:defRPr sz="2100"/>
            </a:lvl8pPr>
            <a:lvl9pPr>
              <a:defRPr sz="21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378066" y="2184879"/>
            <a:ext cx="2487604" cy="7141927"/>
          </a:xfrm>
        </p:spPr>
        <p:txBody>
          <a:bodyPr/>
          <a:lstStyle>
            <a:lvl1pPr marL="0" indent="0">
              <a:buNone/>
              <a:defRPr sz="1500"/>
            </a:lvl1pPr>
            <a:lvl2pPr marL="483489" indent="0">
              <a:buNone/>
              <a:defRPr sz="1300"/>
            </a:lvl2pPr>
            <a:lvl3pPr marL="966978" indent="0">
              <a:buNone/>
              <a:defRPr sz="1100"/>
            </a:lvl3pPr>
            <a:lvl4pPr marL="1450467" indent="0">
              <a:buNone/>
              <a:defRPr sz="1000"/>
            </a:lvl4pPr>
            <a:lvl5pPr marL="1933956" indent="0">
              <a:buNone/>
              <a:defRPr sz="1000"/>
            </a:lvl5pPr>
            <a:lvl6pPr marL="2417445" indent="0">
              <a:buNone/>
              <a:defRPr sz="1000"/>
            </a:lvl6pPr>
            <a:lvl7pPr marL="2900934" indent="0">
              <a:buNone/>
              <a:defRPr sz="1000"/>
            </a:lvl7pPr>
            <a:lvl8pPr marL="3384423" indent="0">
              <a:buNone/>
              <a:defRPr sz="1000"/>
            </a:lvl8pPr>
            <a:lvl9pPr marL="3867912"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51CF5CB1-504F-43D7-89EE-CDAF815ED821}" type="datetimeFigureOut">
              <a:rPr kumimoji="1" lang="ja-JP" altLang="en-US" smtClean="0"/>
              <a:t>2025/7/9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31D472C8-00B3-4D46-8FC0-D4D11D488559}" type="slidenum">
              <a:rPr kumimoji="1" lang="ja-JP" altLang="en-US" smtClean="0"/>
              <a:t>‹#›</a:t>
            </a:fld>
            <a:endParaRPr kumimoji="1" lang="ja-JP" altLang="en-US"/>
          </a:p>
        </p:txBody>
      </p:sp>
    </p:spTree>
    <p:extLst>
      <p:ext uri="{BB962C8B-B14F-4D97-AF65-F5344CB8AC3E}">
        <p14:creationId xmlns:p14="http://schemas.microsoft.com/office/powerpoint/2010/main" val="17601215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482064" y="7308694"/>
            <a:ext cx="4536758" cy="862833"/>
          </a:xfrm>
        </p:spPr>
        <p:txBody>
          <a:bodyPr anchor="b"/>
          <a:lstStyle>
            <a:lvl1pPr algn="l">
              <a:defRPr sz="2100" b="1"/>
            </a:lvl1pPr>
          </a:lstStyle>
          <a:p>
            <a:r>
              <a:rPr kumimoji="1" lang="ja-JP" altLang="en-US"/>
              <a:t>マスター タイトルの書式設定</a:t>
            </a:r>
          </a:p>
        </p:txBody>
      </p:sp>
      <p:sp>
        <p:nvSpPr>
          <p:cNvPr id="3" name="図プレースホルダー 2"/>
          <p:cNvSpPr>
            <a:spLocks noGrp="1"/>
          </p:cNvSpPr>
          <p:nvPr>
            <p:ph type="pic" idx="1"/>
          </p:nvPr>
        </p:nvSpPr>
        <p:spPr>
          <a:xfrm>
            <a:off x="1482064" y="932924"/>
            <a:ext cx="4536758" cy="6264593"/>
          </a:xfrm>
        </p:spPr>
        <p:txBody>
          <a:bodyPr/>
          <a:lstStyle>
            <a:lvl1pPr marL="0" indent="0">
              <a:buNone/>
              <a:defRPr sz="3400"/>
            </a:lvl1pPr>
            <a:lvl2pPr marL="483489" indent="0">
              <a:buNone/>
              <a:defRPr sz="3000"/>
            </a:lvl2pPr>
            <a:lvl3pPr marL="966978" indent="0">
              <a:buNone/>
              <a:defRPr sz="2500"/>
            </a:lvl3pPr>
            <a:lvl4pPr marL="1450467" indent="0">
              <a:buNone/>
              <a:defRPr sz="2100"/>
            </a:lvl4pPr>
            <a:lvl5pPr marL="1933956" indent="0">
              <a:buNone/>
              <a:defRPr sz="2100"/>
            </a:lvl5pPr>
            <a:lvl6pPr marL="2417445" indent="0">
              <a:buNone/>
              <a:defRPr sz="2100"/>
            </a:lvl6pPr>
            <a:lvl7pPr marL="2900934" indent="0">
              <a:buNone/>
              <a:defRPr sz="2100"/>
            </a:lvl7pPr>
            <a:lvl8pPr marL="3384423" indent="0">
              <a:buNone/>
              <a:defRPr sz="2100"/>
            </a:lvl8pPr>
            <a:lvl9pPr marL="3867912" indent="0">
              <a:buNone/>
              <a:defRPr sz="2100"/>
            </a:lvl9pPr>
          </a:lstStyle>
          <a:p>
            <a:endParaRPr kumimoji="1" lang="ja-JP" altLang="en-US"/>
          </a:p>
        </p:txBody>
      </p:sp>
      <p:sp>
        <p:nvSpPr>
          <p:cNvPr id="4" name="テキスト プレースホルダー 3"/>
          <p:cNvSpPr>
            <a:spLocks noGrp="1"/>
          </p:cNvSpPr>
          <p:nvPr>
            <p:ph type="body" sz="half" idx="2"/>
          </p:nvPr>
        </p:nvSpPr>
        <p:spPr>
          <a:xfrm>
            <a:off x="1482064" y="8171526"/>
            <a:ext cx="4536758" cy="1225365"/>
          </a:xfrm>
        </p:spPr>
        <p:txBody>
          <a:bodyPr/>
          <a:lstStyle>
            <a:lvl1pPr marL="0" indent="0">
              <a:buNone/>
              <a:defRPr sz="1500"/>
            </a:lvl1pPr>
            <a:lvl2pPr marL="483489" indent="0">
              <a:buNone/>
              <a:defRPr sz="1300"/>
            </a:lvl2pPr>
            <a:lvl3pPr marL="966978" indent="0">
              <a:buNone/>
              <a:defRPr sz="1100"/>
            </a:lvl3pPr>
            <a:lvl4pPr marL="1450467" indent="0">
              <a:buNone/>
              <a:defRPr sz="1000"/>
            </a:lvl4pPr>
            <a:lvl5pPr marL="1933956" indent="0">
              <a:buNone/>
              <a:defRPr sz="1000"/>
            </a:lvl5pPr>
            <a:lvl6pPr marL="2417445" indent="0">
              <a:buNone/>
              <a:defRPr sz="1000"/>
            </a:lvl6pPr>
            <a:lvl7pPr marL="2900934" indent="0">
              <a:buNone/>
              <a:defRPr sz="1000"/>
            </a:lvl7pPr>
            <a:lvl8pPr marL="3384423" indent="0">
              <a:buNone/>
              <a:defRPr sz="1000"/>
            </a:lvl8pPr>
            <a:lvl9pPr marL="3867912"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51CF5CB1-504F-43D7-89EE-CDAF815ED821}" type="datetimeFigureOut">
              <a:rPr kumimoji="1" lang="ja-JP" altLang="en-US" smtClean="0"/>
              <a:t>2025/7/9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31D472C8-00B3-4D46-8FC0-D4D11D488559}" type="slidenum">
              <a:rPr kumimoji="1" lang="ja-JP" altLang="en-US" smtClean="0"/>
              <a:t>‹#›</a:t>
            </a:fld>
            <a:endParaRPr kumimoji="1" lang="ja-JP" altLang="en-US"/>
          </a:p>
        </p:txBody>
      </p:sp>
    </p:spTree>
    <p:extLst>
      <p:ext uri="{BB962C8B-B14F-4D97-AF65-F5344CB8AC3E}">
        <p14:creationId xmlns:p14="http://schemas.microsoft.com/office/powerpoint/2010/main" val="17656029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378068" y="418124"/>
            <a:ext cx="6805137" cy="1740164"/>
          </a:xfrm>
          <a:prstGeom prst="rect">
            <a:avLst/>
          </a:prstGeom>
        </p:spPr>
        <p:txBody>
          <a:bodyPr vert="horz" lIns="96698" tIns="48349" rIns="96698" bIns="48349"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378068" y="2436239"/>
            <a:ext cx="6805137" cy="6890569"/>
          </a:xfrm>
          <a:prstGeom prst="rect">
            <a:avLst/>
          </a:prstGeom>
        </p:spPr>
        <p:txBody>
          <a:bodyPr vert="horz" lIns="96698" tIns="48349" rIns="96698" bIns="48349"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378067" y="9677253"/>
            <a:ext cx="1764295" cy="555885"/>
          </a:xfrm>
          <a:prstGeom prst="rect">
            <a:avLst/>
          </a:prstGeom>
        </p:spPr>
        <p:txBody>
          <a:bodyPr vert="horz" lIns="96698" tIns="48349" rIns="96698" bIns="48349" rtlCol="0" anchor="ctr"/>
          <a:lstStyle>
            <a:lvl1pPr algn="l">
              <a:defRPr sz="1300">
                <a:solidFill>
                  <a:schemeClr val="tx1">
                    <a:tint val="75000"/>
                  </a:schemeClr>
                </a:solidFill>
              </a:defRPr>
            </a:lvl1pPr>
          </a:lstStyle>
          <a:p>
            <a:fld id="{51CF5CB1-504F-43D7-89EE-CDAF815ED821}" type="datetimeFigureOut">
              <a:rPr kumimoji="1" lang="ja-JP" altLang="en-US" smtClean="0"/>
              <a:t>2025/7/9</a:t>
            </a:fld>
            <a:endParaRPr kumimoji="1" lang="ja-JP" altLang="en-US"/>
          </a:p>
        </p:txBody>
      </p:sp>
      <p:sp>
        <p:nvSpPr>
          <p:cNvPr id="5" name="フッター プレースホルダー 4"/>
          <p:cNvSpPr>
            <a:spLocks noGrp="1"/>
          </p:cNvSpPr>
          <p:nvPr>
            <p:ph type="ftr" sz="quarter" idx="3"/>
          </p:nvPr>
        </p:nvSpPr>
        <p:spPr>
          <a:xfrm>
            <a:off x="2583437" y="9677253"/>
            <a:ext cx="2394400" cy="555885"/>
          </a:xfrm>
          <a:prstGeom prst="rect">
            <a:avLst/>
          </a:prstGeom>
        </p:spPr>
        <p:txBody>
          <a:bodyPr vert="horz" lIns="96698" tIns="48349" rIns="96698" bIns="48349" rtlCol="0" anchor="ctr"/>
          <a:lstStyle>
            <a:lvl1pPr algn="ctr">
              <a:defRPr sz="13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5418914" y="9677253"/>
            <a:ext cx="1764295" cy="555885"/>
          </a:xfrm>
          <a:prstGeom prst="rect">
            <a:avLst/>
          </a:prstGeom>
        </p:spPr>
        <p:txBody>
          <a:bodyPr vert="horz" lIns="96698" tIns="48349" rIns="96698" bIns="48349" rtlCol="0" anchor="ctr"/>
          <a:lstStyle>
            <a:lvl1pPr algn="r">
              <a:defRPr sz="1300">
                <a:solidFill>
                  <a:schemeClr val="tx1">
                    <a:tint val="75000"/>
                  </a:schemeClr>
                </a:solidFill>
              </a:defRPr>
            </a:lvl1pPr>
          </a:lstStyle>
          <a:p>
            <a:fld id="{31D472C8-00B3-4D46-8FC0-D4D11D488559}" type="slidenum">
              <a:rPr kumimoji="1" lang="ja-JP" altLang="en-US" smtClean="0"/>
              <a:t>‹#›</a:t>
            </a:fld>
            <a:endParaRPr kumimoji="1" lang="ja-JP" altLang="en-US"/>
          </a:p>
        </p:txBody>
      </p:sp>
    </p:spTree>
    <p:extLst>
      <p:ext uri="{BB962C8B-B14F-4D97-AF65-F5344CB8AC3E}">
        <p14:creationId xmlns:p14="http://schemas.microsoft.com/office/powerpoint/2010/main" val="214958906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66978" rtl="0" eaLnBrk="1" latinLnBrk="0" hangingPunct="1">
        <a:spcBef>
          <a:spcPct val="0"/>
        </a:spcBef>
        <a:buNone/>
        <a:defRPr kumimoji="1" sz="4700" kern="1200">
          <a:solidFill>
            <a:schemeClr val="tx1"/>
          </a:solidFill>
          <a:latin typeface="+mj-lt"/>
          <a:ea typeface="+mj-ea"/>
          <a:cs typeface="+mj-cs"/>
        </a:defRPr>
      </a:lvl1pPr>
    </p:titleStyle>
    <p:bodyStyle>
      <a:lvl1pPr marL="362617" indent="-362617" algn="l" defTabSz="966978" rtl="0" eaLnBrk="1" latinLnBrk="0" hangingPunct="1">
        <a:spcBef>
          <a:spcPct val="20000"/>
        </a:spcBef>
        <a:buFont typeface="Arial" panose="020B0604020202020204" pitchFamily="34" charset="0"/>
        <a:buChar char="•"/>
        <a:defRPr kumimoji="1" sz="3400" kern="1200">
          <a:solidFill>
            <a:schemeClr val="tx1"/>
          </a:solidFill>
          <a:latin typeface="+mn-lt"/>
          <a:ea typeface="+mn-ea"/>
          <a:cs typeface="+mn-cs"/>
        </a:defRPr>
      </a:lvl1pPr>
      <a:lvl2pPr marL="785670" indent="-302181" algn="l" defTabSz="966978" rtl="0" eaLnBrk="1" latinLnBrk="0" hangingPunct="1">
        <a:spcBef>
          <a:spcPct val="20000"/>
        </a:spcBef>
        <a:buFont typeface="Arial" panose="020B0604020202020204" pitchFamily="34" charset="0"/>
        <a:buChar char="–"/>
        <a:defRPr kumimoji="1" sz="3000" kern="1200">
          <a:solidFill>
            <a:schemeClr val="tx1"/>
          </a:solidFill>
          <a:latin typeface="+mn-lt"/>
          <a:ea typeface="+mn-ea"/>
          <a:cs typeface="+mn-cs"/>
        </a:defRPr>
      </a:lvl2pPr>
      <a:lvl3pPr marL="1208723" indent="-241745" algn="l" defTabSz="966978" rtl="0" eaLnBrk="1" latinLnBrk="0" hangingPunct="1">
        <a:spcBef>
          <a:spcPct val="20000"/>
        </a:spcBef>
        <a:buFont typeface="Arial" panose="020B0604020202020204" pitchFamily="34" charset="0"/>
        <a:buChar char="•"/>
        <a:defRPr kumimoji="1" sz="2500" kern="1200">
          <a:solidFill>
            <a:schemeClr val="tx1"/>
          </a:solidFill>
          <a:latin typeface="+mn-lt"/>
          <a:ea typeface="+mn-ea"/>
          <a:cs typeface="+mn-cs"/>
        </a:defRPr>
      </a:lvl3pPr>
      <a:lvl4pPr marL="1692212" indent="-241745" algn="l" defTabSz="966978" rtl="0" eaLnBrk="1" latinLnBrk="0" hangingPunct="1">
        <a:spcBef>
          <a:spcPct val="20000"/>
        </a:spcBef>
        <a:buFont typeface="Arial" panose="020B0604020202020204" pitchFamily="34" charset="0"/>
        <a:buChar char="–"/>
        <a:defRPr kumimoji="1" sz="2100" kern="1200">
          <a:solidFill>
            <a:schemeClr val="tx1"/>
          </a:solidFill>
          <a:latin typeface="+mn-lt"/>
          <a:ea typeface="+mn-ea"/>
          <a:cs typeface="+mn-cs"/>
        </a:defRPr>
      </a:lvl4pPr>
      <a:lvl5pPr marL="2175701" indent="-241745" algn="l" defTabSz="966978" rtl="0" eaLnBrk="1" latinLnBrk="0" hangingPunct="1">
        <a:spcBef>
          <a:spcPct val="20000"/>
        </a:spcBef>
        <a:buFont typeface="Arial" panose="020B0604020202020204" pitchFamily="34" charset="0"/>
        <a:buChar char="»"/>
        <a:defRPr kumimoji="1" sz="2100" kern="1200">
          <a:solidFill>
            <a:schemeClr val="tx1"/>
          </a:solidFill>
          <a:latin typeface="+mn-lt"/>
          <a:ea typeface="+mn-ea"/>
          <a:cs typeface="+mn-cs"/>
        </a:defRPr>
      </a:lvl5pPr>
      <a:lvl6pPr marL="2659190" indent="-241745" algn="l" defTabSz="966978" rtl="0" eaLnBrk="1" latinLnBrk="0" hangingPunct="1">
        <a:spcBef>
          <a:spcPct val="20000"/>
        </a:spcBef>
        <a:buFont typeface="Arial" panose="020B0604020202020204" pitchFamily="34" charset="0"/>
        <a:buChar char="•"/>
        <a:defRPr kumimoji="1" sz="2100" kern="1200">
          <a:solidFill>
            <a:schemeClr val="tx1"/>
          </a:solidFill>
          <a:latin typeface="+mn-lt"/>
          <a:ea typeface="+mn-ea"/>
          <a:cs typeface="+mn-cs"/>
        </a:defRPr>
      </a:lvl6pPr>
      <a:lvl7pPr marL="3142679" indent="-241745" algn="l" defTabSz="966978" rtl="0" eaLnBrk="1" latinLnBrk="0" hangingPunct="1">
        <a:spcBef>
          <a:spcPct val="20000"/>
        </a:spcBef>
        <a:buFont typeface="Arial" panose="020B0604020202020204" pitchFamily="34" charset="0"/>
        <a:buChar char="•"/>
        <a:defRPr kumimoji="1" sz="2100" kern="1200">
          <a:solidFill>
            <a:schemeClr val="tx1"/>
          </a:solidFill>
          <a:latin typeface="+mn-lt"/>
          <a:ea typeface="+mn-ea"/>
          <a:cs typeface="+mn-cs"/>
        </a:defRPr>
      </a:lvl7pPr>
      <a:lvl8pPr marL="3626168" indent="-241745" algn="l" defTabSz="966978" rtl="0" eaLnBrk="1" latinLnBrk="0" hangingPunct="1">
        <a:spcBef>
          <a:spcPct val="20000"/>
        </a:spcBef>
        <a:buFont typeface="Arial" panose="020B0604020202020204" pitchFamily="34" charset="0"/>
        <a:buChar char="•"/>
        <a:defRPr kumimoji="1" sz="2100" kern="1200">
          <a:solidFill>
            <a:schemeClr val="tx1"/>
          </a:solidFill>
          <a:latin typeface="+mn-lt"/>
          <a:ea typeface="+mn-ea"/>
          <a:cs typeface="+mn-cs"/>
        </a:defRPr>
      </a:lvl8pPr>
      <a:lvl9pPr marL="4109657" indent="-241745" algn="l" defTabSz="966978" rtl="0" eaLnBrk="1" latinLnBrk="0" hangingPunct="1">
        <a:spcBef>
          <a:spcPct val="20000"/>
        </a:spcBef>
        <a:buFont typeface="Arial" panose="020B0604020202020204" pitchFamily="34" charset="0"/>
        <a:buChar char="•"/>
        <a:defRPr kumimoji="1" sz="2100" kern="1200">
          <a:solidFill>
            <a:schemeClr val="tx1"/>
          </a:solidFill>
          <a:latin typeface="+mn-lt"/>
          <a:ea typeface="+mn-ea"/>
          <a:cs typeface="+mn-cs"/>
        </a:defRPr>
      </a:lvl9pPr>
    </p:bodyStyle>
    <p:otherStyle>
      <a:defPPr>
        <a:defRPr lang="ja-JP"/>
      </a:defPPr>
      <a:lvl1pPr marL="0" algn="l" defTabSz="966978" rtl="0" eaLnBrk="1" latinLnBrk="0" hangingPunct="1">
        <a:defRPr kumimoji="1" sz="1900" kern="1200">
          <a:solidFill>
            <a:schemeClr val="tx1"/>
          </a:solidFill>
          <a:latin typeface="+mn-lt"/>
          <a:ea typeface="+mn-ea"/>
          <a:cs typeface="+mn-cs"/>
        </a:defRPr>
      </a:lvl1pPr>
      <a:lvl2pPr marL="483489" algn="l" defTabSz="966978" rtl="0" eaLnBrk="1" latinLnBrk="0" hangingPunct="1">
        <a:defRPr kumimoji="1" sz="1900" kern="1200">
          <a:solidFill>
            <a:schemeClr val="tx1"/>
          </a:solidFill>
          <a:latin typeface="+mn-lt"/>
          <a:ea typeface="+mn-ea"/>
          <a:cs typeface="+mn-cs"/>
        </a:defRPr>
      </a:lvl2pPr>
      <a:lvl3pPr marL="966978" algn="l" defTabSz="966978" rtl="0" eaLnBrk="1" latinLnBrk="0" hangingPunct="1">
        <a:defRPr kumimoji="1" sz="1900" kern="1200">
          <a:solidFill>
            <a:schemeClr val="tx1"/>
          </a:solidFill>
          <a:latin typeface="+mn-lt"/>
          <a:ea typeface="+mn-ea"/>
          <a:cs typeface="+mn-cs"/>
        </a:defRPr>
      </a:lvl3pPr>
      <a:lvl4pPr marL="1450467" algn="l" defTabSz="966978" rtl="0" eaLnBrk="1" latinLnBrk="0" hangingPunct="1">
        <a:defRPr kumimoji="1" sz="1900" kern="1200">
          <a:solidFill>
            <a:schemeClr val="tx1"/>
          </a:solidFill>
          <a:latin typeface="+mn-lt"/>
          <a:ea typeface="+mn-ea"/>
          <a:cs typeface="+mn-cs"/>
        </a:defRPr>
      </a:lvl4pPr>
      <a:lvl5pPr marL="1933956" algn="l" defTabSz="966978" rtl="0" eaLnBrk="1" latinLnBrk="0" hangingPunct="1">
        <a:defRPr kumimoji="1" sz="1900" kern="1200">
          <a:solidFill>
            <a:schemeClr val="tx1"/>
          </a:solidFill>
          <a:latin typeface="+mn-lt"/>
          <a:ea typeface="+mn-ea"/>
          <a:cs typeface="+mn-cs"/>
        </a:defRPr>
      </a:lvl5pPr>
      <a:lvl6pPr marL="2417445" algn="l" defTabSz="966978" rtl="0" eaLnBrk="1" latinLnBrk="0" hangingPunct="1">
        <a:defRPr kumimoji="1" sz="1900" kern="1200">
          <a:solidFill>
            <a:schemeClr val="tx1"/>
          </a:solidFill>
          <a:latin typeface="+mn-lt"/>
          <a:ea typeface="+mn-ea"/>
          <a:cs typeface="+mn-cs"/>
        </a:defRPr>
      </a:lvl6pPr>
      <a:lvl7pPr marL="2900934" algn="l" defTabSz="966978" rtl="0" eaLnBrk="1" latinLnBrk="0" hangingPunct="1">
        <a:defRPr kumimoji="1" sz="1900" kern="1200">
          <a:solidFill>
            <a:schemeClr val="tx1"/>
          </a:solidFill>
          <a:latin typeface="+mn-lt"/>
          <a:ea typeface="+mn-ea"/>
          <a:cs typeface="+mn-cs"/>
        </a:defRPr>
      </a:lvl7pPr>
      <a:lvl8pPr marL="3384423" algn="l" defTabSz="966978" rtl="0" eaLnBrk="1" latinLnBrk="0" hangingPunct="1">
        <a:defRPr kumimoji="1" sz="1900" kern="1200">
          <a:solidFill>
            <a:schemeClr val="tx1"/>
          </a:solidFill>
          <a:latin typeface="+mn-lt"/>
          <a:ea typeface="+mn-ea"/>
          <a:cs typeface="+mn-cs"/>
        </a:defRPr>
      </a:lvl8pPr>
      <a:lvl9pPr marL="3867912" algn="l" defTabSz="966978" rtl="0" eaLnBrk="1" latinLnBrk="0" hangingPunct="1">
        <a:defRPr kumimoji="1" sz="19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chart" Target="../charts/chart2.xml"/><Relationship Id="rId5" Type="http://schemas.openxmlformats.org/officeDocument/2006/relationships/chart" Target="../charts/chart1.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5"/>
          <p:cNvSpPr txBox="1"/>
          <p:nvPr/>
        </p:nvSpPr>
        <p:spPr>
          <a:xfrm>
            <a:off x="165658" y="1656267"/>
            <a:ext cx="7370085" cy="1013278"/>
          </a:xfrm>
          <a:prstGeom prst="rect">
            <a:avLst/>
          </a:prstGeom>
          <a:noFill/>
        </p:spPr>
        <p:txBody>
          <a:bodyPr wrap="square" lIns="96698" tIns="48349" rIns="96698" bIns="48349" rtlCol="0">
            <a:spAutoFit/>
          </a:bodyPr>
          <a:lstStyle/>
          <a:p>
            <a:pPr>
              <a:spcBef>
                <a:spcPts val="300"/>
              </a:spcBef>
            </a:pPr>
            <a:r>
              <a:rPr lang="ja-JP" altLang="en-US" sz="1300" dirty="0">
                <a:latin typeface="HG丸ｺﾞｼｯｸM-PRO" panose="020F0600000000000000" pitchFamily="50" charset="-128"/>
                <a:ea typeface="HG丸ｺﾞｼｯｸM-PRO" panose="020F0600000000000000" pitchFamily="50" charset="-128"/>
              </a:rPr>
              <a:t> ◆毎年、死亡事故を含む約</a:t>
            </a:r>
            <a:r>
              <a:rPr lang="en-US" altLang="ja-JP" sz="1300" dirty="0">
                <a:latin typeface="HG丸ｺﾞｼｯｸM-PRO" panose="020F0600000000000000" pitchFamily="50" charset="-128"/>
                <a:ea typeface="HG丸ｺﾞｼｯｸM-PRO" panose="020F0600000000000000" pitchFamily="50" charset="-128"/>
              </a:rPr>
              <a:t>40</a:t>
            </a:r>
            <a:r>
              <a:rPr lang="ja-JP" altLang="en-US" sz="1300" dirty="0">
                <a:latin typeface="HG丸ｺﾞｼｯｸM-PRO" panose="020F0600000000000000" pitchFamily="50" charset="-128"/>
                <a:ea typeface="HG丸ｺﾞｼｯｸM-PRO" panose="020F0600000000000000" pitchFamily="50" charset="-128"/>
              </a:rPr>
              <a:t>件の事故が発生し、Ｒ６年は</a:t>
            </a:r>
            <a:r>
              <a:rPr lang="en-US" altLang="ja-JP" sz="1300" dirty="0">
                <a:latin typeface="HG丸ｺﾞｼｯｸM-PRO" panose="020F0600000000000000" pitchFamily="50" charset="-128"/>
                <a:ea typeface="HG丸ｺﾞｼｯｸM-PRO" panose="020F0600000000000000" pitchFamily="50" charset="-128"/>
              </a:rPr>
              <a:t>38</a:t>
            </a:r>
            <a:r>
              <a:rPr lang="ja-JP" altLang="en-US" sz="1300" dirty="0">
                <a:latin typeface="HG丸ｺﾞｼｯｸM-PRO" panose="020F0600000000000000" pitchFamily="50" charset="-128"/>
                <a:ea typeface="HG丸ｺﾞｼｯｸM-PRO" panose="020F0600000000000000" pitchFamily="50" charset="-128"/>
              </a:rPr>
              <a:t>件、うち死亡事故が４件でした。</a:t>
            </a:r>
            <a:endParaRPr lang="en-US" altLang="ja-JP" sz="1300" dirty="0">
              <a:latin typeface="HG丸ｺﾞｼｯｸM-PRO" panose="020F0600000000000000" pitchFamily="50" charset="-128"/>
              <a:ea typeface="HG丸ｺﾞｼｯｸM-PRO" panose="020F0600000000000000" pitchFamily="50" charset="-128"/>
            </a:endParaRPr>
          </a:p>
          <a:p>
            <a:pPr>
              <a:spcBef>
                <a:spcPts val="300"/>
              </a:spcBef>
            </a:pPr>
            <a:r>
              <a:rPr lang="ja-JP" altLang="en-US" sz="1300" dirty="0">
                <a:latin typeface="HG丸ｺﾞｼｯｸM-PRO" panose="020F0600000000000000" pitchFamily="50" charset="-128"/>
                <a:ea typeface="HG丸ｺﾞｼｯｸM-PRO" panose="020F0600000000000000" pitchFamily="50" charset="-128"/>
              </a:rPr>
              <a:t> ◆機械別ではトラクターによる事故が９件と最多でした。</a:t>
            </a:r>
            <a:endParaRPr lang="en-US" altLang="ja-JP" sz="1300" dirty="0">
              <a:latin typeface="HG丸ｺﾞｼｯｸM-PRO" panose="020F0600000000000000" pitchFamily="50" charset="-128"/>
              <a:ea typeface="HG丸ｺﾞｼｯｸM-PRO" panose="020F0600000000000000" pitchFamily="50" charset="-128"/>
            </a:endParaRPr>
          </a:p>
          <a:p>
            <a:pPr>
              <a:spcBef>
                <a:spcPts val="300"/>
              </a:spcBef>
            </a:pPr>
            <a:r>
              <a:rPr lang="ja-JP" altLang="en-US" sz="1300" dirty="0">
                <a:latin typeface="HG丸ｺﾞｼｯｸM-PRO" panose="020F0600000000000000" pitchFamily="50" charset="-128"/>
                <a:ea typeface="HG丸ｺﾞｼｯｸM-PRO" panose="020F0600000000000000" pitchFamily="50" charset="-128"/>
              </a:rPr>
              <a:t> ◆農作業別では、草刈り中の事故が</a:t>
            </a:r>
            <a:r>
              <a:rPr lang="en-US" altLang="ja-JP" sz="1300" dirty="0">
                <a:latin typeface="HG丸ｺﾞｼｯｸM-PRO" panose="020F0600000000000000" pitchFamily="50" charset="-128"/>
                <a:ea typeface="HG丸ｺﾞｼｯｸM-PRO" panose="020F0600000000000000" pitchFamily="50" charset="-128"/>
              </a:rPr>
              <a:t>13</a:t>
            </a:r>
            <a:r>
              <a:rPr lang="ja-JP" altLang="en-US" sz="1300" dirty="0">
                <a:latin typeface="HG丸ｺﾞｼｯｸM-PRO" panose="020F0600000000000000" pitchFamily="50" charset="-128"/>
                <a:ea typeface="HG丸ｺﾞｼｯｸM-PRO" panose="020F0600000000000000" pitchFamily="50" charset="-128"/>
              </a:rPr>
              <a:t>件と全体の約３割を占めていました。</a:t>
            </a:r>
            <a:endParaRPr lang="en-US" altLang="ja-JP" sz="1300" dirty="0">
              <a:latin typeface="HG丸ｺﾞｼｯｸM-PRO" panose="020F0600000000000000" pitchFamily="50" charset="-128"/>
              <a:ea typeface="HG丸ｺﾞｼｯｸM-PRO" panose="020F0600000000000000" pitchFamily="50" charset="-128"/>
            </a:endParaRPr>
          </a:p>
          <a:p>
            <a:pPr>
              <a:spcBef>
                <a:spcPts val="300"/>
              </a:spcBef>
            </a:pPr>
            <a:r>
              <a:rPr lang="ja-JP" altLang="en-US" sz="1300" dirty="0">
                <a:latin typeface="HG丸ｺﾞｼｯｸM-PRO" panose="020F0600000000000000" pitchFamily="50" charset="-128"/>
                <a:ea typeface="HG丸ｺﾞｼｯｸM-PRO" panose="020F0600000000000000" pitchFamily="50" charset="-128"/>
              </a:rPr>
              <a:t> ◆年代別では全体の約</a:t>
            </a:r>
            <a:r>
              <a:rPr lang="en-US" altLang="ja-JP" sz="1300" dirty="0">
                <a:latin typeface="HG丸ｺﾞｼｯｸM-PRO" panose="020F0600000000000000" pitchFamily="50" charset="-128"/>
                <a:ea typeface="HG丸ｺﾞｼｯｸM-PRO" panose="020F0600000000000000" pitchFamily="50" charset="-128"/>
              </a:rPr>
              <a:t>9</a:t>
            </a:r>
            <a:r>
              <a:rPr lang="ja-JP" altLang="en-US" sz="1300" dirty="0">
                <a:latin typeface="HG丸ｺﾞｼｯｸM-PRO" panose="020F0600000000000000" pitchFamily="50" charset="-128"/>
                <a:ea typeface="HG丸ｺﾞｼｯｸM-PRO" panose="020F0600000000000000" pitchFamily="50" charset="-128"/>
              </a:rPr>
              <a:t>割が</a:t>
            </a:r>
            <a:r>
              <a:rPr lang="en-US" altLang="ja-JP" sz="1300" dirty="0">
                <a:latin typeface="HG丸ｺﾞｼｯｸM-PRO" panose="020F0600000000000000" pitchFamily="50" charset="-128"/>
                <a:ea typeface="HG丸ｺﾞｼｯｸM-PRO" panose="020F0600000000000000" pitchFamily="50" charset="-128"/>
              </a:rPr>
              <a:t>60</a:t>
            </a:r>
            <a:r>
              <a:rPr lang="ja-JP" altLang="en-US" sz="1300" dirty="0">
                <a:latin typeface="HG丸ｺﾞｼｯｸM-PRO" panose="020F0600000000000000" pitchFamily="50" charset="-128"/>
                <a:ea typeface="HG丸ｺﾞｼｯｸM-PRO" panose="020F0600000000000000" pitchFamily="50" charset="-128"/>
              </a:rPr>
              <a:t>歳以上でした。</a:t>
            </a:r>
          </a:p>
        </p:txBody>
      </p:sp>
      <p:sp>
        <p:nvSpPr>
          <p:cNvPr id="5" name="角丸四角形 4"/>
          <p:cNvSpPr/>
          <p:nvPr/>
        </p:nvSpPr>
        <p:spPr>
          <a:xfrm>
            <a:off x="1039079" y="275901"/>
            <a:ext cx="5470302" cy="826910"/>
          </a:xfrm>
          <a:prstGeom prst="roundRect">
            <a:avLst>
              <a:gd name="adj" fmla="val 15680"/>
            </a:avLst>
          </a:prstGeom>
          <a:solidFill>
            <a:srgbClr val="FFFF0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テキスト ボックス 15"/>
          <p:cNvSpPr txBox="1"/>
          <p:nvPr/>
        </p:nvSpPr>
        <p:spPr>
          <a:xfrm>
            <a:off x="206511" y="5352056"/>
            <a:ext cx="4104456" cy="313086"/>
          </a:xfrm>
          <a:prstGeom prst="rect">
            <a:avLst/>
          </a:prstGeom>
          <a:noFill/>
        </p:spPr>
        <p:txBody>
          <a:bodyPr wrap="square" lIns="96698" tIns="48349" rIns="96698" bIns="48349" rtlCol="0">
            <a:spAutoFit/>
          </a:bodyPr>
          <a:lstStyle/>
          <a:p>
            <a:pPr algn="ctr"/>
            <a:r>
              <a:rPr lang="ja-JP" altLang="en-US" sz="1400" dirty="0">
                <a:latin typeface="HG丸ｺﾞｼｯｸM-PRO" panose="020F0600000000000000" pitchFamily="50" charset="-128"/>
                <a:ea typeface="HG丸ｺﾞｼｯｸM-PRO" panose="020F0600000000000000" pitchFamily="50" charset="-128"/>
              </a:rPr>
              <a:t>＜県内における農作業事故発生件数の推移＞</a:t>
            </a:r>
            <a:endParaRPr lang="en-US" altLang="ja-JP" sz="1400" dirty="0">
              <a:latin typeface="HG丸ｺﾞｼｯｸM-PRO" panose="020F0600000000000000" pitchFamily="50" charset="-128"/>
              <a:ea typeface="HG丸ｺﾞｼｯｸM-PRO" panose="020F0600000000000000" pitchFamily="50" charset="-128"/>
            </a:endParaRPr>
          </a:p>
        </p:txBody>
      </p:sp>
      <p:sp>
        <p:nvSpPr>
          <p:cNvPr id="17" name="テキスト ボックス 16"/>
          <p:cNvSpPr txBox="1"/>
          <p:nvPr/>
        </p:nvSpPr>
        <p:spPr>
          <a:xfrm>
            <a:off x="4213539" y="5771504"/>
            <a:ext cx="3176708" cy="313086"/>
          </a:xfrm>
          <a:prstGeom prst="rect">
            <a:avLst/>
          </a:prstGeom>
          <a:noFill/>
        </p:spPr>
        <p:txBody>
          <a:bodyPr wrap="square" lIns="96698" tIns="48349" rIns="96698" bIns="48349" rtlCol="0">
            <a:spAutoFit/>
          </a:bodyPr>
          <a:lstStyle/>
          <a:p>
            <a:pPr algn="ctr"/>
            <a:r>
              <a:rPr lang="ja-JP" altLang="en-US" sz="1400" dirty="0">
                <a:latin typeface="HG丸ｺﾞｼｯｸM-PRO" panose="020F0600000000000000" pitchFamily="50" charset="-128"/>
                <a:ea typeface="HG丸ｺﾞｼｯｸM-PRO" panose="020F0600000000000000" pitchFamily="50" charset="-128"/>
              </a:rPr>
              <a:t>　＜機械別事故発生割合（</a:t>
            </a:r>
            <a:r>
              <a:rPr lang="en-US" altLang="ja-JP" sz="1400" dirty="0">
                <a:latin typeface="HG丸ｺﾞｼｯｸM-PRO" panose="020F0600000000000000" pitchFamily="50" charset="-128"/>
                <a:ea typeface="HG丸ｺﾞｼｯｸM-PRO" panose="020F0600000000000000" pitchFamily="50" charset="-128"/>
              </a:rPr>
              <a:t>R</a:t>
            </a:r>
            <a:r>
              <a:rPr lang="ja-JP" altLang="en-US" sz="1400" dirty="0">
                <a:latin typeface="HG丸ｺﾞｼｯｸM-PRO" panose="020F0600000000000000" pitchFamily="50" charset="-128"/>
                <a:ea typeface="HG丸ｺﾞｼｯｸM-PRO" panose="020F0600000000000000" pitchFamily="50" charset="-128"/>
              </a:rPr>
              <a:t>６）＞</a:t>
            </a:r>
            <a:r>
              <a:rPr lang="ja-JP" altLang="en-US" sz="1300" dirty="0">
                <a:latin typeface="HG丸ｺﾞｼｯｸM-PRO" panose="020F0600000000000000" pitchFamily="50" charset="-128"/>
                <a:ea typeface="HG丸ｺﾞｼｯｸM-PRO" panose="020F0600000000000000" pitchFamily="50" charset="-128"/>
              </a:rPr>
              <a:t>　　　</a:t>
            </a:r>
            <a:endParaRPr lang="en-US" altLang="ja-JP" sz="1100" dirty="0">
              <a:latin typeface="HG丸ｺﾞｼｯｸM-PRO" panose="020F0600000000000000" pitchFamily="50" charset="-128"/>
              <a:ea typeface="HG丸ｺﾞｼｯｸM-PRO" panose="020F0600000000000000" pitchFamily="50" charset="-128"/>
            </a:endParaRPr>
          </a:p>
        </p:txBody>
      </p:sp>
      <p:sp>
        <p:nvSpPr>
          <p:cNvPr id="8" name="角丸四角形 7"/>
          <p:cNvSpPr/>
          <p:nvPr/>
        </p:nvSpPr>
        <p:spPr>
          <a:xfrm>
            <a:off x="214239" y="6295349"/>
            <a:ext cx="1506054" cy="1200151"/>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000" b="1" dirty="0">
                <a:solidFill>
                  <a:srgbClr val="FF0000"/>
                </a:solidFill>
                <a:latin typeface="HG丸ｺﾞｼｯｸM-PRO" panose="020F0600000000000000" pitchFamily="50" charset="-128"/>
                <a:ea typeface="HG丸ｺﾞｼｯｸM-PRO" panose="020F0600000000000000" pitchFamily="50" charset="-128"/>
              </a:rPr>
              <a:t>死亡事故</a:t>
            </a:r>
            <a:endParaRPr lang="en-US" altLang="ja-JP" sz="2000" b="1" dirty="0">
              <a:solidFill>
                <a:srgbClr val="FF0000"/>
              </a:solidFill>
              <a:latin typeface="HG丸ｺﾞｼｯｸM-PRO" panose="020F0600000000000000" pitchFamily="50" charset="-128"/>
              <a:ea typeface="HG丸ｺﾞｼｯｸM-PRO" panose="020F0600000000000000" pitchFamily="50" charset="-128"/>
            </a:endParaRPr>
          </a:p>
          <a:p>
            <a:pPr algn="ctr"/>
            <a:r>
              <a:rPr kumimoji="1" lang="ja-JP" altLang="en-US" sz="1400" dirty="0">
                <a:solidFill>
                  <a:schemeClr val="tx1"/>
                </a:solidFill>
                <a:latin typeface="HG丸ｺﾞｼｯｸM-PRO" panose="020F0600000000000000" pitchFamily="50" charset="-128"/>
                <a:ea typeface="HG丸ｺﾞｼｯｸM-PRO" panose="020F0600000000000000" pitchFamily="50" charset="-128"/>
              </a:rPr>
              <a:t>（４件）</a:t>
            </a:r>
          </a:p>
        </p:txBody>
      </p:sp>
      <p:sp>
        <p:nvSpPr>
          <p:cNvPr id="9" name="テキスト ボックス 8"/>
          <p:cNvSpPr txBox="1"/>
          <p:nvPr/>
        </p:nvSpPr>
        <p:spPr>
          <a:xfrm>
            <a:off x="1616527" y="6314525"/>
            <a:ext cx="5929828" cy="1169551"/>
          </a:xfrm>
          <a:prstGeom prst="rect">
            <a:avLst/>
          </a:prstGeom>
          <a:noFill/>
        </p:spPr>
        <p:txBody>
          <a:bodyPr wrap="none" rtlCol="0">
            <a:spAutoFit/>
          </a:bodyPr>
          <a:lstStyle/>
          <a:p>
            <a:r>
              <a:rPr lang="ja-JP" altLang="en-US" sz="1400" dirty="0">
                <a:latin typeface="HG丸ｺﾞｼｯｸM-PRO" panose="020F0600000000000000" pitchFamily="50" charset="-128"/>
                <a:ea typeface="HG丸ｺﾞｼｯｸM-PRO" panose="020F0600000000000000" pitchFamily="50" charset="-128"/>
              </a:rPr>
              <a:t>・畑で倒れているところを発見。熱中症とみられる（２件）。</a:t>
            </a:r>
            <a:endParaRPr lang="en-US" altLang="ja-JP" sz="1400" dirty="0">
              <a:latin typeface="HG丸ｺﾞｼｯｸM-PRO" panose="020F0600000000000000" pitchFamily="50" charset="-128"/>
              <a:ea typeface="HG丸ｺﾞｼｯｸM-PRO" panose="020F0600000000000000" pitchFamily="50" charset="-128"/>
            </a:endParaRPr>
          </a:p>
          <a:p>
            <a:r>
              <a:rPr lang="ja-JP" altLang="en-US" sz="1400" dirty="0">
                <a:latin typeface="HG丸ｺﾞｼｯｸM-PRO" panose="020F0600000000000000" pitchFamily="50" charset="-128"/>
                <a:ea typeface="HG丸ｺﾞｼｯｸM-PRO" panose="020F0600000000000000" pitchFamily="50" charset="-128"/>
              </a:rPr>
              <a:t>・一人で草刈りを行っていた。レーキで草を集めて燃やし、煙を吸い、</a:t>
            </a:r>
            <a:endParaRPr lang="en-US" altLang="ja-JP" sz="1400" dirty="0">
              <a:latin typeface="HG丸ｺﾞｼｯｸM-PRO" panose="020F0600000000000000" pitchFamily="50" charset="-128"/>
              <a:ea typeface="HG丸ｺﾞｼｯｸM-PRO" panose="020F0600000000000000" pitchFamily="50" charset="-128"/>
            </a:endParaRPr>
          </a:p>
          <a:p>
            <a:r>
              <a:rPr lang="ja-JP" altLang="en-US" sz="1400" dirty="0">
                <a:latin typeface="HG丸ｺﾞｼｯｸM-PRO" panose="020F0600000000000000" pitchFamily="50" charset="-128"/>
                <a:ea typeface="HG丸ｺﾞｼｯｸM-PRO" panose="020F0600000000000000" pitchFamily="50" charset="-128"/>
              </a:rPr>
              <a:t>　具合が悪くなったと推測される。</a:t>
            </a:r>
            <a:endParaRPr lang="en-US" altLang="ja-JP" sz="1400" dirty="0">
              <a:latin typeface="HG丸ｺﾞｼｯｸM-PRO" panose="020F0600000000000000" pitchFamily="50" charset="-128"/>
              <a:ea typeface="HG丸ｺﾞｼｯｸM-PRO" panose="020F0600000000000000" pitchFamily="50" charset="-128"/>
            </a:endParaRPr>
          </a:p>
          <a:p>
            <a:r>
              <a:rPr lang="ja-JP" altLang="en-US" sz="1400" dirty="0">
                <a:latin typeface="HG丸ｺﾞｼｯｸM-PRO" panose="020F0600000000000000" pitchFamily="50" charset="-128"/>
                <a:ea typeface="HG丸ｺﾞｼｯｸM-PRO" panose="020F0600000000000000" pitchFamily="50" charset="-128"/>
              </a:rPr>
              <a:t>・農作業中に蜂に刺された旨、妻に連絡があった後、軽トラックの中</a:t>
            </a:r>
            <a:endParaRPr lang="en-US" altLang="ja-JP" sz="1400" dirty="0">
              <a:latin typeface="HG丸ｺﾞｼｯｸM-PRO" panose="020F0600000000000000" pitchFamily="50" charset="-128"/>
              <a:ea typeface="HG丸ｺﾞｼｯｸM-PRO" panose="020F0600000000000000" pitchFamily="50" charset="-128"/>
            </a:endParaRPr>
          </a:p>
          <a:p>
            <a:r>
              <a:rPr lang="ja-JP" altLang="en-US" sz="1400" dirty="0">
                <a:latin typeface="HG丸ｺﾞｼｯｸM-PRO" panose="020F0600000000000000" pitchFamily="50" charset="-128"/>
                <a:ea typeface="HG丸ｺﾞｼｯｸM-PRO" panose="020F0600000000000000" pitchFamily="50" charset="-128"/>
              </a:rPr>
              <a:t>　で意識を失っている男性が発見される。</a:t>
            </a:r>
            <a:endParaRPr lang="en-US" altLang="ja-JP" sz="1400" dirty="0">
              <a:latin typeface="HG丸ｺﾞｼｯｸM-PRO" panose="020F0600000000000000" pitchFamily="50" charset="-128"/>
              <a:ea typeface="HG丸ｺﾞｼｯｸM-PRO" panose="020F0600000000000000" pitchFamily="50" charset="-128"/>
            </a:endParaRPr>
          </a:p>
        </p:txBody>
      </p:sp>
      <p:sp>
        <p:nvSpPr>
          <p:cNvPr id="23" name="テキスト ボックス 22"/>
          <p:cNvSpPr txBox="1"/>
          <p:nvPr/>
        </p:nvSpPr>
        <p:spPr>
          <a:xfrm>
            <a:off x="1590599" y="7643302"/>
            <a:ext cx="4493538" cy="954107"/>
          </a:xfrm>
          <a:prstGeom prst="rect">
            <a:avLst/>
          </a:prstGeom>
          <a:noFill/>
        </p:spPr>
        <p:txBody>
          <a:bodyPr wrap="square" rtlCol="0">
            <a:spAutoFit/>
          </a:bodyPr>
          <a:lstStyle/>
          <a:p>
            <a:r>
              <a:rPr lang="ja-JP" altLang="en-US" sz="1400" dirty="0">
                <a:latin typeface="HG丸ｺﾞｼｯｸM-PRO" panose="020F0600000000000000" pitchFamily="50" charset="-128"/>
                <a:ea typeface="HG丸ｺﾞｼｯｸM-PRO" panose="020F0600000000000000" pitchFamily="50" charset="-128"/>
              </a:rPr>
              <a:t>・刈払機の刃の跳ね返りにより、足の親指を切傷。</a:t>
            </a:r>
            <a:endParaRPr lang="en-US" altLang="ja-JP" sz="1400" dirty="0">
              <a:latin typeface="HG丸ｺﾞｼｯｸM-PRO" panose="020F0600000000000000" pitchFamily="50" charset="-128"/>
              <a:ea typeface="HG丸ｺﾞｼｯｸM-PRO" panose="020F0600000000000000" pitchFamily="50" charset="-128"/>
            </a:endParaRPr>
          </a:p>
          <a:p>
            <a:r>
              <a:rPr lang="ja-JP" altLang="en-US" sz="1400" dirty="0">
                <a:latin typeface="HG丸ｺﾞｼｯｸM-PRO" panose="020F0600000000000000" pitchFamily="50" charset="-128"/>
                <a:ea typeface="HG丸ｺﾞｼｯｸM-PRO" panose="020F0600000000000000" pitchFamily="50" charset="-128"/>
              </a:rPr>
              <a:t>・斜面を草刈中、足を滑らせて</a:t>
            </a:r>
            <a:r>
              <a:rPr lang="en-US" altLang="ja-JP" sz="1400" dirty="0">
                <a:latin typeface="HG丸ｺﾞｼｯｸM-PRO" panose="020F0600000000000000" pitchFamily="50" charset="-128"/>
                <a:ea typeface="HG丸ｺﾞｼｯｸM-PRO" panose="020F0600000000000000" pitchFamily="50" charset="-128"/>
              </a:rPr>
              <a:t>1m</a:t>
            </a:r>
            <a:r>
              <a:rPr lang="ja-JP" altLang="en-US" sz="1400" dirty="0">
                <a:latin typeface="HG丸ｺﾞｼｯｸM-PRO" panose="020F0600000000000000" pitchFamily="50" charset="-128"/>
                <a:ea typeface="HG丸ｺﾞｼｯｸM-PRO" panose="020F0600000000000000" pitchFamily="50" charset="-128"/>
              </a:rPr>
              <a:t>下へ落下。</a:t>
            </a:r>
            <a:endParaRPr lang="en-US" altLang="ja-JP" sz="1400" dirty="0">
              <a:latin typeface="HG丸ｺﾞｼｯｸM-PRO" panose="020F0600000000000000" pitchFamily="50" charset="-128"/>
              <a:ea typeface="HG丸ｺﾞｼｯｸM-PRO" panose="020F0600000000000000" pitchFamily="50" charset="-128"/>
            </a:endParaRPr>
          </a:p>
          <a:p>
            <a:r>
              <a:rPr lang="ja-JP" altLang="en-US" sz="1400" dirty="0">
                <a:latin typeface="HG丸ｺﾞｼｯｸM-PRO" panose="020F0600000000000000" pitchFamily="50" charset="-128"/>
                <a:ea typeface="HG丸ｺﾞｼｯｸM-PRO" panose="020F0600000000000000" pitchFamily="50" charset="-128"/>
              </a:rPr>
              <a:t>・刈払機のエンジンを止めずに巻き付いた草を取り</a:t>
            </a:r>
            <a:endParaRPr lang="en-US" altLang="ja-JP" sz="1400" dirty="0">
              <a:latin typeface="HG丸ｺﾞｼｯｸM-PRO" panose="020F0600000000000000" pitchFamily="50" charset="-128"/>
              <a:ea typeface="HG丸ｺﾞｼｯｸM-PRO" panose="020F0600000000000000" pitchFamily="50" charset="-128"/>
            </a:endParaRPr>
          </a:p>
          <a:p>
            <a:r>
              <a:rPr lang="ja-JP" altLang="en-US" sz="1400" dirty="0">
                <a:latin typeface="HG丸ｺﾞｼｯｸM-PRO" panose="020F0600000000000000" pitchFamily="50" charset="-128"/>
                <a:ea typeface="HG丸ｺﾞｼｯｸM-PRO" panose="020F0600000000000000" pitchFamily="50" charset="-128"/>
              </a:rPr>
              <a:t>　除こうとし、指３本損傷。</a:t>
            </a:r>
            <a:endParaRPr lang="en-US" altLang="ja-JP" sz="1400" dirty="0">
              <a:latin typeface="HG丸ｺﾞｼｯｸM-PRO" panose="020F0600000000000000" pitchFamily="50" charset="-128"/>
              <a:ea typeface="HG丸ｺﾞｼｯｸM-PRO" panose="020F0600000000000000" pitchFamily="50" charset="-128"/>
            </a:endParaRPr>
          </a:p>
        </p:txBody>
      </p:sp>
      <p:pic>
        <p:nvPicPr>
          <p:cNvPr id="1031" name="Picture 7" descr="http://www.pref.shiga.lg.jp/a/koho/image_character/caffy/pause/images/047.gi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006318" y="7654433"/>
            <a:ext cx="1311386" cy="1393816"/>
          </a:xfrm>
          <a:prstGeom prst="rect">
            <a:avLst/>
          </a:prstGeom>
          <a:noFill/>
          <a:extLst>
            <a:ext uri="{909E8E84-426E-40DD-AFC4-6F175D3DCCD1}">
              <a14:hiddenFill xmlns:a14="http://schemas.microsoft.com/office/drawing/2010/main">
                <a:solidFill>
                  <a:srgbClr val="FFFFFF"/>
                </a:solidFill>
              </a14:hiddenFill>
            </a:ext>
          </a:extLst>
        </p:spPr>
      </p:pic>
      <p:pic>
        <p:nvPicPr>
          <p:cNvPr id="19" name="Picture 4" descr="草原のイラスト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9134068"/>
            <a:ext cx="2857500" cy="1589630"/>
          </a:xfrm>
          <a:prstGeom prst="rect">
            <a:avLst/>
          </a:prstGeom>
          <a:noFill/>
          <a:extLst>
            <a:ext uri="{909E8E84-426E-40DD-AFC4-6F175D3DCCD1}">
              <a14:hiddenFill xmlns:a14="http://schemas.microsoft.com/office/drawing/2010/main">
                <a:solidFill>
                  <a:srgbClr val="FFFFFF"/>
                </a:solidFill>
              </a14:hiddenFill>
            </a:ext>
          </a:extLst>
        </p:spPr>
      </p:pic>
      <p:pic>
        <p:nvPicPr>
          <p:cNvPr id="22" name="Picture 4" descr="草原のイラスト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383328" y="9134557"/>
            <a:ext cx="2857500" cy="1589630"/>
          </a:xfrm>
          <a:prstGeom prst="rect">
            <a:avLst/>
          </a:prstGeom>
          <a:noFill/>
          <a:extLst>
            <a:ext uri="{909E8E84-426E-40DD-AFC4-6F175D3DCCD1}">
              <a14:hiddenFill xmlns:a14="http://schemas.microsoft.com/office/drawing/2010/main">
                <a:solidFill>
                  <a:srgbClr val="FFFFFF"/>
                </a:solidFill>
              </a14:hiddenFill>
            </a:ext>
          </a:extLst>
        </p:spPr>
      </p:pic>
      <p:pic>
        <p:nvPicPr>
          <p:cNvPr id="25" name="Picture 4" descr="草原のイラスト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704446" y="9134557"/>
            <a:ext cx="2857500" cy="1589630"/>
          </a:xfrm>
          <a:prstGeom prst="rect">
            <a:avLst/>
          </a:prstGeom>
          <a:noFill/>
          <a:extLst>
            <a:ext uri="{909E8E84-426E-40DD-AFC4-6F175D3DCCD1}">
              <a14:hiddenFill xmlns:a14="http://schemas.microsoft.com/office/drawing/2010/main">
                <a:solidFill>
                  <a:srgbClr val="FFFFFF"/>
                </a:solidFill>
              </a14:hiddenFill>
            </a:ext>
          </a:extLst>
        </p:spPr>
      </p:pic>
      <p:sp>
        <p:nvSpPr>
          <p:cNvPr id="27" name="テキスト ボックス 26"/>
          <p:cNvSpPr txBox="1"/>
          <p:nvPr/>
        </p:nvSpPr>
        <p:spPr>
          <a:xfrm>
            <a:off x="2719471" y="10118462"/>
            <a:ext cx="2185214" cy="292388"/>
          </a:xfrm>
          <a:prstGeom prst="rect">
            <a:avLst/>
          </a:prstGeom>
          <a:noFill/>
        </p:spPr>
        <p:txBody>
          <a:bodyPr wrap="none" rtlCol="0">
            <a:spAutoFit/>
          </a:bodyPr>
          <a:lstStyle/>
          <a:p>
            <a:r>
              <a:rPr kumimoji="1" lang="ja-JP" altLang="en-US" sz="1300" dirty="0">
                <a:latin typeface="HG丸ｺﾞｼｯｸM-PRO" panose="020F0600000000000000" pitchFamily="50" charset="-128"/>
                <a:ea typeface="HG丸ｺﾞｼｯｸM-PRO" panose="020F0600000000000000" pitchFamily="50" charset="-128"/>
              </a:rPr>
              <a:t>滋賀県みらいの農業振興課</a:t>
            </a:r>
            <a:endParaRPr kumimoji="1" lang="en-US" altLang="ja-JP" sz="1300" dirty="0">
              <a:latin typeface="HG丸ｺﾞｼｯｸM-PRO" panose="020F0600000000000000" pitchFamily="50" charset="-128"/>
              <a:ea typeface="HG丸ｺﾞｼｯｸM-PRO" panose="020F0600000000000000" pitchFamily="50" charset="-128"/>
            </a:endParaRPr>
          </a:p>
        </p:txBody>
      </p:sp>
      <p:sp>
        <p:nvSpPr>
          <p:cNvPr id="4" name="角丸四角形吹き出し 3"/>
          <p:cNvSpPr>
            <a:spLocks/>
          </p:cNvSpPr>
          <p:nvPr/>
        </p:nvSpPr>
        <p:spPr>
          <a:xfrm>
            <a:off x="4068663" y="2700563"/>
            <a:ext cx="3297520" cy="3418921"/>
          </a:xfrm>
          <a:custGeom>
            <a:avLst/>
            <a:gdLst>
              <a:gd name="connsiteX0" fmla="*/ 0 w 2952329"/>
              <a:gd name="connsiteY0" fmla="*/ 492065 h 3671051"/>
              <a:gd name="connsiteX1" fmla="*/ 492065 w 2952329"/>
              <a:gd name="connsiteY1" fmla="*/ 0 h 3671051"/>
              <a:gd name="connsiteX2" fmla="*/ 492055 w 2952329"/>
              <a:gd name="connsiteY2" fmla="*/ 0 h 3671051"/>
              <a:gd name="connsiteX3" fmla="*/ 492055 w 2952329"/>
              <a:gd name="connsiteY3" fmla="*/ 0 h 3671051"/>
              <a:gd name="connsiteX4" fmla="*/ 1230137 w 2952329"/>
              <a:gd name="connsiteY4" fmla="*/ 0 h 3671051"/>
              <a:gd name="connsiteX5" fmla="*/ 2460264 w 2952329"/>
              <a:gd name="connsiteY5" fmla="*/ 0 h 3671051"/>
              <a:gd name="connsiteX6" fmla="*/ 2952329 w 2952329"/>
              <a:gd name="connsiteY6" fmla="*/ 492065 h 3671051"/>
              <a:gd name="connsiteX7" fmla="*/ 2952329 w 2952329"/>
              <a:gd name="connsiteY7" fmla="*/ 611842 h 3671051"/>
              <a:gd name="connsiteX8" fmla="*/ 2952329 w 2952329"/>
              <a:gd name="connsiteY8" fmla="*/ 611842 h 3671051"/>
              <a:gd name="connsiteX9" fmla="*/ 2952329 w 2952329"/>
              <a:gd name="connsiteY9" fmla="*/ 1529605 h 3671051"/>
              <a:gd name="connsiteX10" fmla="*/ 2952329 w 2952329"/>
              <a:gd name="connsiteY10" fmla="*/ 3178986 h 3671051"/>
              <a:gd name="connsiteX11" fmla="*/ 2460264 w 2952329"/>
              <a:gd name="connsiteY11" fmla="*/ 3671051 h 3671051"/>
              <a:gd name="connsiteX12" fmla="*/ 1230137 w 2952329"/>
              <a:gd name="connsiteY12" fmla="*/ 3671051 h 3671051"/>
              <a:gd name="connsiteX13" fmla="*/ 492055 w 2952329"/>
              <a:gd name="connsiteY13" fmla="*/ 3671051 h 3671051"/>
              <a:gd name="connsiteX14" fmla="*/ 492055 w 2952329"/>
              <a:gd name="connsiteY14" fmla="*/ 3671051 h 3671051"/>
              <a:gd name="connsiteX15" fmla="*/ 492065 w 2952329"/>
              <a:gd name="connsiteY15" fmla="*/ 3671051 h 3671051"/>
              <a:gd name="connsiteX16" fmla="*/ 0 w 2952329"/>
              <a:gd name="connsiteY16" fmla="*/ 3178986 h 3671051"/>
              <a:gd name="connsiteX17" fmla="*/ 0 w 2952329"/>
              <a:gd name="connsiteY17" fmla="*/ 1529605 h 3671051"/>
              <a:gd name="connsiteX18" fmla="*/ -196182 w 2952329"/>
              <a:gd name="connsiteY18" fmla="*/ 1005721 h 3671051"/>
              <a:gd name="connsiteX19" fmla="*/ 0 w 2952329"/>
              <a:gd name="connsiteY19" fmla="*/ 611842 h 3671051"/>
              <a:gd name="connsiteX20" fmla="*/ 0 w 2952329"/>
              <a:gd name="connsiteY20" fmla="*/ 492065 h 3671051"/>
              <a:gd name="connsiteX0" fmla="*/ 196182 w 3148511"/>
              <a:gd name="connsiteY0" fmla="*/ 492065 h 3671051"/>
              <a:gd name="connsiteX1" fmla="*/ 688247 w 3148511"/>
              <a:gd name="connsiteY1" fmla="*/ 0 h 3671051"/>
              <a:gd name="connsiteX2" fmla="*/ 688237 w 3148511"/>
              <a:gd name="connsiteY2" fmla="*/ 0 h 3671051"/>
              <a:gd name="connsiteX3" fmla="*/ 688237 w 3148511"/>
              <a:gd name="connsiteY3" fmla="*/ 0 h 3671051"/>
              <a:gd name="connsiteX4" fmla="*/ 1426319 w 3148511"/>
              <a:gd name="connsiteY4" fmla="*/ 0 h 3671051"/>
              <a:gd name="connsiteX5" fmla="*/ 2656446 w 3148511"/>
              <a:gd name="connsiteY5" fmla="*/ 0 h 3671051"/>
              <a:gd name="connsiteX6" fmla="*/ 3148511 w 3148511"/>
              <a:gd name="connsiteY6" fmla="*/ 492065 h 3671051"/>
              <a:gd name="connsiteX7" fmla="*/ 3148511 w 3148511"/>
              <a:gd name="connsiteY7" fmla="*/ 611842 h 3671051"/>
              <a:gd name="connsiteX8" fmla="*/ 3148511 w 3148511"/>
              <a:gd name="connsiteY8" fmla="*/ 611842 h 3671051"/>
              <a:gd name="connsiteX9" fmla="*/ 3148511 w 3148511"/>
              <a:gd name="connsiteY9" fmla="*/ 1529605 h 3671051"/>
              <a:gd name="connsiteX10" fmla="*/ 3148511 w 3148511"/>
              <a:gd name="connsiteY10" fmla="*/ 3178986 h 3671051"/>
              <a:gd name="connsiteX11" fmla="*/ 2656446 w 3148511"/>
              <a:gd name="connsiteY11" fmla="*/ 3671051 h 3671051"/>
              <a:gd name="connsiteX12" fmla="*/ 1426319 w 3148511"/>
              <a:gd name="connsiteY12" fmla="*/ 3671051 h 3671051"/>
              <a:gd name="connsiteX13" fmla="*/ 688237 w 3148511"/>
              <a:gd name="connsiteY13" fmla="*/ 3671051 h 3671051"/>
              <a:gd name="connsiteX14" fmla="*/ 688237 w 3148511"/>
              <a:gd name="connsiteY14" fmla="*/ 3671051 h 3671051"/>
              <a:gd name="connsiteX15" fmla="*/ 688247 w 3148511"/>
              <a:gd name="connsiteY15" fmla="*/ 3671051 h 3671051"/>
              <a:gd name="connsiteX16" fmla="*/ 196182 w 3148511"/>
              <a:gd name="connsiteY16" fmla="*/ 3178986 h 3671051"/>
              <a:gd name="connsiteX17" fmla="*/ 196182 w 3148511"/>
              <a:gd name="connsiteY17" fmla="*/ 1529605 h 3671051"/>
              <a:gd name="connsiteX18" fmla="*/ 0 w 3148511"/>
              <a:gd name="connsiteY18" fmla="*/ 1005721 h 3671051"/>
              <a:gd name="connsiteX19" fmla="*/ 196182 w 3148511"/>
              <a:gd name="connsiteY19" fmla="*/ 916642 h 3671051"/>
              <a:gd name="connsiteX20" fmla="*/ 196182 w 3148511"/>
              <a:gd name="connsiteY20" fmla="*/ 492065 h 3671051"/>
              <a:gd name="connsiteX0" fmla="*/ 196182 w 3148511"/>
              <a:gd name="connsiteY0" fmla="*/ 492065 h 3671051"/>
              <a:gd name="connsiteX1" fmla="*/ 688247 w 3148511"/>
              <a:gd name="connsiteY1" fmla="*/ 0 h 3671051"/>
              <a:gd name="connsiteX2" fmla="*/ 688237 w 3148511"/>
              <a:gd name="connsiteY2" fmla="*/ 0 h 3671051"/>
              <a:gd name="connsiteX3" fmla="*/ 688237 w 3148511"/>
              <a:gd name="connsiteY3" fmla="*/ 0 h 3671051"/>
              <a:gd name="connsiteX4" fmla="*/ 1426319 w 3148511"/>
              <a:gd name="connsiteY4" fmla="*/ 0 h 3671051"/>
              <a:gd name="connsiteX5" fmla="*/ 2656446 w 3148511"/>
              <a:gd name="connsiteY5" fmla="*/ 0 h 3671051"/>
              <a:gd name="connsiteX6" fmla="*/ 3148511 w 3148511"/>
              <a:gd name="connsiteY6" fmla="*/ 492065 h 3671051"/>
              <a:gd name="connsiteX7" fmla="*/ 3148511 w 3148511"/>
              <a:gd name="connsiteY7" fmla="*/ 611842 h 3671051"/>
              <a:gd name="connsiteX8" fmla="*/ 3148511 w 3148511"/>
              <a:gd name="connsiteY8" fmla="*/ 611842 h 3671051"/>
              <a:gd name="connsiteX9" fmla="*/ 3148511 w 3148511"/>
              <a:gd name="connsiteY9" fmla="*/ 1529605 h 3671051"/>
              <a:gd name="connsiteX10" fmla="*/ 3148511 w 3148511"/>
              <a:gd name="connsiteY10" fmla="*/ 3178986 h 3671051"/>
              <a:gd name="connsiteX11" fmla="*/ 2656446 w 3148511"/>
              <a:gd name="connsiteY11" fmla="*/ 3671051 h 3671051"/>
              <a:gd name="connsiteX12" fmla="*/ 1426319 w 3148511"/>
              <a:gd name="connsiteY12" fmla="*/ 3671051 h 3671051"/>
              <a:gd name="connsiteX13" fmla="*/ 688237 w 3148511"/>
              <a:gd name="connsiteY13" fmla="*/ 3671051 h 3671051"/>
              <a:gd name="connsiteX14" fmla="*/ 688237 w 3148511"/>
              <a:gd name="connsiteY14" fmla="*/ 3671051 h 3671051"/>
              <a:gd name="connsiteX15" fmla="*/ 688247 w 3148511"/>
              <a:gd name="connsiteY15" fmla="*/ 3671051 h 3671051"/>
              <a:gd name="connsiteX16" fmla="*/ 196182 w 3148511"/>
              <a:gd name="connsiteY16" fmla="*/ 3178986 h 3671051"/>
              <a:gd name="connsiteX17" fmla="*/ 189832 w 3148511"/>
              <a:gd name="connsiteY17" fmla="*/ 1123205 h 3671051"/>
              <a:gd name="connsiteX18" fmla="*/ 0 w 3148511"/>
              <a:gd name="connsiteY18" fmla="*/ 1005721 h 3671051"/>
              <a:gd name="connsiteX19" fmla="*/ 196182 w 3148511"/>
              <a:gd name="connsiteY19" fmla="*/ 916642 h 3671051"/>
              <a:gd name="connsiteX20" fmla="*/ 196182 w 3148511"/>
              <a:gd name="connsiteY20" fmla="*/ 492065 h 3671051"/>
              <a:gd name="connsiteX0" fmla="*/ 335007 w 3287336"/>
              <a:gd name="connsiteY0" fmla="*/ 492065 h 3671051"/>
              <a:gd name="connsiteX1" fmla="*/ 827072 w 3287336"/>
              <a:gd name="connsiteY1" fmla="*/ 0 h 3671051"/>
              <a:gd name="connsiteX2" fmla="*/ 827062 w 3287336"/>
              <a:gd name="connsiteY2" fmla="*/ 0 h 3671051"/>
              <a:gd name="connsiteX3" fmla="*/ 827062 w 3287336"/>
              <a:gd name="connsiteY3" fmla="*/ 0 h 3671051"/>
              <a:gd name="connsiteX4" fmla="*/ 1565144 w 3287336"/>
              <a:gd name="connsiteY4" fmla="*/ 0 h 3671051"/>
              <a:gd name="connsiteX5" fmla="*/ 2795271 w 3287336"/>
              <a:gd name="connsiteY5" fmla="*/ 0 h 3671051"/>
              <a:gd name="connsiteX6" fmla="*/ 3287336 w 3287336"/>
              <a:gd name="connsiteY6" fmla="*/ 492065 h 3671051"/>
              <a:gd name="connsiteX7" fmla="*/ 3287336 w 3287336"/>
              <a:gd name="connsiteY7" fmla="*/ 611842 h 3671051"/>
              <a:gd name="connsiteX8" fmla="*/ 3287336 w 3287336"/>
              <a:gd name="connsiteY8" fmla="*/ 611842 h 3671051"/>
              <a:gd name="connsiteX9" fmla="*/ 3287336 w 3287336"/>
              <a:gd name="connsiteY9" fmla="*/ 1529605 h 3671051"/>
              <a:gd name="connsiteX10" fmla="*/ 3287336 w 3287336"/>
              <a:gd name="connsiteY10" fmla="*/ 3178986 h 3671051"/>
              <a:gd name="connsiteX11" fmla="*/ 2795271 w 3287336"/>
              <a:gd name="connsiteY11" fmla="*/ 3671051 h 3671051"/>
              <a:gd name="connsiteX12" fmla="*/ 1565144 w 3287336"/>
              <a:gd name="connsiteY12" fmla="*/ 3671051 h 3671051"/>
              <a:gd name="connsiteX13" fmla="*/ 827062 w 3287336"/>
              <a:gd name="connsiteY13" fmla="*/ 3671051 h 3671051"/>
              <a:gd name="connsiteX14" fmla="*/ 827062 w 3287336"/>
              <a:gd name="connsiteY14" fmla="*/ 3671051 h 3671051"/>
              <a:gd name="connsiteX15" fmla="*/ 827072 w 3287336"/>
              <a:gd name="connsiteY15" fmla="*/ 3671051 h 3671051"/>
              <a:gd name="connsiteX16" fmla="*/ 335007 w 3287336"/>
              <a:gd name="connsiteY16" fmla="*/ 3178986 h 3671051"/>
              <a:gd name="connsiteX17" fmla="*/ 328657 w 3287336"/>
              <a:gd name="connsiteY17" fmla="*/ 1123205 h 3671051"/>
              <a:gd name="connsiteX18" fmla="*/ 0 w 3287336"/>
              <a:gd name="connsiteY18" fmla="*/ 1005721 h 3671051"/>
              <a:gd name="connsiteX19" fmla="*/ 335007 w 3287336"/>
              <a:gd name="connsiteY19" fmla="*/ 916642 h 3671051"/>
              <a:gd name="connsiteX20" fmla="*/ 335007 w 3287336"/>
              <a:gd name="connsiteY20" fmla="*/ 492065 h 36710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3287336" h="3671051">
                <a:moveTo>
                  <a:pt x="335007" y="492065"/>
                </a:moveTo>
                <a:cubicBezTo>
                  <a:pt x="335007" y="220305"/>
                  <a:pt x="555312" y="0"/>
                  <a:pt x="827072" y="0"/>
                </a:cubicBezTo>
                <a:lnTo>
                  <a:pt x="827062" y="0"/>
                </a:lnTo>
                <a:lnTo>
                  <a:pt x="827062" y="0"/>
                </a:lnTo>
                <a:lnTo>
                  <a:pt x="1565144" y="0"/>
                </a:lnTo>
                <a:lnTo>
                  <a:pt x="2795271" y="0"/>
                </a:lnTo>
                <a:cubicBezTo>
                  <a:pt x="3067031" y="0"/>
                  <a:pt x="3287336" y="220305"/>
                  <a:pt x="3287336" y="492065"/>
                </a:cubicBezTo>
                <a:lnTo>
                  <a:pt x="3287336" y="611842"/>
                </a:lnTo>
                <a:lnTo>
                  <a:pt x="3287336" y="611842"/>
                </a:lnTo>
                <a:lnTo>
                  <a:pt x="3287336" y="1529605"/>
                </a:lnTo>
                <a:lnTo>
                  <a:pt x="3287336" y="3178986"/>
                </a:lnTo>
                <a:cubicBezTo>
                  <a:pt x="3287336" y="3450746"/>
                  <a:pt x="3067031" y="3671051"/>
                  <a:pt x="2795271" y="3671051"/>
                </a:cubicBezTo>
                <a:lnTo>
                  <a:pt x="1565144" y="3671051"/>
                </a:lnTo>
                <a:lnTo>
                  <a:pt x="827062" y="3671051"/>
                </a:lnTo>
                <a:lnTo>
                  <a:pt x="827062" y="3671051"/>
                </a:lnTo>
                <a:lnTo>
                  <a:pt x="827072" y="3671051"/>
                </a:lnTo>
                <a:cubicBezTo>
                  <a:pt x="555312" y="3671051"/>
                  <a:pt x="335007" y="3450746"/>
                  <a:pt x="335007" y="3178986"/>
                </a:cubicBezTo>
                <a:cubicBezTo>
                  <a:pt x="332890" y="2493726"/>
                  <a:pt x="330774" y="1808465"/>
                  <a:pt x="328657" y="1123205"/>
                </a:cubicBezTo>
                <a:lnTo>
                  <a:pt x="0" y="1005721"/>
                </a:lnTo>
                <a:lnTo>
                  <a:pt x="335007" y="916642"/>
                </a:lnTo>
                <a:lnTo>
                  <a:pt x="335007" y="492065"/>
                </a:lnTo>
                <a:close/>
              </a:path>
            </a:pathLst>
          </a:custGeom>
          <a:noFill/>
          <a:ln w="19050">
            <a:solidFill>
              <a:schemeClr val="accent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HG丸ｺﾞｼｯｸM-PRO" panose="020F0600000000000000" pitchFamily="50" charset="-128"/>
              <a:ea typeface="HG丸ｺﾞｼｯｸM-PRO" panose="020F0600000000000000" pitchFamily="50" charset="-128"/>
            </a:endParaRPr>
          </a:p>
        </p:txBody>
      </p:sp>
      <p:sp>
        <p:nvSpPr>
          <p:cNvPr id="36" name="角丸四角形 35"/>
          <p:cNvSpPr/>
          <p:nvPr/>
        </p:nvSpPr>
        <p:spPr>
          <a:xfrm>
            <a:off x="214239" y="8739810"/>
            <a:ext cx="1506054" cy="954107"/>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b="1" dirty="0">
                <a:solidFill>
                  <a:schemeClr val="tx1"/>
                </a:solidFill>
                <a:latin typeface="HG丸ｺﾞｼｯｸM-PRO" panose="020F0600000000000000" pitchFamily="50" charset="-128"/>
                <a:ea typeface="HG丸ｺﾞｼｯｸM-PRO" panose="020F0600000000000000" pitchFamily="50" charset="-128"/>
              </a:rPr>
              <a:t>ほ場退出</a:t>
            </a:r>
            <a:endParaRPr lang="en-US" altLang="ja-JP" sz="1600" b="1" dirty="0">
              <a:solidFill>
                <a:schemeClr val="tx1"/>
              </a:solidFill>
              <a:latin typeface="HG丸ｺﾞｼｯｸM-PRO" panose="020F0600000000000000" pitchFamily="50" charset="-128"/>
              <a:ea typeface="HG丸ｺﾞｼｯｸM-PRO" panose="020F0600000000000000" pitchFamily="50" charset="-128"/>
            </a:endParaRPr>
          </a:p>
          <a:p>
            <a:pPr algn="ctr"/>
            <a:r>
              <a:rPr lang="ja-JP" altLang="en-US" sz="1600" b="1" dirty="0">
                <a:solidFill>
                  <a:schemeClr val="tx1"/>
                </a:solidFill>
                <a:latin typeface="HG丸ｺﾞｼｯｸM-PRO" panose="020F0600000000000000" pitchFamily="50" charset="-128"/>
                <a:ea typeface="HG丸ｺﾞｼｯｸM-PRO" panose="020F0600000000000000" pitchFamily="50" charset="-128"/>
              </a:rPr>
              <a:t>・移動</a:t>
            </a:r>
            <a:endParaRPr lang="en-US" altLang="ja-JP" sz="1600" b="1" dirty="0">
              <a:solidFill>
                <a:schemeClr val="tx1"/>
              </a:solidFill>
              <a:latin typeface="HG丸ｺﾞｼｯｸM-PRO" panose="020F0600000000000000" pitchFamily="50" charset="-128"/>
              <a:ea typeface="HG丸ｺﾞｼｯｸM-PRO" panose="020F0600000000000000" pitchFamily="50" charset="-128"/>
            </a:endParaRPr>
          </a:p>
          <a:p>
            <a:pPr algn="ctr"/>
            <a:r>
              <a:rPr kumimoji="1" lang="ja-JP" altLang="en-US" sz="1400" dirty="0">
                <a:solidFill>
                  <a:schemeClr val="tx1"/>
                </a:solidFill>
                <a:latin typeface="HG丸ｺﾞｼｯｸM-PRO" panose="020F0600000000000000" pitchFamily="50" charset="-128"/>
                <a:ea typeface="HG丸ｺﾞｼｯｸM-PRO" panose="020F0600000000000000" pitchFamily="50" charset="-128"/>
              </a:rPr>
              <a:t>（５件）</a:t>
            </a:r>
          </a:p>
        </p:txBody>
      </p:sp>
      <p:sp>
        <p:nvSpPr>
          <p:cNvPr id="32" name="タイトル 1"/>
          <p:cNvSpPr>
            <a:spLocks noGrp="1"/>
          </p:cNvSpPr>
          <p:nvPr>
            <p:ph type="ctrTitle"/>
          </p:nvPr>
        </p:nvSpPr>
        <p:spPr>
          <a:xfrm>
            <a:off x="2587672" y="178088"/>
            <a:ext cx="4104456" cy="950560"/>
          </a:xfrm>
        </p:spPr>
        <p:txBody>
          <a:bodyPr>
            <a:normAutofit/>
          </a:bodyPr>
          <a:lstStyle/>
          <a:p>
            <a:pPr algn="l"/>
            <a:r>
              <a:rPr lang="ja-JP" altLang="en-US" sz="4800" b="1" dirty="0">
                <a:solidFill>
                  <a:srgbClr val="FF0000"/>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a:t>
            </a:r>
            <a:r>
              <a:rPr lang="ja-JP" altLang="en-US" sz="200" b="1" dirty="0">
                <a:solidFill>
                  <a:srgbClr val="FF0000"/>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　</a:t>
            </a:r>
            <a:r>
              <a:rPr lang="ja-JP" altLang="en-US" sz="4600" b="1" dirty="0">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農作業事故</a:t>
            </a:r>
          </a:p>
        </p:txBody>
      </p:sp>
      <p:sp>
        <p:nvSpPr>
          <p:cNvPr id="31" name="Text Box 44"/>
          <p:cNvSpPr txBox="1">
            <a:spLocks noChangeArrowheads="1"/>
          </p:cNvSpPr>
          <p:nvPr/>
        </p:nvSpPr>
        <p:spPr bwMode="auto">
          <a:xfrm>
            <a:off x="5968393" y="9252942"/>
            <a:ext cx="1655763" cy="184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ja-JP" altLang="en-US" sz="600" dirty="0"/>
              <a:t>滋賀県イメージキャラクター「キャッフィー」</a:t>
            </a:r>
          </a:p>
        </p:txBody>
      </p:sp>
      <p:sp>
        <p:nvSpPr>
          <p:cNvPr id="2" name="正方形/長方形 1"/>
          <p:cNvSpPr/>
          <p:nvPr/>
        </p:nvSpPr>
        <p:spPr>
          <a:xfrm>
            <a:off x="1039079" y="244773"/>
            <a:ext cx="2261732" cy="523220"/>
          </a:xfrm>
          <a:prstGeom prst="rect">
            <a:avLst/>
          </a:prstGeom>
        </p:spPr>
        <p:txBody>
          <a:bodyPr wrap="square">
            <a:spAutoFit/>
          </a:bodyPr>
          <a:lstStyle/>
          <a:p>
            <a:r>
              <a:rPr lang="ja-JP" altLang="en-US" sz="2800" b="1" dirty="0">
                <a:solidFill>
                  <a:srgbClr val="FF0000"/>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 </a:t>
            </a:r>
            <a:r>
              <a:rPr lang="ja-JP" altLang="en-US" sz="2400" b="1" dirty="0">
                <a:solidFill>
                  <a:srgbClr val="FF0000"/>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あ わ な い</a:t>
            </a:r>
            <a:endParaRPr lang="ja-JP" altLang="en-US" sz="2400" dirty="0">
              <a:solidFill>
                <a:srgbClr val="FF0000"/>
              </a:solidFill>
            </a:endParaRPr>
          </a:p>
        </p:txBody>
      </p:sp>
      <p:sp>
        <p:nvSpPr>
          <p:cNvPr id="33" name="正方形/長方形 32"/>
          <p:cNvSpPr/>
          <p:nvPr/>
        </p:nvSpPr>
        <p:spPr>
          <a:xfrm>
            <a:off x="1039079" y="573452"/>
            <a:ext cx="2261732" cy="523220"/>
          </a:xfrm>
          <a:prstGeom prst="rect">
            <a:avLst/>
          </a:prstGeom>
        </p:spPr>
        <p:txBody>
          <a:bodyPr wrap="square">
            <a:spAutoFit/>
          </a:bodyPr>
          <a:lstStyle/>
          <a:p>
            <a:r>
              <a:rPr lang="ja-JP" altLang="en-US" sz="2800" b="1" dirty="0">
                <a:solidFill>
                  <a:srgbClr val="FF0000"/>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 </a:t>
            </a:r>
            <a:r>
              <a:rPr lang="ja-JP" altLang="en-US" sz="2400" b="1" dirty="0">
                <a:solidFill>
                  <a:srgbClr val="FF0000"/>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おこさない</a:t>
            </a:r>
            <a:endParaRPr lang="ja-JP" altLang="en-US" sz="2400" dirty="0">
              <a:solidFill>
                <a:srgbClr val="FF0000"/>
              </a:solidFill>
            </a:endParaRPr>
          </a:p>
        </p:txBody>
      </p:sp>
      <p:sp>
        <p:nvSpPr>
          <p:cNvPr id="39" name="角丸四角形 35">
            <a:extLst>
              <a:ext uri="{FF2B5EF4-FFF2-40B4-BE49-F238E27FC236}">
                <a16:creationId xmlns:a16="http://schemas.microsoft.com/office/drawing/2014/main" id="{8ACA872F-E6B5-4B87-9E32-E534B2A2F11D}"/>
              </a:ext>
            </a:extLst>
          </p:cNvPr>
          <p:cNvSpPr/>
          <p:nvPr/>
        </p:nvSpPr>
        <p:spPr>
          <a:xfrm>
            <a:off x="206511" y="7554816"/>
            <a:ext cx="1506054" cy="1119998"/>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000" b="1" dirty="0">
                <a:solidFill>
                  <a:schemeClr val="tx1"/>
                </a:solidFill>
                <a:latin typeface="HG丸ｺﾞｼｯｸM-PRO" panose="020F0600000000000000" pitchFamily="50" charset="-128"/>
                <a:ea typeface="HG丸ｺﾞｼｯｸM-PRO" panose="020F0600000000000000" pitchFamily="50" charset="-128"/>
              </a:rPr>
              <a:t>草刈り</a:t>
            </a:r>
            <a:endParaRPr lang="en-US" altLang="ja-JP" sz="2000" b="1" dirty="0">
              <a:solidFill>
                <a:schemeClr val="tx1"/>
              </a:solidFill>
              <a:latin typeface="HG丸ｺﾞｼｯｸM-PRO" panose="020F0600000000000000" pitchFamily="50" charset="-128"/>
              <a:ea typeface="HG丸ｺﾞｼｯｸM-PRO" panose="020F0600000000000000" pitchFamily="50" charset="-128"/>
            </a:endParaRPr>
          </a:p>
          <a:p>
            <a:pPr algn="ctr"/>
            <a:r>
              <a:rPr kumimoji="1" lang="ja-JP" altLang="en-US" sz="1400" dirty="0">
                <a:solidFill>
                  <a:schemeClr val="tx1"/>
                </a:solidFill>
                <a:latin typeface="HG丸ｺﾞｼｯｸM-PRO" panose="020F0600000000000000" pitchFamily="50" charset="-128"/>
                <a:ea typeface="HG丸ｺﾞｼｯｸM-PRO" panose="020F0600000000000000" pitchFamily="50" charset="-128"/>
              </a:rPr>
              <a:t>（</a:t>
            </a:r>
            <a:r>
              <a:rPr kumimoji="1" lang="en-US" altLang="ja-JP" sz="1400" dirty="0">
                <a:solidFill>
                  <a:schemeClr val="tx1"/>
                </a:solidFill>
                <a:latin typeface="HG丸ｺﾞｼｯｸM-PRO" panose="020F0600000000000000" pitchFamily="50" charset="-128"/>
                <a:ea typeface="HG丸ｺﾞｼｯｸM-PRO" panose="020F0600000000000000" pitchFamily="50" charset="-128"/>
              </a:rPr>
              <a:t>13</a:t>
            </a:r>
            <a:r>
              <a:rPr kumimoji="1" lang="ja-JP" altLang="en-US" sz="1400" dirty="0">
                <a:solidFill>
                  <a:schemeClr val="tx1"/>
                </a:solidFill>
                <a:latin typeface="HG丸ｺﾞｼｯｸM-PRO" panose="020F0600000000000000" pitchFamily="50" charset="-128"/>
                <a:ea typeface="HG丸ｺﾞｼｯｸM-PRO" panose="020F0600000000000000" pitchFamily="50" charset="-128"/>
              </a:rPr>
              <a:t>件）</a:t>
            </a:r>
          </a:p>
        </p:txBody>
      </p:sp>
      <p:sp>
        <p:nvSpPr>
          <p:cNvPr id="40" name="テキスト ボックス 39">
            <a:extLst>
              <a:ext uri="{FF2B5EF4-FFF2-40B4-BE49-F238E27FC236}">
                <a16:creationId xmlns:a16="http://schemas.microsoft.com/office/drawing/2014/main" id="{B9CC02E6-E796-4E8B-9327-76E7676D33C2}"/>
              </a:ext>
            </a:extLst>
          </p:cNvPr>
          <p:cNvSpPr txBox="1"/>
          <p:nvPr/>
        </p:nvSpPr>
        <p:spPr>
          <a:xfrm>
            <a:off x="1612673" y="8842141"/>
            <a:ext cx="4673074" cy="738664"/>
          </a:xfrm>
          <a:prstGeom prst="rect">
            <a:avLst/>
          </a:prstGeom>
          <a:noFill/>
        </p:spPr>
        <p:txBody>
          <a:bodyPr wrap="none" rtlCol="0">
            <a:spAutoFit/>
          </a:bodyPr>
          <a:lstStyle/>
          <a:p>
            <a:r>
              <a:rPr lang="ja-JP" altLang="en-US" sz="1400" dirty="0">
                <a:latin typeface="HG丸ｺﾞｼｯｸM-PRO" panose="020F0600000000000000" pitchFamily="50" charset="-128"/>
                <a:ea typeface="HG丸ｺﾞｼｯｸM-PRO" panose="020F0600000000000000" pitchFamily="50" charset="-128"/>
              </a:rPr>
              <a:t>・一瞬目をそらした際、トラクターが路肩でバランスを</a:t>
            </a:r>
            <a:endParaRPr lang="en-US" altLang="ja-JP" sz="1400" dirty="0">
              <a:latin typeface="HG丸ｺﾞｼｯｸM-PRO" panose="020F0600000000000000" pitchFamily="50" charset="-128"/>
              <a:ea typeface="HG丸ｺﾞｼｯｸM-PRO" panose="020F0600000000000000" pitchFamily="50" charset="-128"/>
            </a:endParaRPr>
          </a:p>
          <a:p>
            <a:r>
              <a:rPr lang="ja-JP" altLang="en-US" sz="1400" dirty="0">
                <a:latin typeface="HG丸ｺﾞｼｯｸM-PRO" panose="020F0600000000000000" pitchFamily="50" charset="-128"/>
                <a:ea typeface="HG丸ｺﾞｼｯｸM-PRO" panose="020F0600000000000000" pitchFamily="50" charset="-128"/>
              </a:rPr>
              <a:t>　崩し、堤防</a:t>
            </a:r>
            <a:r>
              <a:rPr lang="ja-JP" altLang="en-US" sz="1400">
                <a:latin typeface="HG丸ｺﾞｼｯｸM-PRO" panose="020F0600000000000000" pitchFamily="50" charset="-128"/>
                <a:ea typeface="HG丸ｺﾞｼｯｸM-PRO" panose="020F0600000000000000" pitchFamily="50" charset="-128"/>
              </a:rPr>
              <a:t>から転落。</a:t>
            </a:r>
            <a:endParaRPr lang="en-US" altLang="ja-JP" sz="1400" dirty="0">
              <a:latin typeface="HG丸ｺﾞｼｯｸM-PRO" panose="020F0600000000000000" pitchFamily="50" charset="-128"/>
              <a:ea typeface="HG丸ｺﾞｼｯｸM-PRO" panose="020F0600000000000000" pitchFamily="50" charset="-128"/>
            </a:endParaRPr>
          </a:p>
          <a:p>
            <a:r>
              <a:rPr lang="ja-JP" altLang="en-US" sz="1400" dirty="0">
                <a:latin typeface="HG丸ｺﾞｼｯｸM-PRO" panose="020F0600000000000000" pitchFamily="50" charset="-128"/>
                <a:ea typeface="HG丸ｺﾞｼｯｸM-PRO" panose="020F0600000000000000" pitchFamily="50" charset="-128"/>
              </a:rPr>
              <a:t>・田に進入する際、トラクターが横転。</a:t>
            </a:r>
            <a:endParaRPr lang="en-US" altLang="ja-JP" sz="1400" dirty="0">
              <a:latin typeface="HG丸ｺﾞｼｯｸM-PRO" panose="020F0600000000000000" pitchFamily="50" charset="-128"/>
              <a:ea typeface="HG丸ｺﾞｼｯｸM-PRO" panose="020F0600000000000000" pitchFamily="50" charset="-128"/>
            </a:endParaRPr>
          </a:p>
        </p:txBody>
      </p:sp>
      <p:graphicFrame>
        <p:nvGraphicFramePr>
          <p:cNvPr id="34" name="グラフ 33">
            <a:extLst>
              <a:ext uri="{FF2B5EF4-FFF2-40B4-BE49-F238E27FC236}">
                <a16:creationId xmlns:a16="http://schemas.microsoft.com/office/drawing/2014/main" id="{00000000-0008-0000-0400-000002000000}"/>
              </a:ext>
            </a:extLst>
          </p:cNvPr>
          <p:cNvGraphicFramePr>
            <a:graphicFrameLocks/>
          </p:cNvGraphicFramePr>
          <p:nvPr>
            <p:extLst>
              <p:ext uri="{D42A27DB-BD31-4B8C-83A1-F6EECF244321}">
                <p14:modId xmlns:p14="http://schemas.microsoft.com/office/powerpoint/2010/main" val="3260735145"/>
              </p:ext>
            </p:extLst>
          </p:nvPr>
        </p:nvGraphicFramePr>
        <p:xfrm>
          <a:off x="237382" y="2850235"/>
          <a:ext cx="3865125" cy="2498006"/>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30" name="グラフ 29">
            <a:extLst>
              <a:ext uri="{FF2B5EF4-FFF2-40B4-BE49-F238E27FC236}">
                <a16:creationId xmlns:a16="http://schemas.microsoft.com/office/drawing/2014/main" id="{00000000-0008-0000-0400-000004000000}"/>
              </a:ext>
            </a:extLst>
          </p:cNvPr>
          <p:cNvGraphicFramePr>
            <a:graphicFrameLocks/>
          </p:cNvGraphicFramePr>
          <p:nvPr>
            <p:extLst>
              <p:ext uri="{D42A27DB-BD31-4B8C-83A1-F6EECF244321}">
                <p14:modId xmlns:p14="http://schemas.microsoft.com/office/powerpoint/2010/main" val="2007590043"/>
              </p:ext>
            </p:extLst>
          </p:nvPr>
        </p:nvGraphicFramePr>
        <p:xfrm>
          <a:off x="4016876" y="2723840"/>
          <a:ext cx="3796203" cy="3409131"/>
        </p:xfrm>
        <a:graphic>
          <a:graphicData uri="http://schemas.openxmlformats.org/drawingml/2006/chart">
            <c:chart xmlns:c="http://schemas.openxmlformats.org/drawingml/2006/chart" xmlns:r="http://schemas.openxmlformats.org/officeDocument/2006/relationships" r:id="rId6"/>
          </a:graphicData>
        </a:graphic>
      </p:graphicFrame>
      <p:sp>
        <p:nvSpPr>
          <p:cNvPr id="28" name="テキスト ボックス 27">
            <a:extLst>
              <a:ext uri="{FF2B5EF4-FFF2-40B4-BE49-F238E27FC236}">
                <a16:creationId xmlns:a16="http://schemas.microsoft.com/office/drawing/2014/main" id="{795107A2-6A53-4627-8603-2893757DD43F}"/>
              </a:ext>
            </a:extLst>
          </p:cNvPr>
          <p:cNvSpPr txBox="1"/>
          <p:nvPr/>
        </p:nvSpPr>
        <p:spPr>
          <a:xfrm>
            <a:off x="165658" y="5751255"/>
            <a:ext cx="4459248" cy="405419"/>
          </a:xfrm>
          <a:prstGeom prst="rect">
            <a:avLst/>
          </a:prstGeom>
          <a:noFill/>
        </p:spPr>
        <p:txBody>
          <a:bodyPr wrap="square" lIns="96698" tIns="48349" rIns="96698" bIns="48349" rtlCol="0">
            <a:spAutoFit/>
          </a:bodyPr>
          <a:lstStyle/>
          <a:p>
            <a:r>
              <a:rPr lang="ja-JP" altLang="en-US" sz="2000" b="1" dirty="0">
                <a:highlight>
                  <a:srgbClr val="97E5A0"/>
                </a:highlight>
                <a:latin typeface="HG丸ｺﾞｼｯｸM-PRO" panose="020F0600000000000000" pitchFamily="50" charset="-128"/>
                <a:ea typeface="HG丸ｺﾞｼｯｸM-PRO" panose="020F0600000000000000" pitchFamily="50" charset="-128"/>
              </a:rPr>
              <a:t>令和</a:t>
            </a:r>
            <a:r>
              <a:rPr lang="en-US" altLang="ja-JP" sz="2000" b="1" dirty="0">
                <a:highlight>
                  <a:srgbClr val="97E5A0"/>
                </a:highlight>
                <a:latin typeface="HG丸ｺﾞｼｯｸM-PRO" panose="020F0600000000000000" pitchFamily="50" charset="-128"/>
                <a:ea typeface="HG丸ｺﾞｼｯｸM-PRO" panose="020F0600000000000000" pitchFamily="50" charset="-128"/>
              </a:rPr>
              <a:t>6</a:t>
            </a:r>
            <a:r>
              <a:rPr lang="ja-JP" altLang="en-US" sz="2000" b="1" dirty="0">
                <a:highlight>
                  <a:srgbClr val="97E5A0"/>
                </a:highlight>
                <a:latin typeface="HG丸ｺﾞｼｯｸM-PRO" panose="020F0600000000000000" pitchFamily="50" charset="-128"/>
                <a:ea typeface="HG丸ｺﾞｼｯｸM-PRO" panose="020F0600000000000000" pitchFamily="50" charset="-128"/>
              </a:rPr>
              <a:t>年に発生した農作業事故の例</a:t>
            </a:r>
            <a:endParaRPr lang="en-US" altLang="ja-JP" sz="600" b="1" dirty="0">
              <a:highlight>
                <a:srgbClr val="97E5A0"/>
              </a:highlight>
              <a:latin typeface="HG丸ｺﾞｼｯｸM-PRO" panose="020F0600000000000000" pitchFamily="50" charset="-128"/>
              <a:ea typeface="HG丸ｺﾞｼｯｸM-PRO" panose="020F0600000000000000" pitchFamily="50" charset="-128"/>
            </a:endParaRPr>
          </a:p>
        </p:txBody>
      </p:sp>
      <p:sp>
        <p:nvSpPr>
          <p:cNvPr id="35" name="テキスト ボックス 34">
            <a:extLst>
              <a:ext uri="{FF2B5EF4-FFF2-40B4-BE49-F238E27FC236}">
                <a16:creationId xmlns:a16="http://schemas.microsoft.com/office/drawing/2014/main" id="{AF715BCF-46D0-4BBD-8506-26A9BE9441E2}"/>
              </a:ext>
            </a:extLst>
          </p:cNvPr>
          <p:cNvSpPr txBox="1"/>
          <p:nvPr/>
        </p:nvSpPr>
        <p:spPr>
          <a:xfrm>
            <a:off x="165658" y="1225011"/>
            <a:ext cx="4459248" cy="405419"/>
          </a:xfrm>
          <a:prstGeom prst="rect">
            <a:avLst/>
          </a:prstGeom>
          <a:noFill/>
        </p:spPr>
        <p:txBody>
          <a:bodyPr wrap="square" lIns="96698" tIns="48349" rIns="96698" bIns="48349" rtlCol="0">
            <a:spAutoFit/>
          </a:bodyPr>
          <a:lstStyle/>
          <a:p>
            <a:r>
              <a:rPr lang="ja-JP" altLang="en-US" sz="2000" b="1" dirty="0">
                <a:highlight>
                  <a:srgbClr val="97E5A0"/>
                </a:highlight>
                <a:latin typeface="HG丸ｺﾞｼｯｸM-PRO" panose="020F0600000000000000" pitchFamily="50" charset="-128"/>
                <a:ea typeface="HG丸ｺﾞｼｯｸM-PRO" panose="020F0600000000000000" pitchFamily="50" charset="-128"/>
              </a:rPr>
              <a:t>県内の農作業事故発生状況</a:t>
            </a:r>
            <a:r>
              <a:rPr lang="ja-JP" altLang="en-US" sz="1100" dirty="0">
                <a:highlight>
                  <a:srgbClr val="97E5A0"/>
                </a:highlight>
                <a:latin typeface="HG丸ｺﾞｼｯｸM-PRO" panose="020F0600000000000000" pitchFamily="50" charset="-128"/>
                <a:ea typeface="HG丸ｺﾞｼｯｸM-PRO" panose="020F0600000000000000" pitchFamily="50" charset="-128"/>
              </a:rPr>
              <a:t>（</a:t>
            </a:r>
            <a:r>
              <a:rPr lang="en-US" altLang="ja-JP" sz="1100" dirty="0">
                <a:highlight>
                  <a:srgbClr val="97E5A0"/>
                </a:highlight>
                <a:latin typeface="HG丸ｺﾞｼｯｸM-PRO" panose="020F0600000000000000" pitchFamily="50" charset="-128"/>
                <a:ea typeface="HG丸ｺﾞｼｯｸM-PRO" panose="020F0600000000000000" pitchFamily="50" charset="-128"/>
              </a:rPr>
              <a:t>R</a:t>
            </a:r>
            <a:r>
              <a:rPr lang="ja-JP" altLang="en-US" sz="1100" dirty="0">
                <a:highlight>
                  <a:srgbClr val="97E5A0"/>
                </a:highlight>
                <a:latin typeface="HG丸ｺﾞｼｯｸM-PRO" panose="020F0600000000000000" pitchFamily="50" charset="-128"/>
                <a:ea typeface="HG丸ｺﾞｼｯｸM-PRO" panose="020F0600000000000000" pitchFamily="50" charset="-128"/>
              </a:rPr>
              <a:t>６年）</a:t>
            </a:r>
            <a:endParaRPr lang="en-US" altLang="ja-JP" sz="600" dirty="0">
              <a:highlight>
                <a:srgbClr val="97E5A0"/>
              </a:highlight>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27340422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角丸四角形 2"/>
          <p:cNvSpPr/>
          <p:nvPr/>
        </p:nvSpPr>
        <p:spPr>
          <a:xfrm>
            <a:off x="398016" y="1404070"/>
            <a:ext cx="6765229" cy="590333"/>
          </a:xfrm>
          <a:prstGeom prst="roundRect">
            <a:avLst>
              <a:gd name="adj" fmla="val 50000"/>
            </a:avLst>
          </a:prstGeom>
          <a:solidFill>
            <a:srgbClr val="FFFF00"/>
          </a:solidFill>
          <a:ln w="22225">
            <a:solidFill>
              <a:srgbClr val="C0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タイトル 1"/>
          <p:cNvSpPr>
            <a:spLocks noGrp="1"/>
          </p:cNvSpPr>
          <p:nvPr>
            <p:ph type="ctrTitle"/>
          </p:nvPr>
        </p:nvSpPr>
        <p:spPr>
          <a:xfrm>
            <a:off x="500816" y="273944"/>
            <a:ext cx="6765229" cy="1175923"/>
          </a:xfrm>
        </p:spPr>
        <p:txBody>
          <a:bodyPr>
            <a:normAutofit/>
          </a:bodyPr>
          <a:lstStyle/>
          <a:p>
            <a:pPr algn="l"/>
            <a:r>
              <a:rPr lang="ja-JP" altLang="en-US" sz="2500" b="1" dirty="0">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農作業事故は、</a:t>
            </a:r>
            <a:r>
              <a:rPr lang="en-US" altLang="ja-JP" sz="2500" b="1" dirty="0">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1</a:t>
            </a:r>
            <a:r>
              <a:rPr lang="ja-JP" altLang="en-US" sz="2500" b="1" dirty="0">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年中発生しています。</a:t>
            </a:r>
            <a:br>
              <a:rPr lang="en-US" altLang="ja-JP" sz="2500" b="1" dirty="0">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br>
            <a:r>
              <a:rPr lang="ja-JP" altLang="en-US" sz="2500" b="1" dirty="0">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作業前のチェックと「声かけ」で事故防止！</a:t>
            </a:r>
          </a:p>
        </p:txBody>
      </p:sp>
      <p:sp>
        <p:nvSpPr>
          <p:cNvPr id="25" name="タイトル 1"/>
          <p:cNvSpPr txBox="1">
            <a:spLocks/>
          </p:cNvSpPr>
          <p:nvPr/>
        </p:nvSpPr>
        <p:spPr>
          <a:xfrm>
            <a:off x="-25296" y="1275870"/>
            <a:ext cx="7488831" cy="831910"/>
          </a:xfrm>
          <a:prstGeom prst="rect">
            <a:avLst/>
          </a:prstGeom>
          <a:ln>
            <a:noFill/>
          </a:ln>
        </p:spPr>
        <p:txBody>
          <a:bodyPr vert="horz" lIns="96698" tIns="48349" rIns="96698" bIns="48349" rtlCol="0" anchor="ctr">
            <a:normAutofit fontScale="97500"/>
          </a:bodyPr>
          <a:lstStyle>
            <a:lvl1pPr algn="ctr" defTabSz="966978" rtl="0" eaLnBrk="1" latinLnBrk="0" hangingPunct="1">
              <a:spcBef>
                <a:spcPct val="0"/>
              </a:spcBef>
              <a:buNone/>
              <a:defRPr kumimoji="1" sz="4700" kern="1200">
                <a:solidFill>
                  <a:schemeClr val="tx1"/>
                </a:solidFill>
                <a:latin typeface="+mj-lt"/>
                <a:ea typeface="+mj-ea"/>
                <a:cs typeface="+mj-cs"/>
              </a:defRPr>
            </a:lvl1pPr>
          </a:lstStyle>
          <a:p>
            <a:r>
              <a:rPr lang="en-US" altLang="ja-JP" sz="1800" b="1" dirty="0">
                <a:solidFill>
                  <a:srgbClr val="FF0000"/>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a:t>
            </a:r>
            <a:r>
              <a:rPr lang="ja-JP" altLang="en-US" sz="1800" b="1" dirty="0">
                <a:solidFill>
                  <a:srgbClr val="FF0000"/>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秋の農作業安全月間</a:t>
            </a:r>
            <a:r>
              <a:rPr lang="en-US" altLang="ja-JP" sz="1800" b="1" dirty="0">
                <a:solidFill>
                  <a:srgbClr val="FF0000"/>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a:t>
            </a:r>
            <a:r>
              <a:rPr lang="ja-JP" altLang="en-US" sz="1800" b="1" dirty="0">
                <a:solidFill>
                  <a:srgbClr val="FF0000"/>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令和７年８月１日</a:t>
            </a:r>
            <a:r>
              <a:rPr lang="en-US" altLang="ja-JP" sz="1800" b="1" dirty="0">
                <a:solidFill>
                  <a:srgbClr val="FF0000"/>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a:t>
            </a:r>
            <a:r>
              <a:rPr lang="ja-JP" altLang="en-US" sz="1800" b="1" dirty="0">
                <a:solidFill>
                  <a:srgbClr val="FF0000"/>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金</a:t>
            </a:r>
            <a:r>
              <a:rPr lang="en-US" altLang="ja-JP" sz="1800" b="1" dirty="0">
                <a:solidFill>
                  <a:srgbClr val="FF0000"/>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a:t>
            </a:r>
            <a:r>
              <a:rPr lang="ja-JP" altLang="en-US" sz="1800" b="1" dirty="0">
                <a:solidFill>
                  <a:srgbClr val="FF0000"/>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 </a:t>
            </a:r>
            <a:r>
              <a:rPr lang="en-US" altLang="ja-JP" sz="1800" b="1" dirty="0">
                <a:solidFill>
                  <a:srgbClr val="FF0000"/>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10</a:t>
            </a:r>
            <a:r>
              <a:rPr lang="ja-JP" altLang="en-US" sz="1800" b="1" dirty="0">
                <a:solidFill>
                  <a:srgbClr val="FF0000"/>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月</a:t>
            </a:r>
            <a:r>
              <a:rPr lang="en-US" altLang="ja-JP" sz="1800" b="1" dirty="0">
                <a:solidFill>
                  <a:srgbClr val="FF0000"/>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31</a:t>
            </a:r>
            <a:r>
              <a:rPr lang="ja-JP" altLang="en-US" sz="1800" b="1" dirty="0">
                <a:solidFill>
                  <a:srgbClr val="FF0000"/>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日</a:t>
            </a:r>
            <a:r>
              <a:rPr lang="en-US" altLang="ja-JP" sz="1800" b="1" dirty="0">
                <a:solidFill>
                  <a:srgbClr val="FF0000"/>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a:t>
            </a:r>
            <a:r>
              <a:rPr lang="ja-JP" altLang="en-US" sz="1800" b="1" dirty="0">
                <a:solidFill>
                  <a:srgbClr val="FF0000"/>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金</a:t>
            </a:r>
            <a:r>
              <a:rPr lang="en-US" altLang="ja-JP" sz="1800" b="1" dirty="0">
                <a:solidFill>
                  <a:srgbClr val="FF0000"/>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a:t>
            </a:r>
            <a:endParaRPr lang="ja-JP" altLang="en-US" sz="1800" b="1" dirty="0">
              <a:solidFill>
                <a:srgbClr val="FF0000"/>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endParaRPr>
          </a:p>
        </p:txBody>
      </p:sp>
      <p:pic>
        <p:nvPicPr>
          <p:cNvPr id="1028" name="Picture 4" descr="草原のイラスト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4847" y="9118409"/>
            <a:ext cx="2857500" cy="1589630"/>
          </a:xfrm>
          <a:prstGeom prst="rect">
            <a:avLst/>
          </a:prstGeom>
          <a:noFill/>
          <a:extLst>
            <a:ext uri="{909E8E84-426E-40DD-AFC4-6F175D3DCCD1}">
              <a14:hiddenFill xmlns:a14="http://schemas.microsoft.com/office/drawing/2010/main">
                <a:solidFill>
                  <a:srgbClr val="FFFFFF"/>
                </a:solidFill>
              </a14:hiddenFill>
            </a:ext>
          </a:extLst>
        </p:spPr>
      </p:pic>
      <p:pic>
        <p:nvPicPr>
          <p:cNvPr id="15" name="Picture 4" descr="草原のイラスト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91283" y="9118409"/>
            <a:ext cx="2857500" cy="1589630"/>
          </a:xfrm>
          <a:prstGeom prst="rect">
            <a:avLst/>
          </a:prstGeom>
          <a:noFill/>
          <a:extLst>
            <a:ext uri="{909E8E84-426E-40DD-AFC4-6F175D3DCCD1}">
              <a14:hiddenFill xmlns:a14="http://schemas.microsoft.com/office/drawing/2010/main">
                <a:solidFill>
                  <a:srgbClr val="FFFFFF"/>
                </a:solidFill>
              </a14:hiddenFill>
            </a:ext>
          </a:extLst>
        </p:spPr>
      </p:pic>
      <p:pic>
        <p:nvPicPr>
          <p:cNvPr id="16" name="Picture 4" descr="草原のイラスト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46057" y="9112643"/>
            <a:ext cx="2857500" cy="1589630"/>
          </a:xfrm>
          <a:prstGeom prst="rect">
            <a:avLst/>
          </a:prstGeom>
          <a:noFill/>
          <a:extLst>
            <a:ext uri="{909E8E84-426E-40DD-AFC4-6F175D3DCCD1}">
              <a14:hiddenFill xmlns:a14="http://schemas.microsoft.com/office/drawing/2010/main">
                <a:solidFill>
                  <a:srgbClr val="FFFFFF"/>
                </a:solidFill>
              </a14:hiddenFill>
            </a:ext>
          </a:extLst>
        </p:spPr>
      </p:pic>
      <p:sp>
        <p:nvSpPr>
          <p:cNvPr id="17" name="テキスト ボックス 16"/>
          <p:cNvSpPr txBox="1"/>
          <p:nvPr/>
        </p:nvSpPr>
        <p:spPr>
          <a:xfrm>
            <a:off x="2662517" y="10117038"/>
            <a:ext cx="2185214" cy="292388"/>
          </a:xfrm>
          <a:prstGeom prst="rect">
            <a:avLst/>
          </a:prstGeom>
          <a:noFill/>
        </p:spPr>
        <p:txBody>
          <a:bodyPr wrap="none" rtlCol="0">
            <a:spAutoFit/>
          </a:bodyPr>
          <a:lstStyle/>
          <a:p>
            <a:r>
              <a:rPr kumimoji="1" lang="ja-JP" altLang="en-US" sz="1300" dirty="0">
                <a:latin typeface="HG丸ｺﾞｼｯｸM-PRO" panose="020F0600000000000000" pitchFamily="50" charset="-128"/>
                <a:ea typeface="HG丸ｺﾞｼｯｸM-PRO" panose="020F0600000000000000" pitchFamily="50" charset="-128"/>
              </a:rPr>
              <a:t>滋賀県みらいの農業振興課</a:t>
            </a:r>
            <a:endParaRPr kumimoji="1" lang="en-US" altLang="ja-JP" sz="1300" dirty="0">
              <a:latin typeface="HG丸ｺﾞｼｯｸM-PRO" panose="020F0600000000000000" pitchFamily="50" charset="-128"/>
              <a:ea typeface="HG丸ｺﾞｼｯｸM-PRO" panose="020F0600000000000000" pitchFamily="50" charset="-128"/>
            </a:endParaRPr>
          </a:p>
        </p:txBody>
      </p:sp>
      <p:pic>
        <p:nvPicPr>
          <p:cNvPr id="18" name="Picture 414" descr="t9_0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724847" y="3697053"/>
            <a:ext cx="1254880" cy="903513"/>
          </a:xfrm>
          <a:prstGeom prst="rect">
            <a:avLst/>
          </a:prstGeom>
          <a:noFill/>
          <a:extLst>
            <a:ext uri="{909E8E84-426E-40DD-AFC4-6F175D3DCCD1}">
              <a14:hiddenFill xmlns:a14="http://schemas.microsoft.com/office/drawing/2010/main">
                <a:solidFill>
                  <a:srgbClr val="FFFFFF"/>
                </a:solidFill>
              </a14:hiddenFill>
            </a:ext>
          </a:extLst>
        </p:spPr>
      </p:pic>
      <p:pic>
        <p:nvPicPr>
          <p:cNvPr id="19" name="Picture 59" descr="トラクター"/>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593498" y="2180621"/>
            <a:ext cx="1222717" cy="917038"/>
          </a:xfrm>
          <a:prstGeom prst="rect">
            <a:avLst/>
          </a:prstGeom>
          <a:noFill/>
          <a:extLst>
            <a:ext uri="{909E8E84-426E-40DD-AFC4-6F175D3DCCD1}">
              <a14:hiddenFill xmlns:a14="http://schemas.microsoft.com/office/drawing/2010/main">
                <a:solidFill>
                  <a:srgbClr val="FFFFFF"/>
                </a:solidFill>
              </a14:hiddenFill>
            </a:ext>
          </a:extLst>
        </p:spPr>
      </p:pic>
      <p:sp>
        <p:nvSpPr>
          <p:cNvPr id="24" name="テキスト ボックス 23">
            <a:extLst>
              <a:ext uri="{FF2B5EF4-FFF2-40B4-BE49-F238E27FC236}">
                <a16:creationId xmlns:a16="http://schemas.microsoft.com/office/drawing/2014/main" id="{2E06E8D8-F2A6-46BB-A545-638A436BC112}"/>
              </a:ext>
            </a:extLst>
          </p:cNvPr>
          <p:cNvSpPr txBox="1"/>
          <p:nvPr/>
        </p:nvSpPr>
        <p:spPr>
          <a:xfrm>
            <a:off x="252239" y="2211308"/>
            <a:ext cx="2921244" cy="405419"/>
          </a:xfrm>
          <a:prstGeom prst="rect">
            <a:avLst/>
          </a:prstGeom>
          <a:noFill/>
        </p:spPr>
        <p:txBody>
          <a:bodyPr wrap="square" lIns="96698" tIns="48349" rIns="96698" bIns="48349" rtlCol="0">
            <a:spAutoFit/>
          </a:bodyPr>
          <a:lstStyle/>
          <a:p>
            <a:r>
              <a:rPr lang="ja-JP" altLang="en-US" b="1" dirty="0">
                <a:highlight>
                  <a:srgbClr val="97E5A0"/>
                </a:highlight>
                <a:latin typeface="HG丸ｺﾞｼｯｸM-PRO" panose="020F0600000000000000" pitchFamily="50" charset="-128"/>
                <a:ea typeface="HG丸ｺﾞｼｯｸM-PRO" panose="020F0600000000000000" pitchFamily="50" charset="-128"/>
              </a:rPr>
              <a:t>事故ゼロに向けて</a:t>
            </a:r>
            <a:endParaRPr lang="en-US" altLang="ja-JP" b="1" dirty="0">
              <a:effectLst>
                <a:outerShdw blurRad="38100" dist="38100" dir="2700000" algn="tl">
                  <a:srgbClr val="000000">
                    <a:alpha val="43137"/>
                  </a:srgbClr>
                </a:outerShdw>
              </a:effectLst>
              <a:highlight>
                <a:srgbClr val="97E5A0"/>
              </a:highlight>
              <a:latin typeface="HG丸ｺﾞｼｯｸM-PRO" panose="020F0600000000000000" pitchFamily="50" charset="-128"/>
              <a:ea typeface="HG丸ｺﾞｼｯｸM-PRO" panose="020F0600000000000000" pitchFamily="50" charset="-128"/>
            </a:endParaRPr>
          </a:p>
        </p:txBody>
      </p:sp>
      <p:sp>
        <p:nvSpPr>
          <p:cNvPr id="23" name="テキスト ボックス 22">
            <a:extLst>
              <a:ext uri="{FF2B5EF4-FFF2-40B4-BE49-F238E27FC236}">
                <a16:creationId xmlns:a16="http://schemas.microsoft.com/office/drawing/2014/main" id="{FDD0B104-093A-40CA-9500-220E36B4589E}"/>
              </a:ext>
            </a:extLst>
          </p:cNvPr>
          <p:cNvSpPr txBox="1"/>
          <p:nvPr/>
        </p:nvSpPr>
        <p:spPr>
          <a:xfrm>
            <a:off x="118598" y="6440209"/>
            <a:ext cx="7273051" cy="3406240"/>
          </a:xfrm>
          <a:prstGeom prst="rect">
            <a:avLst/>
          </a:prstGeom>
          <a:noFill/>
        </p:spPr>
        <p:txBody>
          <a:bodyPr wrap="square" lIns="96698" tIns="48349" rIns="96698" bIns="48349" rtlCol="0">
            <a:spAutoFit/>
          </a:bodyPr>
          <a:lstStyle/>
          <a:p>
            <a:r>
              <a:rPr lang="ja-JP" altLang="en-US" b="1" u="sng" dirty="0">
                <a:latin typeface="HG丸ｺﾞｼｯｸM-PRO" panose="020F0600000000000000" pitchFamily="50" charset="-128"/>
                <a:ea typeface="HG丸ｺﾞｼｯｸM-PRO" panose="020F0600000000000000" pitchFamily="50" charset="-128"/>
              </a:rPr>
              <a:t> </a:t>
            </a:r>
            <a:endParaRPr lang="en-US" altLang="ja-JP" sz="600" dirty="0">
              <a:latin typeface="HG丸ｺﾞｼｯｸM-PRO" panose="020F0600000000000000" pitchFamily="50" charset="-128"/>
              <a:ea typeface="HG丸ｺﾞｼｯｸM-PRO" panose="020F0600000000000000" pitchFamily="50" charset="-128"/>
            </a:endParaRPr>
          </a:p>
          <a:p>
            <a:r>
              <a:rPr lang="ja-JP" altLang="en-US" sz="1500" dirty="0">
                <a:latin typeface="HG丸ｺﾞｼｯｸM-PRO" panose="020F0600000000000000" pitchFamily="50" charset="-128"/>
                <a:ea typeface="HG丸ｺﾞｼｯｸM-PRO" panose="020F0600000000000000" pitchFamily="50" charset="-128"/>
              </a:rPr>
              <a:t>　◆できる限り高温時の作業は避け、こまめに水分と塩分を補給する。</a:t>
            </a:r>
            <a:endParaRPr lang="en-US" altLang="ja-JP" sz="1500" dirty="0">
              <a:latin typeface="HG丸ｺﾞｼｯｸM-PRO" panose="020F0600000000000000" pitchFamily="50" charset="-128"/>
              <a:ea typeface="HG丸ｺﾞｼｯｸM-PRO" panose="020F0600000000000000" pitchFamily="50" charset="-128"/>
            </a:endParaRPr>
          </a:p>
          <a:p>
            <a:endParaRPr lang="en-US" altLang="ja-JP" sz="1000" dirty="0">
              <a:latin typeface="HG丸ｺﾞｼｯｸM-PRO" panose="020F0600000000000000" pitchFamily="50" charset="-128"/>
              <a:ea typeface="HG丸ｺﾞｼｯｸM-PRO" panose="020F0600000000000000" pitchFamily="50" charset="-128"/>
            </a:endParaRPr>
          </a:p>
          <a:p>
            <a:r>
              <a:rPr lang="ja-JP" altLang="en-US" sz="1500" dirty="0">
                <a:latin typeface="HG丸ｺﾞｼｯｸM-PRO" panose="020F0600000000000000" pitchFamily="50" charset="-128"/>
                <a:ea typeface="HG丸ｺﾞｼｯｸM-PRO" panose="020F0600000000000000" pitchFamily="50" charset="-128"/>
              </a:rPr>
              <a:t>　◆空調服やミストファンなど様々な熱中症対策アイテムを積極的に活用する。</a:t>
            </a:r>
            <a:endParaRPr lang="en-US" altLang="ja-JP" sz="1500" dirty="0">
              <a:latin typeface="HG丸ｺﾞｼｯｸM-PRO" panose="020F0600000000000000" pitchFamily="50" charset="-128"/>
              <a:ea typeface="HG丸ｺﾞｼｯｸM-PRO" panose="020F0600000000000000" pitchFamily="50" charset="-128"/>
            </a:endParaRPr>
          </a:p>
          <a:p>
            <a:endParaRPr lang="en-US" altLang="ja-JP" sz="1000" dirty="0">
              <a:latin typeface="HG丸ｺﾞｼｯｸM-PRO" panose="020F0600000000000000" pitchFamily="50" charset="-128"/>
              <a:ea typeface="HG丸ｺﾞｼｯｸM-PRO" panose="020F0600000000000000" pitchFamily="50" charset="-128"/>
            </a:endParaRPr>
          </a:p>
          <a:p>
            <a:r>
              <a:rPr lang="ja-JP" altLang="en-US" sz="1500" dirty="0">
                <a:latin typeface="HG丸ｺﾞｼｯｸM-PRO" panose="020F0600000000000000" pitchFamily="50" charset="-128"/>
                <a:ea typeface="HG丸ｺﾞｼｯｸM-PRO" panose="020F0600000000000000" pitchFamily="50" charset="-128"/>
              </a:rPr>
              <a:t>　◆熱中症の症状（手足のしびれ・めまい・吐き気・頭痛・汗をかかない等）が</a:t>
            </a:r>
            <a:endParaRPr lang="en-US" altLang="ja-JP" sz="1500" dirty="0">
              <a:latin typeface="HG丸ｺﾞｼｯｸM-PRO" panose="020F0600000000000000" pitchFamily="50" charset="-128"/>
              <a:ea typeface="HG丸ｺﾞｼｯｸM-PRO" panose="020F0600000000000000" pitchFamily="50" charset="-128"/>
            </a:endParaRPr>
          </a:p>
          <a:p>
            <a:r>
              <a:rPr lang="ja-JP" altLang="en-US" sz="1500" dirty="0">
                <a:latin typeface="HG丸ｺﾞｼｯｸM-PRO" panose="020F0600000000000000" pitchFamily="50" charset="-128"/>
                <a:ea typeface="HG丸ｺﾞｼｯｸM-PRO" panose="020F0600000000000000" pitchFamily="50" charset="-128"/>
              </a:rPr>
              <a:t>　　ある場合には、すぐに作業を中止する。涼しい場所に移動し、衣服を緩め、</a:t>
            </a:r>
            <a:endParaRPr lang="en-US" altLang="ja-JP" sz="1500" dirty="0">
              <a:latin typeface="HG丸ｺﾞｼｯｸM-PRO" panose="020F0600000000000000" pitchFamily="50" charset="-128"/>
              <a:ea typeface="HG丸ｺﾞｼｯｸM-PRO" panose="020F0600000000000000" pitchFamily="50" charset="-128"/>
            </a:endParaRPr>
          </a:p>
          <a:p>
            <a:r>
              <a:rPr lang="ja-JP" altLang="en-US" sz="1500" dirty="0">
                <a:latin typeface="HG丸ｺﾞｼｯｸM-PRO" panose="020F0600000000000000" pitchFamily="50" charset="-128"/>
                <a:ea typeface="HG丸ｺﾞｼｯｸM-PRO" panose="020F0600000000000000" pitchFamily="50" charset="-128"/>
              </a:rPr>
              <a:t>　　首筋や脇の下・足の付け根を冷やす応急処置を行う。</a:t>
            </a:r>
            <a:endParaRPr lang="en-US" altLang="ja-JP" sz="1500" dirty="0">
              <a:latin typeface="HG丸ｺﾞｼｯｸM-PRO" panose="020F0600000000000000" pitchFamily="50" charset="-128"/>
              <a:ea typeface="HG丸ｺﾞｼｯｸM-PRO" panose="020F0600000000000000" pitchFamily="50" charset="-128"/>
            </a:endParaRPr>
          </a:p>
          <a:p>
            <a:endParaRPr lang="en-US" altLang="ja-JP" sz="1000" dirty="0">
              <a:latin typeface="HG丸ｺﾞｼｯｸM-PRO" panose="020F0600000000000000" pitchFamily="50" charset="-128"/>
              <a:ea typeface="HG丸ｺﾞｼｯｸM-PRO" panose="020F0600000000000000" pitchFamily="50" charset="-128"/>
            </a:endParaRPr>
          </a:p>
          <a:p>
            <a:r>
              <a:rPr lang="ja-JP" altLang="en-US" sz="1500" dirty="0">
                <a:latin typeface="HG丸ｺﾞｼｯｸM-PRO" panose="020F0600000000000000" pitchFamily="50" charset="-128"/>
                <a:ea typeface="HG丸ｺﾞｼｯｸM-PRO" panose="020F0600000000000000" pitchFamily="50" charset="-128"/>
              </a:rPr>
              <a:t>　◆応急処置で症状が改善しない場合は、躊躇する事なく、医療機関での診断を</a:t>
            </a:r>
            <a:endParaRPr lang="en-US" altLang="ja-JP" sz="1500" dirty="0">
              <a:latin typeface="HG丸ｺﾞｼｯｸM-PRO" panose="020F0600000000000000" pitchFamily="50" charset="-128"/>
              <a:ea typeface="HG丸ｺﾞｼｯｸM-PRO" panose="020F0600000000000000" pitchFamily="50" charset="-128"/>
            </a:endParaRPr>
          </a:p>
          <a:p>
            <a:r>
              <a:rPr lang="ja-JP" altLang="en-US" sz="1500" dirty="0">
                <a:latin typeface="HG丸ｺﾞｼｯｸM-PRO" panose="020F0600000000000000" pitchFamily="50" charset="-128"/>
                <a:ea typeface="HG丸ｺﾞｼｯｸM-PRO" panose="020F0600000000000000" pitchFamily="50" charset="-128"/>
              </a:rPr>
              <a:t>　　受ける。</a:t>
            </a:r>
            <a:endParaRPr lang="en-US" altLang="ja-JP" sz="1500" dirty="0">
              <a:latin typeface="HG丸ｺﾞｼｯｸM-PRO" panose="020F0600000000000000" pitchFamily="50" charset="-128"/>
              <a:ea typeface="HG丸ｺﾞｼｯｸM-PRO" panose="020F0600000000000000" pitchFamily="50" charset="-128"/>
            </a:endParaRPr>
          </a:p>
          <a:p>
            <a:endParaRPr lang="en-US" altLang="ja-JP" sz="1000" dirty="0">
              <a:latin typeface="HG丸ｺﾞｼｯｸM-PRO" panose="020F0600000000000000" pitchFamily="50" charset="-128"/>
              <a:ea typeface="HG丸ｺﾞｼｯｸM-PRO" panose="020F0600000000000000" pitchFamily="50" charset="-128"/>
            </a:endParaRPr>
          </a:p>
          <a:p>
            <a:r>
              <a:rPr lang="ja-JP" altLang="en-US" sz="1500" dirty="0">
                <a:latin typeface="HG丸ｺﾞｼｯｸM-PRO" panose="020F0600000000000000" pitchFamily="50" charset="-128"/>
                <a:ea typeface="HG丸ｺﾞｼｯｸM-PRO" panose="020F0600000000000000" pitchFamily="50" charset="-128"/>
              </a:rPr>
              <a:t>　◆熱中症の危険性が極めて高くなると予測される地域に「熱中症警戒アラート」</a:t>
            </a:r>
            <a:endParaRPr lang="en-US" altLang="ja-JP" sz="1500" dirty="0">
              <a:latin typeface="HG丸ｺﾞｼｯｸM-PRO" panose="020F0600000000000000" pitchFamily="50" charset="-128"/>
              <a:ea typeface="HG丸ｺﾞｼｯｸM-PRO" panose="020F0600000000000000" pitchFamily="50" charset="-128"/>
            </a:endParaRPr>
          </a:p>
          <a:p>
            <a:r>
              <a:rPr lang="ja-JP" altLang="en-US" sz="1500" dirty="0">
                <a:latin typeface="HG丸ｺﾞｼｯｸM-PRO" panose="020F0600000000000000" pitchFamily="50" charset="-128"/>
                <a:ea typeface="HG丸ｺﾞｼｯｸM-PRO" panose="020F0600000000000000" pitchFamily="50" charset="-128"/>
              </a:rPr>
              <a:t>　　が発令されるため、テレビ等の天気予報、農林水産省が提供する</a:t>
            </a:r>
            <a:r>
              <a:rPr lang="en-US" altLang="ja-JP" sz="1500" dirty="0">
                <a:latin typeface="HG丸ｺﾞｼｯｸM-PRO" panose="020F0600000000000000" pitchFamily="50" charset="-128"/>
                <a:ea typeface="HG丸ｺﾞｼｯｸM-PRO" panose="020F0600000000000000" pitchFamily="50" charset="-128"/>
              </a:rPr>
              <a:t>MAFF</a:t>
            </a:r>
            <a:r>
              <a:rPr lang="ja-JP" altLang="en-US" sz="1500" dirty="0">
                <a:latin typeface="HG丸ｺﾞｼｯｸM-PRO" panose="020F0600000000000000" pitchFamily="50" charset="-128"/>
                <a:ea typeface="HG丸ｺﾞｼｯｸM-PRO" panose="020F0600000000000000" pitchFamily="50" charset="-128"/>
              </a:rPr>
              <a:t>アプリ</a:t>
            </a:r>
            <a:endParaRPr lang="en-US" altLang="ja-JP" sz="1500" dirty="0">
              <a:latin typeface="HG丸ｺﾞｼｯｸM-PRO" panose="020F0600000000000000" pitchFamily="50" charset="-128"/>
              <a:ea typeface="HG丸ｺﾞｼｯｸM-PRO" panose="020F0600000000000000" pitchFamily="50" charset="-128"/>
            </a:endParaRPr>
          </a:p>
          <a:p>
            <a:r>
              <a:rPr lang="ja-JP" altLang="en-US" sz="1500" dirty="0">
                <a:latin typeface="HG丸ｺﾞｼｯｸM-PRO" panose="020F0600000000000000" pitchFamily="50" charset="-128"/>
                <a:ea typeface="HG丸ｺﾞｼｯｸM-PRO" panose="020F0600000000000000" pitchFamily="50" charset="-128"/>
              </a:rPr>
              <a:t>　　等で情報を入手する。</a:t>
            </a:r>
            <a:endParaRPr lang="en-US" altLang="ja-JP" sz="1500" dirty="0">
              <a:latin typeface="HG丸ｺﾞｼｯｸM-PRO" panose="020F0600000000000000" pitchFamily="50" charset="-128"/>
              <a:ea typeface="HG丸ｺﾞｼｯｸM-PRO" panose="020F0600000000000000" pitchFamily="50" charset="-128"/>
            </a:endParaRPr>
          </a:p>
        </p:txBody>
      </p:sp>
      <p:sp>
        <p:nvSpPr>
          <p:cNvPr id="22" name="角丸四角形 35">
            <a:extLst>
              <a:ext uri="{FF2B5EF4-FFF2-40B4-BE49-F238E27FC236}">
                <a16:creationId xmlns:a16="http://schemas.microsoft.com/office/drawing/2014/main" id="{1300C56E-040B-4C00-B949-EA1C196F513F}"/>
              </a:ext>
            </a:extLst>
          </p:cNvPr>
          <p:cNvSpPr/>
          <p:nvPr/>
        </p:nvSpPr>
        <p:spPr>
          <a:xfrm>
            <a:off x="349868" y="2741847"/>
            <a:ext cx="1224136" cy="828606"/>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a:solidFill>
                  <a:schemeClr val="tx1"/>
                </a:solidFill>
                <a:latin typeface="HG丸ｺﾞｼｯｸM-PRO" panose="020F0600000000000000" pitchFamily="50" charset="-128"/>
                <a:ea typeface="HG丸ｺﾞｼｯｸM-PRO" panose="020F0600000000000000" pitchFamily="50" charset="-128"/>
              </a:rPr>
              <a:t>トラクター</a:t>
            </a:r>
          </a:p>
        </p:txBody>
      </p:sp>
      <p:sp>
        <p:nvSpPr>
          <p:cNvPr id="26" name="角丸四角形 35">
            <a:extLst>
              <a:ext uri="{FF2B5EF4-FFF2-40B4-BE49-F238E27FC236}">
                <a16:creationId xmlns:a16="http://schemas.microsoft.com/office/drawing/2014/main" id="{FEE0921D-7474-44D5-9315-56E299478AAE}"/>
              </a:ext>
            </a:extLst>
          </p:cNvPr>
          <p:cNvSpPr/>
          <p:nvPr/>
        </p:nvSpPr>
        <p:spPr>
          <a:xfrm>
            <a:off x="349868" y="3688376"/>
            <a:ext cx="1224136" cy="828606"/>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a:solidFill>
                  <a:schemeClr val="tx1"/>
                </a:solidFill>
                <a:latin typeface="HG丸ｺﾞｼｯｸM-PRO" panose="020F0600000000000000" pitchFamily="50" charset="-128"/>
                <a:ea typeface="HG丸ｺﾞｼｯｸM-PRO" panose="020F0600000000000000" pitchFamily="50" charset="-128"/>
              </a:rPr>
              <a:t>刈払機</a:t>
            </a:r>
          </a:p>
        </p:txBody>
      </p:sp>
      <p:sp>
        <p:nvSpPr>
          <p:cNvPr id="28" name="テキスト ボックス 27">
            <a:extLst>
              <a:ext uri="{FF2B5EF4-FFF2-40B4-BE49-F238E27FC236}">
                <a16:creationId xmlns:a16="http://schemas.microsoft.com/office/drawing/2014/main" id="{139213DD-6329-4FEC-BE48-F012765544E3}"/>
              </a:ext>
            </a:extLst>
          </p:cNvPr>
          <p:cNvSpPr txBox="1"/>
          <p:nvPr/>
        </p:nvSpPr>
        <p:spPr>
          <a:xfrm>
            <a:off x="1548972" y="2748207"/>
            <a:ext cx="5594053" cy="790140"/>
          </a:xfrm>
          <a:prstGeom prst="rect">
            <a:avLst/>
          </a:prstGeom>
          <a:noFill/>
        </p:spPr>
        <p:txBody>
          <a:bodyPr wrap="square" lIns="96698" tIns="48349" rIns="96698" bIns="48349" rtlCol="0">
            <a:spAutoFit/>
          </a:bodyPr>
          <a:lstStyle/>
          <a:p>
            <a:r>
              <a:rPr lang="ja-JP" altLang="en-US" sz="1500" dirty="0">
                <a:latin typeface="HG丸ｺﾞｼｯｸM-PRO" panose="020F0600000000000000" pitchFamily="50" charset="-128"/>
                <a:ea typeface="HG丸ｺﾞｼｯｸM-PRO" panose="020F0600000000000000" pitchFamily="50" charset="-128"/>
              </a:rPr>
              <a:t>・ヘルメットとシートベルトを着用する。</a:t>
            </a:r>
            <a:endParaRPr lang="en-US" altLang="ja-JP" sz="1500" dirty="0">
              <a:latin typeface="HG丸ｺﾞｼｯｸM-PRO" panose="020F0600000000000000" pitchFamily="50" charset="-128"/>
              <a:ea typeface="HG丸ｺﾞｼｯｸM-PRO" panose="020F0600000000000000" pitchFamily="50" charset="-128"/>
            </a:endParaRPr>
          </a:p>
          <a:p>
            <a:r>
              <a:rPr lang="ja-JP" altLang="en-US" sz="1500" dirty="0">
                <a:latin typeface="HG丸ｺﾞｼｯｸM-PRO" panose="020F0600000000000000" pitchFamily="50" charset="-128"/>
                <a:ea typeface="HG丸ｺﾞｼｯｸM-PRO" panose="020F0600000000000000" pitchFamily="50" charset="-128"/>
              </a:rPr>
              <a:t>・狭い道は迂回し、カーブ区間は徐行する。</a:t>
            </a:r>
            <a:endParaRPr lang="en-US" altLang="ja-JP" sz="1500" dirty="0">
              <a:latin typeface="HG丸ｺﾞｼｯｸM-PRO" panose="020F0600000000000000" pitchFamily="50" charset="-128"/>
              <a:ea typeface="HG丸ｺﾞｼｯｸM-PRO" panose="020F0600000000000000" pitchFamily="50" charset="-128"/>
            </a:endParaRPr>
          </a:p>
          <a:p>
            <a:r>
              <a:rPr lang="ja-JP" altLang="en-US" sz="1500" dirty="0">
                <a:latin typeface="HG丸ｺﾞｼｯｸM-PRO" panose="020F0600000000000000" pitchFamily="50" charset="-128"/>
                <a:ea typeface="HG丸ｺﾞｼｯｸM-PRO" panose="020F0600000000000000" pitchFamily="50" charset="-128"/>
              </a:rPr>
              <a:t>・危険箇所を把握し、目印や草刈り等により対策を実施する。</a:t>
            </a:r>
            <a:endParaRPr lang="en-US" altLang="ja-JP" sz="1500" dirty="0">
              <a:latin typeface="HG丸ｺﾞｼｯｸM-PRO" panose="020F0600000000000000" pitchFamily="50" charset="-128"/>
              <a:ea typeface="HG丸ｺﾞｼｯｸM-PRO" panose="020F0600000000000000" pitchFamily="50" charset="-128"/>
            </a:endParaRPr>
          </a:p>
        </p:txBody>
      </p:sp>
      <p:sp>
        <p:nvSpPr>
          <p:cNvPr id="29" name="テキスト ボックス 28">
            <a:extLst>
              <a:ext uri="{FF2B5EF4-FFF2-40B4-BE49-F238E27FC236}">
                <a16:creationId xmlns:a16="http://schemas.microsoft.com/office/drawing/2014/main" id="{AD86BEBB-ACDA-424D-BA3C-530B65242B88}"/>
              </a:ext>
            </a:extLst>
          </p:cNvPr>
          <p:cNvSpPr txBox="1"/>
          <p:nvPr/>
        </p:nvSpPr>
        <p:spPr>
          <a:xfrm>
            <a:off x="1548971" y="3707609"/>
            <a:ext cx="5914563" cy="790140"/>
          </a:xfrm>
          <a:prstGeom prst="rect">
            <a:avLst/>
          </a:prstGeom>
          <a:noFill/>
        </p:spPr>
        <p:txBody>
          <a:bodyPr wrap="square" lIns="96698" tIns="48349" rIns="96698" bIns="48349" rtlCol="0">
            <a:spAutoFit/>
          </a:bodyPr>
          <a:lstStyle/>
          <a:p>
            <a:r>
              <a:rPr lang="ja-JP" altLang="en-US" sz="1500" dirty="0">
                <a:latin typeface="HG丸ｺﾞｼｯｸM-PRO" panose="020F0600000000000000" pitchFamily="50" charset="-128"/>
                <a:ea typeface="HG丸ｺﾞｼｯｸM-PRO" panose="020F0600000000000000" pitchFamily="50" charset="-128"/>
              </a:rPr>
              <a:t>・フェイスガードや安全靴等を着用し、防護を徹底する。</a:t>
            </a:r>
            <a:endParaRPr lang="en-US" altLang="ja-JP" sz="1500" dirty="0">
              <a:latin typeface="HG丸ｺﾞｼｯｸM-PRO" panose="020F0600000000000000" pitchFamily="50" charset="-128"/>
              <a:ea typeface="HG丸ｺﾞｼｯｸM-PRO" panose="020F0600000000000000" pitchFamily="50" charset="-128"/>
            </a:endParaRPr>
          </a:p>
          <a:p>
            <a:r>
              <a:rPr lang="ja-JP" altLang="en-US" sz="1500" dirty="0">
                <a:latin typeface="HG丸ｺﾞｼｯｸM-PRO" panose="020F0600000000000000" pitchFamily="50" charset="-128"/>
                <a:ea typeface="HG丸ｺﾞｼｯｸM-PRO" panose="020F0600000000000000" pitchFamily="50" charset="-128"/>
              </a:rPr>
              <a:t>・草むらに潜む切り株や石、空き缶に注意する。</a:t>
            </a:r>
            <a:endParaRPr lang="en-US" altLang="ja-JP" sz="1500" dirty="0">
              <a:latin typeface="HG丸ｺﾞｼｯｸM-PRO" panose="020F0600000000000000" pitchFamily="50" charset="-128"/>
              <a:ea typeface="HG丸ｺﾞｼｯｸM-PRO" panose="020F0600000000000000" pitchFamily="50" charset="-128"/>
            </a:endParaRPr>
          </a:p>
          <a:p>
            <a:r>
              <a:rPr lang="ja-JP" altLang="en-US" sz="1500" dirty="0">
                <a:latin typeface="HG丸ｺﾞｼｯｸM-PRO" panose="020F0600000000000000" pitchFamily="50" charset="-128"/>
                <a:ea typeface="HG丸ｺﾞｼｯｸM-PRO" panose="020F0600000000000000" pitchFamily="50" charset="-128"/>
              </a:rPr>
              <a:t>・詰まり除去時はエンジンを停止する。</a:t>
            </a:r>
            <a:endParaRPr lang="en-US" altLang="ja-JP" sz="1500" dirty="0">
              <a:latin typeface="HG丸ｺﾞｼｯｸM-PRO" panose="020F0600000000000000" pitchFamily="50" charset="-128"/>
              <a:ea typeface="HG丸ｺﾞｼｯｸM-PRO" panose="020F0600000000000000" pitchFamily="50" charset="-128"/>
            </a:endParaRPr>
          </a:p>
        </p:txBody>
      </p:sp>
      <p:sp>
        <p:nvSpPr>
          <p:cNvPr id="35" name="角丸四角形 35">
            <a:extLst>
              <a:ext uri="{FF2B5EF4-FFF2-40B4-BE49-F238E27FC236}">
                <a16:creationId xmlns:a16="http://schemas.microsoft.com/office/drawing/2014/main" id="{E9BFC6EF-F912-4A8F-806F-4C8650306E1F}"/>
              </a:ext>
            </a:extLst>
          </p:cNvPr>
          <p:cNvSpPr/>
          <p:nvPr/>
        </p:nvSpPr>
        <p:spPr>
          <a:xfrm>
            <a:off x="349868" y="4653957"/>
            <a:ext cx="1224136" cy="828606"/>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a:solidFill>
                  <a:schemeClr val="tx1"/>
                </a:solidFill>
                <a:latin typeface="HG丸ｺﾞｼｯｸM-PRO" panose="020F0600000000000000" pitchFamily="50" charset="-128"/>
                <a:ea typeface="HG丸ｺﾞｼｯｸM-PRO" panose="020F0600000000000000" pitchFamily="50" charset="-128"/>
              </a:rPr>
              <a:t>コンバイン</a:t>
            </a:r>
            <a:endParaRPr kumimoji="1" lang="ja-JP" altLang="en-US" sz="1400" b="1" dirty="0">
              <a:solidFill>
                <a:schemeClr val="tx1"/>
              </a:solidFill>
              <a:latin typeface="HG丸ｺﾞｼｯｸM-PRO" panose="020F0600000000000000" pitchFamily="50" charset="-128"/>
              <a:ea typeface="HG丸ｺﾞｼｯｸM-PRO" panose="020F0600000000000000" pitchFamily="50" charset="-128"/>
            </a:endParaRPr>
          </a:p>
        </p:txBody>
      </p:sp>
      <p:sp>
        <p:nvSpPr>
          <p:cNvPr id="36" name="テキスト ボックス 35">
            <a:extLst>
              <a:ext uri="{FF2B5EF4-FFF2-40B4-BE49-F238E27FC236}">
                <a16:creationId xmlns:a16="http://schemas.microsoft.com/office/drawing/2014/main" id="{6344FE19-E69A-4F72-BEFF-724485638CD8}"/>
              </a:ext>
            </a:extLst>
          </p:cNvPr>
          <p:cNvSpPr txBox="1"/>
          <p:nvPr/>
        </p:nvSpPr>
        <p:spPr>
          <a:xfrm>
            <a:off x="1548971" y="4663629"/>
            <a:ext cx="5594054" cy="790140"/>
          </a:xfrm>
          <a:prstGeom prst="rect">
            <a:avLst/>
          </a:prstGeom>
          <a:noFill/>
        </p:spPr>
        <p:txBody>
          <a:bodyPr wrap="square" lIns="96698" tIns="48349" rIns="96698" bIns="48349" rtlCol="0">
            <a:spAutoFit/>
          </a:bodyPr>
          <a:lstStyle/>
          <a:p>
            <a:r>
              <a:rPr lang="ja-JP" altLang="en-US" sz="1500" dirty="0">
                <a:latin typeface="HG丸ｺﾞｼｯｸM-PRO" panose="020F0600000000000000" pitchFamily="50" charset="-128"/>
                <a:ea typeface="HG丸ｺﾞｼｯｸM-PRO" panose="020F0600000000000000" pitchFamily="50" charset="-128"/>
              </a:rPr>
              <a:t>・死角が多いため、こまめに後方確認と声かけを行う。</a:t>
            </a:r>
            <a:endParaRPr lang="en-US" altLang="ja-JP" sz="1500" dirty="0">
              <a:latin typeface="HG丸ｺﾞｼｯｸM-PRO" panose="020F0600000000000000" pitchFamily="50" charset="-128"/>
              <a:ea typeface="HG丸ｺﾞｼｯｸM-PRO" panose="020F0600000000000000" pitchFamily="50" charset="-128"/>
            </a:endParaRPr>
          </a:p>
          <a:p>
            <a:r>
              <a:rPr lang="ja-JP" altLang="en-US" sz="1500" dirty="0">
                <a:latin typeface="HG丸ｺﾞｼｯｸM-PRO" panose="020F0600000000000000" pitchFamily="50" charset="-128"/>
                <a:ea typeface="HG丸ｺﾞｼｯｸM-PRO" panose="020F0600000000000000" pitchFamily="50" charset="-128"/>
              </a:rPr>
              <a:t>・手こぎ作業は手袋や軍手、巻き込まれやすいタオルなどは</a:t>
            </a:r>
            <a:endParaRPr lang="en-US" altLang="ja-JP" sz="1500" dirty="0">
              <a:latin typeface="HG丸ｺﾞｼｯｸM-PRO" panose="020F0600000000000000" pitchFamily="50" charset="-128"/>
              <a:ea typeface="HG丸ｺﾞｼｯｸM-PRO" panose="020F0600000000000000" pitchFamily="50" charset="-128"/>
            </a:endParaRPr>
          </a:p>
          <a:p>
            <a:r>
              <a:rPr lang="ja-JP" altLang="en-US" sz="1500" dirty="0">
                <a:latin typeface="HG丸ｺﾞｼｯｸM-PRO" panose="020F0600000000000000" pitchFamily="50" charset="-128"/>
                <a:ea typeface="HG丸ｺﾞｼｯｸM-PRO" panose="020F0600000000000000" pitchFamily="50" charset="-128"/>
              </a:rPr>
              <a:t>　外した適切な服装で行う。</a:t>
            </a:r>
            <a:endParaRPr lang="en-US" altLang="ja-JP" sz="1500" dirty="0">
              <a:latin typeface="HG丸ｺﾞｼｯｸM-PRO" panose="020F0600000000000000" pitchFamily="50" charset="-128"/>
              <a:ea typeface="HG丸ｺﾞｼｯｸM-PRO" panose="020F0600000000000000" pitchFamily="50" charset="-128"/>
            </a:endParaRPr>
          </a:p>
        </p:txBody>
      </p:sp>
      <p:sp>
        <p:nvSpPr>
          <p:cNvPr id="37" name="テキスト ボックス 36">
            <a:extLst>
              <a:ext uri="{FF2B5EF4-FFF2-40B4-BE49-F238E27FC236}">
                <a16:creationId xmlns:a16="http://schemas.microsoft.com/office/drawing/2014/main" id="{3BEE5967-41FD-43FF-AD7F-537E0D9666FB}"/>
              </a:ext>
            </a:extLst>
          </p:cNvPr>
          <p:cNvSpPr txBox="1"/>
          <p:nvPr/>
        </p:nvSpPr>
        <p:spPr>
          <a:xfrm>
            <a:off x="303050" y="5684247"/>
            <a:ext cx="6962995" cy="374641"/>
          </a:xfrm>
          <a:prstGeom prst="rect">
            <a:avLst/>
          </a:prstGeom>
          <a:noFill/>
        </p:spPr>
        <p:txBody>
          <a:bodyPr wrap="square" lIns="96698" tIns="48349" rIns="96698" bIns="48349" rtlCol="0">
            <a:spAutoFit/>
          </a:bodyPr>
          <a:lstStyle/>
          <a:p>
            <a:pPr algn="ctr"/>
            <a:r>
              <a:rPr lang="ja-JP" altLang="en-US" sz="1800" b="1" dirty="0">
                <a:solidFill>
                  <a:srgbClr val="FF0000"/>
                </a:solidFill>
                <a:latin typeface="HG丸ｺﾞｼｯｸM-PRO" panose="020F0600000000000000" pitchFamily="50" charset="-128"/>
                <a:ea typeface="HG丸ｺﾞｼｯｸM-PRO" panose="020F0600000000000000" pitchFamily="50" charset="-128"/>
              </a:rPr>
              <a:t>常に携帯電話を所持し、事故発生時は一刻も早く</a:t>
            </a:r>
            <a:r>
              <a:rPr lang="en-US" altLang="ja-JP" sz="1800" b="1" dirty="0">
                <a:solidFill>
                  <a:srgbClr val="FF0000"/>
                </a:solidFill>
                <a:latin typeface="HG丸ｺﾞｼｯｸM-PRO" panose="020F0600000000000000" pitchFamily="50" charset="-128"/>
                <a:ea typeface="HG丸ｺﾞｼｯｸM-PRO" panose="020F0600000000000000" pitchFamily="50" charset="-128"/>
              </a:rPr>
              <a:t>119</a:t>
            </a:r>
            <a:r>
              <a:rPr lang="ja-JP" altLang="en-US" sz="1800" b="1" dirty="0">
                <a:solidFill>
                  <a:srgbClr val="FF0000"/>
                </a:solidFill>
                <a:latin typeface="HG丸ｺﾞｼｯｸM-PRO" panose="020F0600000000000000" pitchFamily="50" charset="-128"/>
                <a:ea typeface="HG丸ｺﾞｼｯｸM-PRO" panose="020F0600000000000000" pitchFamily="50" charset="-128"/>
              </a:rPr>
              <a:t>番へ通報</a:t>
            </a:r>
            <a:endParaRPr lang="en-US" altLang="ja-JP" sz="1800" b="1" dirty="0">
              <a:solidFill>
                <a:srgbClr val="FF0000"/>
              </a:solidFill>
              <a:latin typeface="HG丸ｺﾞｼｯｸM-PRO" panose="020F0600000000000000" pitchFamily="50" charset="-128"/>
              <a:ea typeface="HG丸ｺﾞｼｯｸM-PRO" panose="020F0600000000000000" pitchFamily="50" charset="-128"/>
            </a:endParaRPr>
          </a:p>
        </p:txBody>
      </p:sp>
      <p:sp>
        <p:nvSpPr>
          <p:cNvPr id="38" name="テキスト ボックス 37">
            <a:extLst>
              <a:ext uri="{FF2B5EF4-FFF2-40B4-BE49-F238E27FC236}">
                <a16:creationId xmlns:a16="http://schemas.microsoft.com/office/drawing/2014/main" id="{AE903518-0B7B-4F79-87D2-E4BAD4FCE9C2}"/>
              </a:ext>
            </a:extLst>
          </p:cNvPr>
          <p:cNvSpPr txBox="1"/>
          <p:nvPr/>
        </p:nvSpPr>
        <p:spPr>
          <a:xfrm>
            <a:off x="303050" y="6284090"/>
            <a:ext cx="2921244" cy="405419"/>
          </a:xfrm>
          <a:prstGeom prst="rect">
            <a:avLst/>
          </a:prstGeom>
          <a:noFill/>
        </p:spPr>
        <p:txBody>
          <a:bodyPr wrap="square" lIns="96698" tIns="48349" rIns="96698" bIns="48349" rtlCol="0">
            <a:spAutoFit/>
          </a:bodyPr>
          <a:lstStyle/>
          <a:p>
            <a:r>
              <a:rPr lang="ja-JP" altLang="en-US" b="1" dirty="0">
                <a:highlight>
                  <a:srgbClr val="97E5A0"/>
                </a:highlight>
                <a:latin typeface="HG丸ｺﾞｼｯｸM-PRO" panose="020F0600000000000000" pitchFamily="50" charset="-128"/>
                <a:ea typeface="HG丸ｺﾞｼｯｸM-PRO" panose="020F0600000000000000" pitchFamily="50" charset="-128"/>
              </a:rPr>
              <a:t>熱中症対策について</a:t>
            </a:r>
            <a:endParaRPr lang="en-US" altLang="ja-JP" b="1" dirty="0">
              <a:highlight>
                <a:srgbClr val="97E5A0"/>
              </a:highlight>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3940455426"/>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noFill/>
        <a:ln w="22225">
          <a:solidFill>
            <a:schemeClr val="accent1"/>
          </a:solidFill>
        </a:ln>
      </a:spPr>
      <a:bodyPr rtlCol="0" anchor="ctr"/>
      <a:lstStyle>
        <a:defPPr algn="ctr">
          <a:defRPr kumimoji="1"/>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3413</TotalTime>
  <Words>723</Words>
  <Application>Microsoft Office PowerPoint</Application>
  <PresentationFormat>ユーザー設定</PresentationFormat>
  <Paragraphs>88</Paragraphs>
  <Slides>2</Slides>
  <Notes>1</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2</vt:i4>
      </vt:variant>
    </vt:vector>
  </HeadingPairs>
  <TitlesOfParts>
    <vt:vector size="6" baseType="lpstr">
      <vt:lpstr>HG丸ｺﾞｼｯｸM-PRO</vt:lpstr>
      <vt:lpstr>Arial</vt:lpstr>
      <vt:lpstr>Calibri</vt:lpstr>
      <vt:lpstr>Office ​​テーマ</vt:lpstr>
      <vt:lpstr>！　農作業事故</vt:lpstr>
      <vt:lpstr>農作業事故は、1年中発生しています。 作業前のチェックと「声かけ」で事故防止！</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秋の農繁期 農作業事故にご注意！</dc:title>
  <dc:creator>w</dc:creator>
  <cp:lastModifiedBy>堀口　莉香</cp:lastModifiedBy>
  <cp:revision>306</cp:revision>
  <cp:lastPrinted>2025-07-08T07:28:11Z</cp:lastPrinted>
  <dcterms:created xsi:type="dcterms:W3CDTF">2016-07-13T05:11:51Z</dcterms:created>
  <dcterms:modified xsi:type="dcterms:W3CDTF">2025-07-09T05:41:15Z</dcterms:modified>
</cp:coreProperties>
</file>