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96" r:id="rId1"/>
  </p:sldMasterIdLst>
  <p:notesMasterIdLst>
    <p:notesMasterId r:id="rId5"/>
  </p:notesMasterIdLst>
  <p:sldIdLst>
    <p:sldId id="2147378882" r:id="rId2"/>
    <p:sldId id="2147378883" r:id="rId3"/>
    <p:sldId id="2147378881" r:id="rId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781058-D255-4024-BAAC-89E54E4F7326}" v="4" dt="2025-04-02T06:45:48.66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15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4" cy="498475"/>
          </a:xfrm>
          <a:prstGeom prst="rect">
            <a:avLst/>
          </a:prstGeom>
        </p:spPr>
        <p:txBody>
          <a:bodyPr vert="horz" lIns="91410" tIns="45703" rIns="91410" bIns="45703"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6042" y="3"/>
            <a:ext cx="2949574" cy="498475"/>
          </a:xfrm>
          <a:prstGeom prst="rect">
            <a:avLst/>
          </a:prstGeom>
        </p:spPr>
        <p:txBody>
          <a:bodyPr vert="horz" lIns="91410" tIns="45703" rIns="91410" bIns="45703" rtlCol="0"/>
          <a:lstStyle>
            <a:lvl1pPr algn="r">
              <a:defRPr sz="1300"/>
            </a:lvl1pPr>
          </a:lstStyle>
          <a:p>
            <a:fld id="{7EE5BBA3-23BA-421E-A6B2-40CBB36E4ACA}" type="datetimeFigureOut">
              <a:rPr kumimoji="1" lang="ja-JP" altLang="en-US" smtClean="0"/>
              <a:t>2025/4/2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10" tIns="45703" rIns="91410" bIns="45703" rtlCol="0" anchor="ctr"/>
          <a:lstStyle/>
          <a:p>
            <a:endParaRPr lang="ja-JP" altLang="en-US"/>
          </a:p>
        </p:txBody>
      </p:sp>
      <p:sp>
        <p:nvSpPr>
          <p:cNvPr id="5" name="ノート プレースホルダー 4"/>
          <p:cNvSpPr>
            <a:spLocks noGrp="1"/>
          </p:cNvSpPr>
          <p:nvPr>
            <p:ph type="body" sz="quarter" idx="3"/>
          </p:nvPr>
        </p:nvSpPr>
        <p:spPr>
          <a:xfrm>
            <a:off x="681038" y="4783141"/>
            <a:ext cx="5445125" cy="3913187"/>
          </a:xfrm>
          <a:prstGeom prst="rect">
            <a:avLst/>
          </a:prstGeom>
        </p:spPr>
        <p:txBody>
          <a:bodyPr vert="horz" lIns="91410" tIns="45703" rIns="91410"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6"/>
            <a:ext cx="2949574" cy="498475"/>
          </a:xfrm>
          <a:prstGeom prst="rect">
            <a:avLst/>
          </a:prstGeom>
        </p:spPr>
        <p:txBody>
          <a:bodyPr vert="horz" lIns="91410" tIns="45703" rIns="91410" bIns="457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6042" y="9440866"/>
            <a:ext cx="2949574" cy="498475"/>
          </a:xfrm>
          <a:prstGeom prst="rect">
            <a:avLst/>
          </a:prstGeom>
        </p:spPr>
        <p:txBody>
          <a:bodyPr vert="horz" lIns="91410" tIns="45703" rIns="91410" bIns="45703" rtlCol="0" anchor="b"/>
          <a:lstStyle>
            <a:lvl1pPr algn="r">
              <a:defRPr sz="13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2025/4/2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2025/4/2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2025/4/2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2025/4/2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2025/4/2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2025/4/2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2025/4/2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2025/4/2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2025/4/2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2025/4/2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2025/4/2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2025/4/2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575011"/>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9DAF8577-A7B2-9A7B-0E92-6CA66664FCF3}"/>
              </a:ext>
            </a:extLst>
          </p:cNvPr>
          <p:cNvSpPr txBox="1"/>
          <p:nvPr/>
        </p:nvSpPr>
        <p:spPr>
          <a:xfrm>
            <a:off x="0" y="171863"/>
            <a:ext cx="7967246"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チェックシート（農業経営体向け）</a:t>
            </a:r>
            <a:endParaRPr kumimoji="1" lang="en-US" altLang="ja-JP" sz="2000" b="1" dirty="0">
              <a:latin typeface="Meiryo UI"/>
              <a:ea typeface="Meiryo UI"/>
            </a:endParaRPr>
          </a:p>
        </p:txBody>
      </p:sp>
      <p:sp>
        <p:nvSpPr>
          <p:cNvPr id="6" name="テキスト ボックス 5">
            <a:extLst>
              <a:ext uri="{FF2B5EF4-FFF2-40B4-BE49-F238E27FC236}">
                <a16:creationId xmlns:a16="http://schemas.microsoft.com/office/drawing/2014/main" id="{899C91AA-B9AA-5D9F-E398-4D05868E04FE}"/>
              </a:ext>
            </a:extLst>
          </p:cNvPr>
          <p:cNvSpPr txBox="1"/>
          <p:nvPr/>
        </p:nvSpPr>
        <p:spPr>
          <a:xfrm>
            <a:off x="-591625" y="1214354"/>
            <a:ext cx="396000" cy="369332"/>
          </a:xfrm>
          <a:prstGeom prst="rect">
            <a:avLst/>
          </a:prstGeom>
          <a:noFill/>
        </p:spPr>
        <p:txBody>
          <a:bodyPr wrap="square" rtlCol="0" anchor="ctr">
            <a:spAutoFit/>
          </a:bodyPr>
          <a:lstStyle/>
          <a:p>
            <a:pPr algn="ctr"/>
            <a:r>
              <a:rPr kumimoji="1" lang="ja-JP" altLang="en-US" dirty="0"/>
              <a:t>☑</a:t>
            </a:r>
          </a:p>
        </p:txBody>
      </p:sp>
      <p:sp>
        <p:nvSpPr>
          <p:cNvPr id="7" name="テキスト ボックス 6">
            <a:extLst>
              <a:ext uri="{FF2B5EF4-FFF2-40B4-BE49-F238E27FC236}">
                <a16:creationId xmlns:a16="http://schemas.microsoft.com/office/drawing/2014/main" id="{0F30E036-5BB9-7A0C-8933-91DC842776B2}"/>
              </a:ext>
            </a:extLst>
          </p:cNvPr>
          <p:cNvSpPr txBox="1"/>
          <p:nvPr/>
        </p:nvSpPr>
        <p:spPr>
          <a:xfrm>
            <a:off x="-132526" y="-30086"/>
            <a:ext cx="2676513" cy="276999"/>
          </a:xfrm>
          <a:prstGeom prst="rect">
            <a:avLst/>
          </a:prstGeom>
          <a:noFill/>
        </p:spPr>
        <p:txBody>
          <a:bodyPr wrap="square" lIns="91440" tIns="45720" rIns="91440" bIns="45720" rtlCol="0" anchor="t">
            <a:spAutoFit/>
          </a:bodyPr>
          <a:lstStyle/>
          <a:p>
            <a:r>
              <a:rPr kumimoji="1" lang="ja-JP" altLang="en-US" sz="1200" dirty="0">
                <a:latin typeface="ＭＳ ゴシック" panose="020B0609070205080204" pitchFamily="49" charset="-128"/>
                <a:ea typeface="ＭＳ ゴシック" panose="020B0609070205080204" pitchFamily="49" charset="-128"/>
              </a:rPr>
              <a:t>（</a:t>
            </a:r>
            <a:r>
              <a:rPr kumimoji="1" lang="zh-TW" altLang="en-US" sz="1200" dirty="0">
                <a:latin typeface="ＭＳ ゴシック" panose="020B0609070205080204" pitchFamily="49" charset="-128"/>
                <a:ea typeface="ＭＳ ゴシック" panose="020B0609070205080204" pitchFamily="49" charset="-128"/>
              </a:rPr>
              <a:t>別記様式第５号</a:t>
            </a:r>
            <a:r>
              <a:rPr kumimoji="1" lang="ja-JP" altLang="en-US" sz="1200" dirty="0">
                <a:latin typeface="ＭＳ ゴシック" panose="020B0609070205080204" pitchFamily="49" charset="-128"/>
                <a:ea typeface="ＭＳ ゴシック" panose="020B0609070205080204" pitchFamily="49" charset="-128"/>
              </a:rPr>
              <a:t>別添１）</a:t>
            </a:r>
            <a:endParaRPr kumimoji="1" lang="en-US" altLang="ja-JP" sz="1200" dirty="0">
              <a:latin typeface="ＭＳ ゴシック" panose="020B0609070205080204" pitchFamily="49" charset="-128"/>
              <a:ea typeface="ＭＳ ゴシック" panose="020B0609070205080204" pitchFamily="49" charset="-128"/>
            </a:endParaRPr>
          </a:p>
        </p:txBody>
      </p:sp>
      <p:graphicFrame>
        <p:nvGraphicFramePr>
          <p:cNvPr id="3" name="表 7">
            <a:extLst>
              <a:ext uri="{FF2B5EF4-FFF2-40B4-BE49-F238E27FC236}">
                <a16:creationId xmlns:a16="http://schemas.microsoft.com/office/drawing/2014/main" id="{42BEFB9A-68C6-FD68-43D7-BDCDADC880FF}"/>
              </a:ext>
            </a:extLst>
          </p:cNvPr>
          <p:cNvGraphicFramePr>
            <a:graphicFrameLocks noGrp="1"/>
          </p:cNvGraphicFramePr>
          <p:nvPr/>
        </p:nvGraphicFramePr>
        <p:xfrm>
          <a:off x="80991" y="5316938"/>
          <a:ext cx="4794000"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77B60BE9-80D3-87F4-31B3-CF686ACF997E}"/>
              </a:ext>
            </a:extLst>
          </p:cNvPr>
          <p:cNvGraphicFramePr>
            <a:graphicFrameLocks noGrp="1"/>
          </p:cNvGraphicFramePr>
          <p:nvPr/>
        </p:nvGraphicFramePr>
        <p:xfrm>
          <a:off x="80991" y="2751978"/>
          <a:ext cx="4794000"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11" name="表 7">
            <a:extLst>
              <a:ext uri="{FF2B5EF4-FFF2-40B4-BE49-F238E27FC236}">
                <a16:creationId xmlns:a16="http://schemas.microsoft.com/office/drawing/2014/main" id="{F53DCA0C-1E12-7E26-3F35-C8D278A2C75A}"/>
              </a:ext>
            </a:extLst>
          </p:cNvPr>
          <p:cNvGraphicFramePr>
            <a:graphicFrameLocks noGrp="1"/>
          </p:cNvGraphicFramePr>
          <p:nvPr/>
        </p:nvGraphicFramePr>
        <p:xfrm>
          <a:off x="80991" y="816938"/>
          <a:ext cx="4794000"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latin typeface="ＭＳ ゴシック" panose="020B0609070205080204" pitchFamily="49" charset="-128"/>
                          <a:ea typeface="ＭＳ ゴシック" panose="020B0609070205080204" pitchFamily="49" charset="-128"/>
                        </a:rPr>
                        <a:t>□</a:t>
                      </a:r>
                      <a:endParaRPr kumimoji="1" lang="en-US" altLang="ja-JP" sz="1400" b="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graphicFrame>
        <p:nvGraphicFramePr>
          <p:cNvPr id="12" name="表 7">
            <a:extLst>
              <a:ext uri="{FF2B5EF4-FFF2-40B4-BE49-F238E27FC236}">
                <a16:creationId xmlns:a16="http://schemas.microsoft.com/office/drawing/2014/main" id="{AD876E26-3790-78C8-ACDA-E7DD2EA40930}"/>
              </a:ext>
            </a:extLst>
          </p:cNvPr>
          <p:cNvGraphicFramePr>
            <a:graphicFrameLocks noGrp="1"/>
          </p:cNvGraphicFramePr>
          <p:nvPr/>
        </p:nvGraphicFramePr>
        <p:xfrm>
          <a:off x="5057853" y="4235047"/>
          <a:ext cx="4794000"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900" b="0" dirty="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8C27F8D1-DD2A-E8F6-CF64-6AFEBD94CBEA}"/>
              </a:ext>
            </a:extLst>
          </p:cNvPr>
          <p:cNvGraphicFramePr>
            <a:graphicFrameLocks noGrp="1"/>
          </p:cNvGraphicFramePr>
          <p:nvPr/>
        </p:nvGraphicFramePr>
        <p:xfrm>
          <a:off x="5057853" y="2597982"/>
          <a:ext cx="4794000"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4" name="表 7">
            <a:extLst>
              <a:ext uri="{FF2B5EF4-FFF2-40B4-BE49-F238E27FC236}">
                <a16:creationId xmlns:a16="http://schemas.microsoft.com/office/drawing/2014/main" id="{B17D98F5-EA76-4D63-85A2-00BB3855A9C5}"/>
              </a:ext>
            </a:extLst>
          </p:cNvPr>
          <p:cNvGraphicFramePr>
            <a:graphicFrameLocks noGrp="1"/>
          </p:cNvGraphicFramePr>
          <p:nvPr/>
        </p:nvGraphicFramePr>
        <p:xfrm>
          <a:off x="5057853" y="1653770"/>
          <a:ext cx="4794000"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15" name="表 7">
            <a:extLst>
              <a:ext uri="{FF2B5EF4-FFF2-40B4-BE49-F238E27FC236}">
                <a16:creationId xmlns:a16="http://schemas.microsoft.com/office/drawing/2014/main" id="{37A759D2-BC65-A2A3-349B-187762281778}"/>
              </a:ext>
            </a:extLst>
          </p:cNvPr>
          <p:cNvGraphicFramePr>
            <a:graphicFrameLocks noGrp="1"/>
          </p:cNvGraphicFramePr>
          <p:nvPr/>
        </p:nvGraphicFramePr>
        <p:xfrm>
          <a:off x="5057853" y="816238"/>
          <a:ext cx="4794000"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sp>
        <p:nvSpPr>
          <p:cNvPr id="16" name="テキスト ボックス 15">
            <a:extLst>
              <a:ext uri="{FF2B5EF4-FFF2-40B4-BE49-F238E27FC236}">
                <a16:creationId xmlns:a16="http://schemas.microsoft.com/office/drawing/2014/main" id="{DABFE13F-78E2-BE27-B30B-347B07B9F302}"/>
              </a:ext>
            </a:extLst>
          </p:cNvPr>
          <p:cNvSpPr txBox="1"/>
          <p:nvPr/>
        </p:nvSpPr>
        <p:spPr>
          <a:xfrm>
            <a:off x="5057853" y="6270075"/>
            <a:ext cx="4794000" cy="415498"/>
          </a:xfrm>
          <a:prstGeom prst="rect">
            <a:avLst/>
          </a:prstGeom>
          <a:noFill/>
          <a:ln>
            <a:solidFill>
              <a:schemeClr val="bg1">
                <a:lumMod val="50000"/>
              </a:schemeClr>
            </a:solidFill>
          </a:ln>
        </p:spPr>
        <p:txBody>
          <a:bodyPr wrap="square">
            <a:spAutoFit/>
          </a:bodyPr>
          <a:lstStyle/>
          <a:p>
            <a:r>
              <a:rPr lang="ja-JP" altLang="en-US" sz="1050" dirty="0">
                <a:latin typeface="ＭＳ 明朝" panose="02020609040205080304" pitchFamily="17" charset="-128"/>
                <a:ea typeface="ＭＳ 明朝" panose="02020609040205080304" pitchFamily="17" charset="-128"/>
                <a:cs typeface="ＭＳ 明朝" panose="02020609040205080304" pitchFamily="17" charset="-128"/>
              </a:rPr>
              <a:t>記入年月日：</a:t>
            </a:r>
            <a:endParaRPr lang="en-US" altLang="ja-JP" sz="1050" dirty="0">
              <a:latin typeface="ＭＳ 明朝" panose="02020609040205080304" pitchFamily="17" charset="-128"/>
              <a:ea typeface="ＭＳ 明朝" panose="02020609040205080304" pitchFamily="17" charset="-128"/>
            </a:endParaRPr>
          </a:p>
          <a:p>
            <a:r>
              <a:rPr lang="ja-JP" altLang="en-US" sz="1050" dirty="0">
                <a:latin typeface="ＭＳ 明朝" panose="02020609040205080304" pitchFamily="17" charset="-128"/>
                <a:ea typeface="ＭＳ 明朝" panose="02020609040205080304" pitchFamily="17" charset="-128"/>
              </a:rPr>
              <a:t>事業実施主体又は中心的な取組主体名：</a:t>
            </a:r>
          </a:p>
        </p:txBody>
      </p:sp>
    </p:spTree>
    <p:extLst>
      <p:ext uri="{BB962C8B-B14F-4D97-AF65-F5344CB8AC3E}">
        <p14:creationId xmlns:p14="http://schemas.microsoft.com/office/powerpoint/2010/main" val="3696495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575011"/>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9DAF8577-A7B2-9A7B-0E92-6CA66664FCF3}"/>
              </a:ext>
            </a:extLst>
          </p:cNvPr>
          <p:cNvSpPr txBox="1"/>
          <p:nvPr/>
        </p:nvSpPr>
        <p:spPr>
          <a:xfrm>
            <a:off x="-9625" y="175290"/>
            <a:ext cx="826540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0F30E036-5BB9-7A0C-8933-91DC842776B2}"/>
              </a:ext>
            </a:extLst>
          </p:cNvPr>
          <p:cNvSpPr txBox="1"/>
          <p:nvPr/>
        </p:nvSpPr>
        <p:spPr>
          <a:xfrm>
            <a:off x="-122901" y="-20461"/>
            <a:ext cx="2676513" cy="276999"/>
          </a:xfrm>
          <a:prstGeom prst="rect">
            <a:avLst/>
          </a:prstGeom>
          <a:noFill/>
        </p:spPr>
        <p:txBody>
          <a:bodyPr wrap="square" lIns="91440" tIns="45720" rIns="91440" bIns="45720" rtlCol="0" anchor="t">
            <a:spAutoFit/>
          </a:bodyPr>
          <a:lstStyle/>
          <a:p>
            <a:r>
              <a:rPr kumimoji="1" lang="ja-JP" altLang="en-US" sz="1200" dirty="0">
                <a:latin typeface="ＭＳ ゴシック" panose="020B0609070205080204" pitchFamily="49" charset="-128"/>
                <a:ea typeface="ＭＳ ゴシック" panose="020B0609070205080204" pitchFamily="49" charset="-128"/>
              </a:rPr>
              <a:t>（</a:t>
            </a:r>
            <a:r>
              <a:rPr kumimoji="1" lang="zh-TW" altLang="en-US" sz="1200" dirty="0">
                <a:latin typeface="ＭＳ ゴシック" panose="020B0609070205080204" pitchFamily="49" charset="-128"/>
                <a:ea typeface="ＭＳ ゴシック" panose="020B0609070205080204" pitchFamily="49" charset="-128"/>
              </a:rPr>
              <a:t>別記様式第５号</a:t>
            </a:r>
            <a:r>
              <a:rPr kumimoji="1" lang="ja-JP" altLang="en-US" sz="1200" dirty="0">
                <a:latin typeface="ＭＳ ゴシック" panose="020B0609070205080204" pitchFamily="49" charset="-128"/>
                <a:ea typeface="ＭＳ ゴシック" panose="020B0609070205080204" pitchFamily="49" charset="-128"/>
              </a:rPr>
              <a:t>別添２）</a:t>
            </a:r>
            <a:endParaRPr kumimoji="1" lang="en-US" altLang="ja-JP" sz="12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4DDC1D4-497E-896C-9FBC-6950230988D6}"/>
              </a:ext>
            </a:extLst>
          </p:cNvPr>
          <p:cNvSpPr txBox="1"/>
          <p:nvPr/>
        </p:nvSpPr>
        <p:spPr>
          <a:xfrm>
            <a:off x="-15240" y="6461318"/>
            <a:ext cx="9906000" cy="253916"/>
          </a:xfrm>
          <a:prstGeom prst="rect">
            <a:avLst/>
          </a:prstGeom>
          <a:noFill/>
        </p:spPr>
        <p:txBody>
          <a:bodyPr wrap="square" rtlCol="0">
            <a:spAutoFit/>
          </a:bodyPr>
          <a:lstStyle/>
          <a:p>
            <a:r>
              <a:rPr kumimoji="1" lang="ja-JP" altLang="en-US" sz="1050" dirty="0">
                <a:latin typeface="ＭＳ 明朝" panose="02020609040205080304" pitchFamily="17" charset="-128"/>
                <a:ea typeface="ＭＳ 明朝" panose="02020609040205080304" pitchFamily="17" charset="-128"/>
              </a:rPr>
              <a:t>（注）</a:t>
            </a:r>
            <a:r>
              <a:rPr kumimoji="1" lang="en-US" altLang="ja-JP" sz="1050" dirty="0">
                <a:latin typeface="ＭＳ 明朝" panose="02020609040205080304" pitchFamily="17" charset="-128"/>
                <a:ea typeface="ＭＳ 明朝" panose="02020609040205080304" pitchFamily="17" charset="-128"/>
              </a:rPr>
              <a:t>※</a:t>
            </a:r>
            <a:r>
              <a:rPr kumimoji="1" lang="ja-JP" altLang="en-US" sz="105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050" dirty="0">
              <a:latin typeface="ＭＳ 明朝" panose="02020609040205080304" pitchFamily="17" charset="-128"/>
              <a:ea typeface="ＭＳ 明朝" panose="02020609040205080304" pitchFamily="17" charset="-128"/>
            </a:endParaRPr>
          </a:p>
        </p:txBody>
      </p:sp>
      <p:graphicFrame>
        <p:nvGraphicFramePr>
          <p:cNvPr id="2" name="表 7">
            <a:extLst>
              <a:ext uri="{FF2B5EF4-FFF2-40B4-BE49-F238E27FC236}">
                <a16:creationId xmlns:a16="http://schemas.microsoft.com/office/drawing/2014/main" id="{6F522E61-0447-354E-2884-8800AE569FAB}"/>
              </a:ext>
            </a:extLst>
          </p:cNvPr>
          <p:cNvGraphicFramePr>
            <a:graphicFrameLocks noGrp="1"/>
          </p:cNvGraphicFramePr>
          <p:nvPr/>
        </p:nvGraphicFramePr>
        <p:xfrm>
          <a:off x="80991" y="4078841"/>
          <a:ext cx="4794000" cy="9906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900" b="0" dirty="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dirty="0">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5" name="表 4">
            <a:extLst>
              <a:ext uri="{FF2B5EF4-FFF2-40B4-BE49-F238E27FC236}">
                <a16:creationId xmlns:a16="http://schemas.microsoft.com/office/drawing/2014/main" id="{9D7F3DC5-D20D-AA41-910D-7EC6F2C3636A}"/>
              </a:ext>
            </a:extLst>
          </p:cNvPr>
          <p:cNvGraphicFramePr>
            <a:graphicFrameLocks noGrp="1"/>
          </p:cNvGraphicFramePr>
          <p:nvPr/>
        </p:nvGraphicFramePr>
        <p:xfrm>
          <a:off x="80991" y="2139445"/>
          <a:ext cx="4794000" cy="18592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900" b="0" dirty="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ＭＳ 明朝" panose="02020609040205080304" pitchFamily="17" charset="-128"/>
                          <a:ea typeface="ＭＳ 明朝" panose="02020609040205080304" pitchFamily="17" charset="-128"/>
                        </a:rPr>
                        <a:t>※</a:t>
                      </a:r>
                      <a:r>
                        <a:rPr kumimoji="1" lang="ja-JP" altLang="en-US" sz="1100" b="1" dirty="0">
                          <a:latin typeface="ＭＳ 明朝" panose="02020609040205080304" pitchFamily="17" charset="-128"/>
                          <a:ea typeface="ＭＳ 明朝" panose="02020609040205080304" pitchFamily="17" charset="-128"/>
                        </a:rPr>
                        <a:t>飼料生産を行う場合（該当しない□）</a:t>
                      </a:r>
                      <a:endParaRPr kumimoji="1" lang="en-US" altLang="ja-JP" sz="1100" b="1" dirty="0">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ＭＳ 明朝" panose="02020609040205080304" pitchFamily="17" charset="-128"/>
                          <a:ea typeface="ＭＳ 明朝" panose="02020609040205080304" pitchFamily="17" charset="-128"/>
                        </a:rPr>
                        <a:t>※</a:t>
                      </a:r>
                      <a:r>
                        <a:rPr kumimoji="1" lang="ja-JP" altLang="en-US" sz="1100" b="1" dirty="0">
                          <a:latin typeface="ＭＳ 明朝" panose="02020609040205080304" pitchFamily="17" charset="-128"/>
                          <a:ea typeface="ＭＳ 明朝" panose="02020609040205080304" pitchFamily="17" charset="-128"/>
                        </a:rPr>
                        <a:t>飼料生産を行う場合（該当しない□）</a:t>
                      </a:r>
                      <a:endParaRPr kumimoji="1" lang="en-US" altLang="ja-JP" sz="1100" b="1" dirty="0">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ＭＳ 明朝" panose="02020609040205080304" pitchFamily="17" charset="-128"/>
                          <a:ea typeface="ＭＳ 明朝" panose="02020609040205080304" pitchFamily="17" charset="-128"/>
                        </a:rPr>
                        <a:t>※</a:t>
                      </a:r>
                      <a:r>
                        <a:rPr kumimoji="1" lang="ja-JP" altLang="en-US" sz="1100" b="1" dirty="0">
                          <a:latin typeface="ＭＳ 明朝" panose="02020609040205080304" pitchFamily="17" charset="-128"/>
                          <a:ea typeface="ＭＳ 明朝" panose="02020609040205080304" pitchFamily="17" charset="-128"/>
                        </a:rPr>
                        <a:t>飼料生産を行う場合（該当しない□）</a:t>
                      </a:r>
                      <a:endParaRPr kumimoji="1" lang="en-US" altLang="ja-JP" sz="1100" b="1" dirty="0">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8" name="表 7">
            <a:extLst>
              <a:ext uri="{FF2B5EF4-FFF2-40B4-BE49-F238E27FC236}">
                <a16:creationId xmlns:a16="http://schemas.microsoft.com/office/drawing/2014/main" id="{E2D9394C-E008-06EE-A036-4398D97A5A72}"/>
              </a:ext>
            </a:extLst>
          </p:cNvPr>
          <p:cNvGraphicFramePr>
            <a:graphicFrameLocks noGrp="1"/>
          </p:cNvGraphicFramePr>
          <p:nvPr/>
        </p:nvGraphicFramePr>
        <p:xfrm>
          <a:off x="80991" y="824889"/>
          <a:ext cx="4794000" cy="12344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latin typeface="ＭＳ 明朝" panose="02020609040205080304" pitchFamily="17" charset="-128"/>
                          <a:ea typeface="ＭＳ 明朝" panose="02020609040205080304" pitchFamily="17" charset="-128"/>
                        </a:rPr>
                        <a:t>※</a:t>
                      </a:r>
                      <a:r>
                        <a:rPr kumimoji="1" lang="ja-JP" altLang="en-US" sz="1100" b="1" dirty="0">
                          <a:latin typeface="ＭＳ 明朝" panose="02020609040205080304" pitchFamily="17" charset="-128"/>
                          <a:ea typeface="ＭＳ 明朝" panose="02020609040205080304" pitchFamily="17" charset="-128"/>
                        </a:rPr>
                        <a:t>飼料生産を行う場合（該当しない□）</a:t>
                      </a:r>
                      <a:endParaRPr kumimoji="1" lang="en-US" altLang="ja-JP" sz="1100" b="1" dirty="0">
                        <a:latin typeface="ＭＳ 明朝" panose="02020609040205080304" pitchFamily="17" charset="-128"/>
                        <a:ea typeface="ＭＳ 明朝" panose="02020609040205080304" pitchFamily="17" charset="-128"/>
                      </a:endParaRPr>
                    </a:p>
                    <a:p>
                      <a:pPr algn="l"/>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latin typeface="ＭＳ 明朝" panose="02020609040205080304" pitchFamily="17" charset="-128"/>
                          <a:ea typeface="ＭＳ 明朝" panose="02020609040205080304" pitchFamily="17" charset="-128"/>
                        </a:rPr>
                        <a:t>※</a:t>
                      </a:r>
                      <a:r>
                        <a:rPr kumimoji="1" lang="ja-JP" altLang="en-US" sz="1100" b="1" dirty="0">
                          <a:latin typeface="ＭＳ 明朝" panose="02020609040205080304" pitchFamily="17" charset="-128"/>
                          <a:ea typeface="ＭＳ 明朝" panose="02020609040205080304" pitchFamily="17" charset="-128"/>
                        </a:rPr>
                        <a:t>飼料生産を行う場合（該当しない□）</a:t>
                      </a:r>
                      <a:endParaRPr kumimoji="1" lang="en-US" altLang="ja-JP" sz="1100" b="1" dirty="0">
                        <a:latin typeface="ＭＳ 明朝" panose="02020609040205080304" pitchFamily="17" charset="-128"/>
                        <a:ea typeface="ＭＳ 明朝" panose="02020609040205080304" pitchFamily="17" charset="-128"/>
                      </a:endParaRPr>
                    </a:p>
                    <a:p>
                      <a:pPr algn="l"/>
                      <a:r>
                        <a:rPr kumimoji="1" lang="ja-JP" altLang="en-US" sz="1200" b="0" dirty="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11" name="表 7">
            <a:extLst>
              <a:ext uri="{FF2B5EF4-FFF2-40B4-BE49-F238E27FC236}">
                <a16:creationId xmlns:a16="http://schemas.microsoft.com/office/drawing/2014/main" id="{248FCC47-8076-65F9-A6C1-FD38B2781121}"/>
              </a:ext>
            </a:extLst>
          </p:cNvPr>
          <p:cNvGraphicFramePr>
            <a:graphicFrameLocks noGrp="1"/>
          </p:cNvGraphicFramePr>
          <p:nvPr/>
        </p:nvGraphicFramePr>
        <p:xfrm>
          <a:off x="5057853" y="2740151"/>
          <a:ext cx="4794000" cy="27482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900" b="0" dirty="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dirty="0">
                          <a:solidFill>
                            <a:schemeClr val="tx1"/>
                          </a:solidFill>
                          <a:latin typeface="ＭＳ 明朝" panose="02020609040205080304" pitchFamily="17" charset="-128"/>
                          <a:ea typeface="ＭＳ 明朝" panose="02020609040205080304" pitchFamily="17" charset="-128"/>
                        </a:rPr>
                        <a:t>GAP</a:t>
                      </a:r>
                      <a:r>
                        <a:rPr kumimoji="1" lang="ja-JP" altLang="en-US" sz="1200" b="0" dirty="0">
                          <a:solidFill>
                            <a:schemeClr val="tx1"/>
                          </a:solidFill>
                          <a:latin typeface="ＭＳ 明朝" panose="02020609040205080304" pitchFamily="17" charset="-128"/>
                          <a:ea typeface="ＭＳ 明朝" panose="02020609040205080304" pitchFamily="17" charset="-128"/>
                        </a:rPr>
                        <a:t>・</a:t>
                      </a:r>
                      <a:r>
                        <a:rPr kumimoji="1" lang="en-US" altLang="ja-JP" sz="1200" b="0" dirty="0">
                          <a:solidFill>
                            <a:schemeClr val="tx1"/>
                          </a:solidFill>
                          <a:latin typeface="ＭＳ 明朝" panose="02020609040205080304" pitchFamily="17" charset="-128"/>
                          <a:ea typeface="ＭＳ 明朝" panose="02020609040205080304" pitchFamily="17" charset="-128"/>
                        </a:rPr>
                        <a:t>HACCP</a:t>
                      </a:r>
                      <a:r>
                        <a:rPr kumimoji="1" lang="ja-JP" altLang="en-US" sz="1200" b="0" dirty="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9900777"/>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8899097"/>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2" name="表 7">
            <a:extLst>
              <a:ext uri="{FF2B5EF4-FFF2-40B4-BE49-F238E27FC236}">
                <a16:creationId xmlns:a16="http://schemas.microsoft.com/office/drawing/2014/main" id="{FC008164-4F00-7324-C123-EC69A7EE7ED0}"/>
              </a:ext>
            </a:extLst>
          </p:cNvPr>
          <p:cNvGraphicFramePr>
            <a:graphicFrameLocks noGrp="1"/>
          </p:cNvGraphicFramePr>
          <p:nvPr/>
        </p:nvGraphicFramePr>
        <p:xfrm>
          <a:off x="5057853" y="1767497"/>
          <a:ext cx="4794000" cy="86557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900" b="0" dirty="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特定事業場である場合（該当しない□）</a:t>
                      </a:r>
                      <a:endParaRPr kumimoji="1" lang="en-US" altLang="ja-JP" sz="1100" b="1"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13" name="表 7">
            <a:extLst>
              <a:ext uri="{FF2B5EF4-FFF2-40B4-BE49-F238E27FC236}">
                <a16:creationId xmlns:a16="http://schemas.microsoft.com/office/drawing/2014/main" id="{5EBF1851-C767-D00C-7391-10DA7709A5CE}"/>
              </a:ext>
            </a:extLst>
          </p:cNvPr>
          <p:cNvGraphicFramePr>
            <a:graphicFrameLocks noGrp="1"/>
          </p:cNvGraphicFramePr>
          <p:nvPr/>
        </p:nvGraphicFramePr>
        <p:xfrm>
          <a:off x="5057853" y="832374"/>
          <a:ext cx="4794000"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dirty="0">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15" name="表 7">
            <a:extLst>
              <a:ext uri="{FF2B5EF4-FFF2-40B4-BE49-F238E27FC236}">
                <a16:creationId xmlns:a16="http://schemas.microsoft.com/office/drawing/2014/main" id="{6AD54F35-B9CE-30D5-2D6C-7623CBDFFE21}"/>
              </a:ext>
            </a:extLst>
          </p:cNvPr>
          <p:cNvGraphicFramePr>
            <a:graphicFrameLocks noGrp="1"/>
          </p:cNvGraphicFramePr>
          <p:nvPr/>
        </p:nvGraphicFramePr>
        <p:xfrm>
          <a:off x="80991" y="5149557"/>
          <a:ext cx="4794000" cy="11557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050" b="1" dirty="0">
                          <a:solidFill>
                            <a:schemeClr val="tx1"/>
                          </a:solidFill>
                          <a:latin typeface="ＭＳ 明朝" panose="02020609040205080304" pitchFamily="17" charset="-128"/>
                          <a:ea typeface="ＭＳ 明朝" panose="02020609040205080304" pitchFamily="17" charset="-128"/>
                        </a:rPr>
                        <a:t>※</a:t>
                      </a:r>
                      <a:r>
                        <a:rPr kumimoji="1" lang="ja-JP" altLang="en-US" sz="1050" b="1" dirty="0">
                          <a:solidFill>
                            <a:schemeClr val="tx1"/>
                          </a:solidFill>
                          <a:latin typeface="ＭＳ 明朝" panose="02020609040205080304" pitchFamily="17" charset="-128"/>
                          <a:ea typeface="ＭＳ 明朝" panose="02020609040205080304" pitchFamily="17" charset="-128"/>
                        </a:rPr>
                        <a:t>飼養頭数が一定規模以上の場合（該当しない□）</a:t>
                      </a:r>
                      <a:endParaRPr kumimoji="1" lang="en-US" altLang="ja-JP" sz="1050" b="1"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0294385"/>
                  </a:ext>
                </a:extLst>
              </a:tr>
            </a:tbl>
          </a:graphicData>
        </a:graphic>
      </p:graphicFrame>
      <p:sp>
        <p:nvSpPr>
          <p:cNvPr id="20" name="テキスト ボックス 19">
            <a:extLst>
              <a:ext uri="{FF2B5EF4-FFF2-40B4-BE49-F238E27FC236}">
                <a16:creationId xmlns:a16="http://schemas.microsoft.com/office/drawing/2014/main" id="{FA039AEE-9CA7-8F59-933A-C374ADEB3798}"/>
              </a:ext>
            </a:extLst>
          </p:cNvPr>
          <p:cNvSpPr txBox="1"/>
          <p:nvPr/>
        </p:nvSpPr>
        <p:spPr>
          <a:xfrm>
            <a:off x="5057853" y="5650416"/>
            <a:ext cx="4794000" cy="415498"/>
          </a:xfrm>
          <a:prstGeom prst="rect">
            <a:avLst/>
          </a:prstGeom>
          <a:noFill/>
          <a:ln>
            <a:solidFill>
              <a:schemeClr val="bg1">
                <a:lumMod val="50000"/>
              </a:schemeClr>
            </a:solidFill>
          </a:ln>
        </p:spPr>
        <p:txBody>
          <a:bodyPr wrap="square">
            <a:spAutoFit/>
          </a:bodyPr>
          <a:lstStyle/>
          <a:p>
            <a:r>
              <a:rPr lang="ja-JP" altLang="en-US" sz="1050" dirty="0">
                <a:latin typeface="ＭＳ 明朝" panose="02020609040205080304" pitchFamily="17" charset="-128"/>
                <a:ea typeface="ＭＳ 明朝" panose="02020609040205080304" pitchFamily="17" charset="-128"/>
                <a:cs typeface="ＭＳ 明朝" panose="02020609040205080304" pitchFamily="17" charset="-128"/>
              </a:rPr>
              <a:t>記入年月日：</a:t>
            </a:r>
            <a:endParaRPr lang="en-US" altLang="ja-JP" sz="1050" dirty="0">
              <a:latin typeface="ＭＳ 明朝" panose="02020609040205080304" pitchFamily="17" charset="-128"/>
              <a:ea typeface="ＭＳ 明朝" panose="02020609040205080304" pitchFamily="17" charset="-128"/>
            </a:endParaRPr>
          </a:p>
          <a:p>
            <a:r>
              <a:rPr lang="ja-JP" altLang="en-US" sz="1050" dirty="0">
                <a:latin typeface="ＭＳ 明朝" panose="02020609040205080304" pitchFamily="17" charset="-128"/>
                <a:ea typeface="ＭＳ 明朝" panose="02020609040205080304" pitchFamily="17" charset="-128"/>
              </a:rPr>
              <a:t>事業実施主体又は中心的な取組主体名：</a:t>
            </a:r>
          </a:p>
        </p:txBody>
      </p:sp>
      <p:sp>
        <p:nvSpPr>
          <p:cNvPr id="21" name="テキスト ボックス 20">
            <a:extLst>
              <a:ext uri="{FF2B5EF4-FFF2-40B4-BE49-F238E27FC236}">
                <a16:creationId xmlns:a16="http://schemas.microsoft.com/office/drawing/2014/main" id="{2AC821EB-535C-71F6-A582-FC702C12817B}"/>
              </a:ext>
            </a:extLst>
          </p:cNvPr>
          <p:cNvSpPr txBox="1"/>
          <p:nvPr/>
        </p:nvSpPr>
        <p:spPr>
          <a:xfrm>
            <a:off x="-591625" y="1214354"/>
            <a:ext cx="396000" cy="369332"/>
          </a:xfrm>
          <a:prstGeom prst="rect">
            <a:avLst/>
          </a:prstGeom>
          <a:noFill/>
        </p:spPr>
        <p:txBody>
          <a:bodyPr wrap="square" rtlCol="0" anchor="ctr">
            <a:spAutoFit/>
          </a:bodyPr>
          <a:lstStyle/>
          <a:p>
            <a:pPr algn="ctr"/>
            <a:r>
              <a:rPr kumimoji="1" lang="ja-JP" altLang="en-US" dirty="0"/>
              <a:t>☑</a:t>
            </a:r>
          </a:p>
        </p:txBody>
      </p:sp>
    </p:spTree>
    <p:extLst>
      <p:ext uri="{BB962C8B-B14F-4D97-AF65-F5344CB8AC3E}">
        <p14:creationId xmlns:p14="http://schemas.microsoft.com/office/powerpoint/2010/main" val="690708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21279"/>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7" name="表 26">
            <a:extLst>
              <a:ext uri="{FF2B5EF4-FFF2-40B4-BE49-F238E27FC236}">
                <a16:creationId xmlns:a16="http://schemas.microsoft.com/office/drawing/2014/main" id="{3C7941E5-A0C8-A4C0-4E43-94FD6529D2AD}"/>
              </a:ext>
            </a:extLst>
          </p:cNvPr>
          <p:cNvGraphicFramePr>
            <a:graphicFrameLocks noGrp="1"/>
          </p:cNvGraphicFramePr>
          <p:nvPr/>
        </p:nvGraphicFramePr>
        <p:xfrm>
          <a:off x="4974555" y="3495065"/>
          <a:ext cx="4894500" cy="2179320"/>
        </p:xfrm>
        <a:graphic>
          <a:graphicData uri="http://schemas.openxmlformats.org/drawingml/2006/table">
            <a:tbl>
              <a:tblPr firstRow="1" bandRow="1">
                <a:tableStyleId>{912C8C85-51F0-491E-9774-3900AFEF0FD7}</a:tableStyleId>
              </a:tblPr>
              <a:tblGrid>
                <a:gridCol w="267668">
                  <a:extLst>
                    <a:ext uri="{9D8B030D-6E8A-4147-A177-3AD203B41FA5}">
                      <a16:colId xmlns:a16="http://schemas.microsoft.com/office/drawing/2014/main" val="3966827443"/>
                    </a:ext>
                  </a:extLst>
                </a:gridCol>
                <a:gridCol w="676304">
                  <a:extLst>
                    <a:ext uri="{9D8B030D-6E8A-4147-A177-3AD203B41FA5}">
                      <a16:colId xmlns:a16="http://schemas.microsoft.com/office/drawing/2014/main" val="3756062049"/>
                    </a:ext>
                  </a:extLst>
                </a:gridCol>
                <a:gridCol w="3356009">
                  <a:extLst>
                    <a:ext uri="{9D8B030D-6E8A-4147-A177-3AD203B41FA5}">
                      <a16:colId xmlns:a16="http://schemas.microsoft.com/office/drawing/2014/main" val="2357388432"/>
                    </a:ext>
                  </a:extLst>
                </a:gridCol>
                <a:gridCol w="594519">
                  <a:extLst>
                    <a:ext uri="{9D8B030D-6E8A-4147-A177-3AD203B41FA5}">
                      <a16:colId xmlns:a16="http://schemas.microsoft.com/office/drawing/2014/main" val="505857850"/>
                    </a:ext>
                  </a:extLst>
                </a:gridCol>
              </a:tblGrid>
              <a:tr h="32485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10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1000" b="0">
                          <a:solidFill>
                            <a:schemeClr val="tx1"/>
                          </a:solidFill>
                          <a:latin typeface="ＭＳ ゴシック" panose="020B0609070205080204" pitchFamily="49" charset="-128"/>
                          <a:ea typeface="ＭＳ ゴシック" panose="020B0609070205080204" pitchFamily="49" charset="-128"/>
                        </a:rPr>
                      </a:b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924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924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606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環境配慮の取組方針の策定や研修の実施に努める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39252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機械等を扱う事業者である場合（該当しない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機械等の適切な整備と管理に努める</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8685970"/>
                  </a:ext>
                </a:extLst>
              </a:tr>
              <a:tr h="28924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30" name="表 7">
            <a:extLst>
              <a:ext uri="{FF2B5EF4-FFF2-40B4-BE49-F238E27FC236}">
                <a16:creationId xmlns:a16="http://schemas.microsoft.com/office/drawing/2014/main" id="{E39C0356-3C95-C47C-144C-13E36EFE284C}"/>
              </a:ext>
            </a:extLst>
          </p:cNvPr>
          <p:cNvGraphicFramePr>
            <a:graphicFrameLocks noGrp="1"/>
          </p:cNvGraphicFramePr>
          <p:nvPr/>
        </p:nvGraphicFramePr>
        <p:xfrm>
          <a:off x="4974555" y="974425"/>
          <a:ext cx="4894499" cy="1066800"/>
        </p:xfrm>
        <a:graphic>
          <a:graphicData uri="http://schemas.openxmlformats.org/drawingml/2006/table">
            <a:tbl>
              <a:tblPr firstRow="1" bandRow="1">
                <a:tableStyleId>{912C8C85-51F0-491E-9774-3900AFEF0FD7}</a:tableStyleId>
              </a:tblPr>
              <a:tblGrid>
                <a:gridCol w="267668">
                  <a:extLst>
                    <a:ext uri="{9D8B030D-6E8A-4147-A177-3AD203B41FA5}">
                      <a16:colId xmlns:a16="http://schemas.microsoft.com/office/drawing/2014/main" val="3966827443"/>
                    </a:ext>
                  </a:extLst>
                </a:gridCol>
                <a:gridCol w="657439">
                  <a:extLst>
                    <a:ext uri="{9D8B030D-6E8A-4147-A177-3AD203B41FA5}">
                      <a16:colId xmlns:a16="http://schemas.microsoft.com/office/drawing/2014/main" val="3756062049"/>
                    </a:ext>
                  </a:extLst>
                </a:gridCol>
                <a:gridCol w="3337205">
                  <a:extLst>
                    <a:ext uri="{9D8B030D-6E8A-4147-A177-3AD203B41FA5}">
                      <a16:colId xmlns:a16="http://schemas.microsoft.com/office/drawing/2014/main" val="2357388432"/>
                    </a:ext>
                  </a:extLst>
                </a:gridCol>
                <a:gridCol w="632187">
                  <a:extLst>
                    <a:ext uri="{9D8B030D-6E8A-4147-A177-3AD203B41FA5}">
                      <a16:colId xmlns:a16="http://schemas.microsoft.com/office/drawing/2014/main" val="505857850"/>
                    </a:ext>
                  </a:extLst>
                </a:gridCol>
              </a:tblGrid>
              <a:tr h="352533">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11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53437">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53437">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資源の再利用を検討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58773"/>
                  </a:ext>
                </a:extLst>
              </a:tr>
            </a:tbl>
          </a:graphicData>
        </a:graphic>
      </p:graphicFrame>
      <p:graphicFrame>
        <p:nvGraphicFramePr>
          <p:cNvPr id="31" name="表 7">
            <a:extLst>
              <a:ext uri="{FF2B5EF4-FFF2-40B4-BE49-F238E27FC236}">
                <a16:creationId xmlns:a16="http://schemas.microsoft.com/office/drawing/2014/main" id="{CBE8F60D-84E1-0635-0380-418964769421}"/>
              </a:ext>
            </a:extLst>
          </p:cNvPr>
          <p:cNvGraphicFramePr>
            <a:graphicFrameLocks noGrp="1"/>
          </p:cNvGraphicFramePr>
          <p:nvPr/>
        </p:nvGraphicFramePr>
        <p:xfrm>
          <a:off x="51636" y="2863850"/>
          <a:ext cx="4809000" cy="208788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72062">
                  <a:extLst>
                    <a:ext uri="{9D8B030D-6E8A-4147-A177-3AD203B41FA5}">
                      <a16:colId xmlns:a16="http://schemas.microsoft.com/office/drawing/2014/main" val="3756062049"/>
                    </a:ext>
                  </a:extLst>
                </a:gridCol>
                <a:gridCol w="3352801">
                  <a:extLst>
                    <a:ext uri="{9D8B030D-6E8A-4147-A177-3AD203B41FA5}">
                      <a16:colId xmlns:a16="http://schemas.microsoft.com/office/drawing/2014/main" val="2357388432"/>
                    </a:ext>
                  </a:extLst>
                </a:gridCol>
                <a:gridCol w="621145">
                  <a:extLst>
                    <a:ext uri="{9D8B030D-6E8A-4147-A177-3AD203B41FA5}">
                      <a16:colId xmlns:a16="http://schemas.microsoft.com/office/drawing/2014/main" val="505857850"/>
                    </a:ext>
                  </a:extLst>
                </a:gridCol>
              </a:tblGrid>
              <a:tr h="282029">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67863">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オフィスや車両・機械等の電気・燃料の使用状況の記録・保存に努める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66215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省エネを意識し、不必要・非効率なエネルギー消費をしない（照明、空調、ウォームビズ・クールビズ、燃費効率のよい機械の利用等）ように努める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117004"/>
                  </a:ext>
                </a:extLst>
              </a:tr>
              <a:tr h="367863">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ＭＳ 明朝" panose="02020609040205080304" pitchFamily="17" charset="-128"/>
                          <a:ea typeface="ＭＳ 明朝" panose="02020609040205080304" pitchFamily="17" charset="-128"/>
                        </a:rPr>
                        <a:t>環境負荷低減に配慮した商品、原料等の調達を検討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9492618"/>
                  </a:ext>
                </a:extLst>
              </a:tr>
            </a:tbl>
          </a:graphicData>
        </a:graphic>
      </p:graphicFrame>
      <p:graphicFrame>
        <p:nvGraphicFramePr>
          <p:cNvPr id="2" name="表 7">
            <a:extLst>
              <a:ext uri="{FF2B5EF4-FFF2-40B4-BE49-F238E27FC236}">
                <a16:creationId xmlns:a16="http://schemas.microsoft.com/office/drawing/2014/main" id="{23403E29-A423-730A-74D3-D877B34251E3}"/>
              </a:ext>
            </a:extLst>
          </p:cNvPr>
          <p:cNvGraphicFramePr>
            <a:graphicFrameLocks noGrp="1"/>
          </p:cNvGraphicFramePr>
          <p:nvPr/>
        </p:nvGraphicFramePr>
        <p:xfrm>
          <a:off x="51637" y="974425"/>
          <a:ext cx="4808999" cy="818050"/>
        </p:xfrm>
        <a:graphic>
          <a:graphicData uri="http://schemas.openxmlformats.org/drawingml/2006/table">
            <a:tbl>
              <a:tblPr firstRow="1" bandRow="1">
                <a:tableStyleId>{912C8C85-51F0-491E-9774-3900AFEF0FD7}</a:tableStyleId>
              </a:tblPr>
              <a:tblGrid>
                <a:gridCol w="281347">
                  <a:extLst>
                    <a:ext uri="{9D8B030D-6E8A-4147-A177-3AD203B41FA5}">
                      <a16:colId xmlns:a16="http://schemas.microsoft.com/office/drawing/2014/main" val="3966827443"/>
                    </a:ext>
                  </a:extLst>
                </a:gridCol>
                <a:gridCol w="602423">
                  <a:extLst>
                    <a:ext uri="{9D8B030D-6E8A-4147-A177-3AD203B41FA5}">
                      <a16:colId xmlns:a16="http://schemas.microsoft.com/office/drawing/2014/main" val="1478065040"/>
                    </a:ext>
                  </a:extLst>
                </a:gridCol>
                <a:gridCol w="3260732">
                  <a:extLst>
                    <a:ext uri="{9D8B030D-6E8A-4147-A177-3AD203B41FA5}">
                      <a16:colId xmlns:a16="http://schemas.microsoft.com/office/drawing/2014/main" val="2357388432"/>
                    </a:ext>
                  </a:extLst>
                </a:gridCol>
                <a:gridCol w="664497">
                  <a:extLst>
                    <a:ext uri="{9D8B030D-6E8A-4147-A177-3AD203B41FA5}">
                      <a16:colId xmlns:a16="http://schemas.microsoft.com/office/drawing/2014/main" val="505857850"/>
                    </a:ext>
                  </a:extLst>
                </a:gridCol>
              </a:tblGrid>
              <a:tr h="321453">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6753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b="1" dirty="0">
                          <a:solidFill>
                            <a:schemeClr val="tx1"/>
                          </a:solidFill>
                          <a:latin typeface="ＭＳ ゴシック"/>
                          <a:ea typeface="ＭＳ ゴシック"/>
                        </a:rPr>
                        <a:t> </a:t>
                      </a:r>
                      <a:r>
                        <a:rPr kumimoji="1" lang="en-US" altLang="ja-JP" sz="1100" b="1" dirty="0">
                          <a:solidFill>
                            <a:schemeClr val="tx1"/>
                          </a:solidFill>
                          <a:latin typeface="ＭＳ ゴシック"/>
                          <a:ea typeface="ＭＳ ゴシック"/>
                        </a:rPr>
                        <a:t>※</a:t>
                      </a:r>
                      <a:r>
                        <a:rPr kumimoji="1" lang="ja-JP" altLang="en-US" sz="1100" b="1" dirty="0">
                          <a:solidFill>
                            <a:schemeClr val="tx1"/>
                          </a:solidFill>
                          <a:latin typeface="ＭＳ ゴシック"/>
                          <a:ea typeface="ＭＳ ゴシック"/>
                        </a:rPr>
                        <a:t>農産物</a:t>
                      </a:r>
                      <a:r>
                        <a:rPr lang="ja-JP" altLang="en-US" sz="1100" b="1" dirty="0">
                          <a:solidFill>
                            <a:schemeClr val="tx1"/>
                          </a:solidFill>
                          <a:latin typeface="ＭＳ ゴシック"/>
                          <a:ea typeface="ＭＳ ゴシック"/>
                        </a:rPr>
                        <a:t>等</a:t>
                      </a:r>
                      <a:r>
                        <a:rPr kumimoji="1" lang="ja-JP" altLang="en-US" sz="1100" b="1" dirty="0">
                          <a:solidFill>
                            <a:schemeClr val="tx1"/>
                          </a:solidFill>
                          <a:latin typeface="ＭＳ ゴシック"/>
                          <a:ea typeface="ＭＳ ゴシック"/>
                        </a:rPr>
                        <a:t>の調達を行う場合（該当しない □）</a:t>
                      </a:r>
                      <a:endParaRPr kumimoji="1" lang="en-US" altLang="ja-JP" sz="1100" b="1" dirty="0">
                        <a:solidFill>
                          <a:schemeClr val="tx1"/>
                        </a:solidFill>
                        <a:latin typeface="ＭＳ ゴシック"/>
                        <a:ea typeface="ＭＳ 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環境負荷低減に配慮した農産物等の調達を検討</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5" name="表 7">
            <a:extLst>
              <a:ext uri="{FF2B5EF4-FFF2-40B4-BE49-F238E27FC236}">
                <a16:creationId xmlns:a16="http://schemas.microsoft.com/office/drawing/2014/main" id="{02FA10FD-C5B6-4E82-EEDB-6787192C77D5}"/>
              </a:ext>
            </a:extLst>
          </p:cNvPr>
          <p:cNvGraphicFramePr>
            <a:graphicFrameLocks noGrp="1"/>
          </p:cNvGraphicFramePr>
          <p:nvPr/>
        </p:nvGraphicFramePr>
        <p:xfrm>
          <a:off x="51636" y="1840550"/>
          <a:ext cx="4809000" cy="975360"/>
        </p:xfrm>
        <a:graphic>
          <a:graphicData uri="http://schemas.openxmlformats.org/drawingml/2006/table">
            <a:tbl>
              <a:tblPr firstRow="1" bandRow="1">
                <a:tableStyleId>{912C8C85-51F0-491E-9774-3900AFEF0FD7}</a:tableStyleId>
              </a:tblPr>
              <a:tblGrid>
                <a:gridCol w="281637">
                  <a:extLst>
                    <a:ext uri="{9D8B030D-6E8A-4147-A177-3AD203B41FA5}">
                      <a16:colId xmlns:a16="http://schemas.microsoft.com/office/drawing/2014/main" val="3966827443"/>
                    </a:ext>
                  </a:extLst>
                </a:gridCol>
                <a:gridCol w="568424">
                  <a:extLst>
                    <a:ext uri="{9D8B030D-6E8A-4147-A177-3AD203B41FA5}">
                      <a16:colId xmlns:a16="http://schemas.microsoft.com/office/drawing/2014/main" val="711524135"/>
                    </a:ext>
                  </a:extLst>
                </a:gridCol>
                <a:gridCol w="3293759">
                  <a:extLst>
                    <a:ext uri="{9D8B030D-6E8A-4147-A177-3AD203B41FA5}">
                      <a16:colId xmlns:a16="http://schemas.microsoft.com/office/drawing/2014/main" val="2357388432"/>
                    </a:ext>
                  </a:extLst>
                </a:gridCol>
                <a:gridCol w="665180">
                  <a:extLst>
                    <a:ext uri="{9D8B030D-6E8A-4147-A177-3AD203B41FA5}">
                      <a16:colId xmlns:a16="http://schemas.microsoft.com/office/drawing/2014/main" val="505857850"/>
                    </a:ext>
                  </a:extLst>
                </a:gridCol>
              </a:tblGrid>
              <a:tr h="308777">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4034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b="1">
                          <a:solidFill>
                            <a:schemeClr val="tx1"/>
                          </a:solidFill>
                          <a:latin typeface="ＭＳ ゴシック"/>
                          <a:ea typeface="ＭＳ ゴシック"/>
                        </a:rPr>
                        <a:t> </a:t>
                      </a:r>
                      <a:r>
                        <a:rPr kumimoji="1" lang="en-US" altLang="ja-JP" sz="1100" b="1">
                          <a:solidFill>
                            <a:schemeClr val="tx1"/>
                          </a:solidFill>
                          <a:latin typeface="ＭＳ ゴシック"/>
                          <a:ea typeface="ＭＳ ゴシック"/>
                        </a:rPr>
                        <a:t>※</a:t>
                      </a:r>
                      <a:r>
                        <a:rPr kumimoji="1" lang="ja-JP" altLang="en-US" sz="1100" b="1">
                          <a:solidFill>
                            <a:schemeClr val="tx1"/>
                          </a:solidFill>
                          <a:latin typeface="ＭＳ ゴシック"/>
                          <a:ea typeface="ＭＳ ゴシック"/>
                        </a:rPr>
                        <a:t>農産物</a:t>
                      </a:r>
                      <a:r>
                        <a:rPr lang="ja-JP" altLang="en-US" sz="1100" b="1">
                          <a:solidFill>
                            <a:schemeClr val="tx1"/>
                          </a:solidFill>
                          <a:latin typeface="ＭＳ ゴシック"/>
                          <a:ea typeface="ＭＳ ゴシック"/>
                        </a:rPr>
                        <a:t>等</a:t>
                      </a:r>
                      <a:r>
                        <a:rPr kumimoji="1" lang="ja-JP" altLang="en-US" sz="1100" b="1">
                          <a:solidFill>
                            <a:schemeClr val="tx1"/>
                          </a:solidFill>
                          <a:latin typeface="ＭＳ ゴシック"/>
                          <a:ea typeface="ＭＳ ゴシック"/>
                        </a:rPr>
                        <a:t>の調達を行う場合（該当しない □）</a:t>
                      </a:r>
                      <a:endParaRPr kumimoji="1" lang="en-US" altLang="ja-JP" sz="1100" b="1">
                        <a:solidFill>
                          <a:schemeClr val="tx1"/>
                        </a:solidFill>
                        <a:latin typeface="ＭＳ ゴシック"/>
                        <a:ea typeface="ＭＳ 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ＭＳ 明朝" panose="02020609040205080304" pitchFamily="17" charset="-128"/>
                          <a:ea typeface="ＭＳ 明朝" panose="02020609040205080304" pitchFamily="17" charset="-128"/>
                        </a:rPr>
                        <a:t> 環境負荷低減に配慮した農産物等の調達を検討（再掲）</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9" name="表 7">
            <a:extLst>
              <a:ext uri="{FF2B5EF4-FFF2-40B4-BE49-F238E27FC236}">
                <a16:creationId xmlns:a16="http://schemas.microsoft.com/office/drawing/2014/main" id="{44E7B47C-36CA-9A9B-5A48-F0C07EB9876C}"/>
              </a:ext>
            </a:extLst>
          </p:cNvPr>
          <p:cNvGraphicFramePr>
            <a:graphicFrameLocks noGrp="1"/>
          </p:cNvGraphicFramePr>
          <p:nvPr/>
        </p:nvGraphicFramePr>
        <p:xfrm>
          <a:off x="51639" y="4999670"/>
          <a:ext cx="4808997" cy="792480"/>
        </p:xfrm>
        <a:graphic>
          <a:graphicData uri="http://schemas.openxmlformats.org/drawingml/2006/table">
            <a:tbl>
              <a:tblPr firstRow="1" bandRow="1">
                <a:tableStyleId>{912C8C85-51F0-491E-9774-3900AFEF0FD7}</a:tableStyleId>
              </a:tblPr>
              <a:tblGrid>
                <a:gridCol w="281926">
                  <a:extLst>
                    <a:ext uri="{9D8B030D-6E8A-4147-A177-3AD203B41FA5}">
                      <a16:colId xmlns:a16="http://schemas.microsoft.com/office/drawing/2014/main" val="3966827443"/>
                    </a:ext>
                  </a:extLst>
                </a:gridCol>
                <a:gridCol w="543891">
                  <a:extLst>
                    <a:ext uri="{9D8B030D-6E8A-4147-A177-3AD203B41FA5}">
                      <a16:colId xmlns:a16="http://schemas.microsoft.com/office/drawing/2014/main" val="3398224354"/>
                    </a:ext>
                  </a:extLst>
                </a:gridCol>
                <a:gridCol w="3362037">
                  <a:extLst>
                    <a:ext uri="{9D8B030D-6E8A-4147-A177-3AD203B41FA5}">
                      <a16:colId xmlns:a16="http://schemas.microsoft.com/office/drawing/2014/main" val="2357388432"/>
                    </a:ext>
                  </a:extLst>
                </a:gridCol>
                <a:gridCol w="621143">
                  <a:extLst>
                    <a:ext uri="{9D8B030D-6E8A-4147-A177-3AD203B41FA5}">
                      <a16:colId xmlns:a16="http://schemas.microsoft.com/office/drawing/2014/main" val="505857850"/>
                    </a:ext>
                  </a:extLst>
                </a:gridCol>
              </a:tblGrid>
              <a:tr h="26978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401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a:solidFill>
                            <a:schemeClr val="tx1"/>
                          </a:solidFill>
                          <a:latin typeface="ＭＳ ゴシック" panose="020B0609070205080204" pitchFamily="49" charset="-128"/>
                          <a:ea typeface="ＭＳ ゴシック" panose="020B0609070205080204" pitchFamily="49" charset="-128"/>
                        </a:rPr>
                        <a:t> </a:t>
                      </a: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肥料・飼料等の製造を行う場合（該当しない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 悪臭・害虫の発生防止・低減に努める</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1" name="表 7">
            <a:extLst>
              <a:ext uri="{FF2B5EF4-FFF2-40B4-BE49-F238E27FC236}">
                <a16:creationId xmlns:a16="http://schemas.microsoft.com/office/drawing/2014/main" id="{9391A420-8BAA-82AA-CE6F-3CC43B9F79FA}"/>
              </a:ext>
            </a:extLst>
          </p:cNvPr>
          <p:cNvGraphicFramePr>
            <a:graphicFrameLocks noGrp="1"/>
          </p:cNvGraphicFramePr>
          <p:nvPr/>
        </p:nvGraphicFramePr>
        <p:xfrm>
          <a:off x="4974555" y="2067105"/>
          <a:ext cx="4894500" cy="1402080"/>
        </p:xfrm>
        <a:graphic>
          <a:graphicData uri="http://schemas.openxmlformats.org/drawingml/2006/table">
            <a:tbl>
              <a:tblPr firstRow="1" bandRow="1">
                <a:tableStyleId>{912C8C85-51F0-491E-9774-3900AFEF0FD7}</a:tableStyleId>
              </a:tblPr>
              <a:tblGrid>
                <a:gridCol w="286941">
                  <a:extLst>
                    <a:ext uri="{9D8B030D-6E8A-4147-A177-3AD203B41FA5}">
                      <a16:colId xmlns:a16="http://schemas.microsoft.com/office/drawing/2014/main" val="3966827443"/>
                    </a:ext>
                  </a:extLst>
                </a:gridCol>
                <a:gridCol w="654019">
                  <a:extLst>
                    <a:ext uri="{9D8B030D-6E8A-4147-A177-3AD203B41FA5}">
                      <a16:colId xmlns:a16="http://schemas.microsoft.com/office/drawing/2014/main" val="3756062049"/>
                    </a:ext>
                  </a:extLst>
                </a:gridCol>
                <a:gridCol w="3335929">
                  <a:extLst>
                    <a:ext uri="{9D8B030D-6E8A-4147-A177-3AD203B41FA5}">
                      <a16:colId xmlns:a16="http://schemas.microsoft.com/office/drawing/2014/main" val="2357388432"/>
                    </a:ext>
                  </a:extLst>
                </a:gridCol>
                <a:gridCol w="617611">
                  <a:extLst>
                    <a:ext uri="{9D8B030D-6E8A-4147-A177-3AD203B41FA5}">
                      <a16:colId xmlns:a16="http://schemas.microsoft.com/office/drawing/2014/main" val="505857850"/>
                    </a:ext>
                  </a:extLst>
                </a:gridCol>
              </a:tblGrid>
              <a:tr h="283976">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9387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生物多様性への影響が想定される工事等を実施する場合（該当しない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生物多様性に配慮した事業実施に努める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58057">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26925"/>
                  </a:ext>
                </a:extLst>
              </a:tr>
            </a:tbl>
          </a:graphicData>
        </a:graphic>
      </p:graphicFrame>
      <p:sp>
        <p:nvSpPr>
          <p:cNvPr id="10" name="テキスト ボックス 9">
            <a:extLst>
              <a:ext uri="{FF2B5EF4-FFF2-40B4-BE49-F238E27FC236}">
                <a16:creationId xmlns:a16="http://schemas.microsoft.com/office/drawing/2014/main" id="{9DAF8577-A7B2-9A7B-0E92-6CA66664FCF3}"/>
              </a:ext>
            </a:extLst>
          </p:cNvPr>
          <p:cNvSpPr txBox="1"/>
          <p:nvPr/>
        </p:nvSpPr>
        <p:spPr>
          <a:xfrm>
            <a:off x="0" y="279835"/>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（民間事業者・自治体等</a:t>
            </a:r>
            <a:r>
              <a:rPr kumimoji="0"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向け</a:t>
            </a:r>
            <a:r>
              <a:rPr kumimoji="0" lang="ja-JP" altLang="en-US" b="1" i="0" u="none" strike="noStrike" kern="1200" cap="none" spc="0" normalizeH="0" baseline="0" noProof="0" dirty="0">
                <a:ln>
                  <a:noFill/>
                </a:ln>
                <a:solidFill>
                  <a:prstClr val="black"/>
                </a:solidFill>
                <a:effectLst/>
                <a:uLnTx/>
                <a:uFillTx/>
                <a:latin typeface="メイリオ"/>
                <a:ea typeface="メイリオ"/>
              </a:rPr>
              <a:t>）</a:t>
            </a:r>
            <a:endParaRPr kumimoji="1" lang="en-US" altLang="ja-JP" b="1" dirty="0">
              <a:latin typeface="Meiryo UI"/>
              <a:ea typeface="Meiryo UI"/>
            </a:endParaRPr>
          </a:p>
        </p:txBody>
      </p:sp>
      <p:sp>
        <p:nvSpPr>
          <p:cNvPr id="12" name="テキスト ボックス 11">
            <a:extLst>
              <a:ext uri="{FF2B5EF4-FFF2-40B4-BE49-F238E27FC236}">
                <a16:creationId xmlns:a16="http://schemas.microsoft.com/office/drawing/2014/main" id="{34DDC1D4-497E-896C-9FBC-6950230988D6}"/>
              </a:ext>
            </a:extLst>
          </p:cNvPr>
          <p:cNvSpPr txBox="1"/>
          <p:nvPr/>
        </p:nvSpPr>
        <p:spPr>
          <a:xfrm>
            <a:off x="0" y="5936721"/>
            <a:ext cx="4745018" cy="430887"/>
          </a:xfrm>
          <a:prstGeom prst="rect">
            <a:avLst/>
          </a:prstGeom>
          <a:noFill/>
        </p:spPr>
        <p:txBody>
          <a:bodyPr wrap="square" rtlCol="0">
            <a:spAutoFit/>
          </a:bodyPr>
          <a:lstStyle/>
          <a:p>
            <a:pPr marL="90488" indent="-90488"/>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6" name="テキスト ボックス 5">
            <a:extLst>
              <a:ext uri="{FF2B5EF4-FFF2-40B4-BE49-F238E27FC236}">
                <a16:creationId xmlns:a16="http://schemas.microsoft.com/office/drawing/2014/main" id="{ECE685EC-B96C-9668-BC76-A9A1D6A1F636}"/>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7" name="テキスト ボックス 6">
            <a:extLst>
              <a:ext uri="{FF2B5EF4-FFF2-40B4-BE49-F238E27FC236}">
                <a16:creationId xmlns:a16="http://schemas.microsoft.com/office/drawing/2014/main" id="{4C67973A-88D1-E124-1933-C2E9DA7EB811}"/>
              </a:ext>
            </a:extLst>
          </p:cNvPr>
          <p:cNvSpPr txBox="1"/>
          <p:nvPr/>
        </p:nvSpPr>
        <p:spPr>
          <a:xfrm>
            <a:off x="4975443" y="567117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70151054-AAA8-9D53-CA22-CC6A664F7DBF}"/>
              </a:ext>
            </a:extLst>
          </p:cNvPr>
          <p:cNvSpPr txBox="1"/>
          <p:nvPr/>
        </p:nvSpPr>
        <p:spPr>
          <a:xfrm>
            <a:off x="7453432" y="658373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3" name="テキスト ボックス 6">
            <a:extLst>
              <a:ext uri="{FF2B5EF4-FFF2-40B4-BE49-F238E27FC236}">
                <a16:creationId xmlns:a16="http://schemas.microsoft.com/office/drawing/2014/main" id="{0F30E036-5BB9-7A0C-8933-91DC842776B2}"/>
              </a:ext>
            </a:extLst>
          </p:cNvPr>
          <p:cNvSpPr txBox="1"/>
          <p:nvPr/>
        </p:nvSpPr>
        <p:spPr>
          <a:xfrm>
            <a:off x="-1" y="3145"/>
            <a:ext cx="2676513" cy="276999"/>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200" dirty="0">
                <a:latin typeface="ＭＳ ゴシック" panose="020B0609070205080204" pitchFamily="49" charset="-128"/>
                <a:ea typeface="ＭＳ ゴシック" panose="020B0609070205080204" pitchFamily="49" charset="-128"/>
              </a:rPr>
              <a:t>（</a:t>
            </a:r>
            <a:r>
              <a:rPr kumimoji="1" lang="zh-TW" altLang="en-US" sz="1200" dirty="0">
                <a:latin typeface="ＭＳ ゴシック" panose="020B0609070205080204" pitchFamily="49" charset="-128"/>
                <a:ea typeface="ＭＳ ゴシック" panose="020B0609070205080204" pitchFamily="49" charset="-128"/>
              </a:rPr>
              <a:t>別記様式第５号</a:t>
            </a:r>
            <a:r>
              <a:rPr kumimoji="1" lang="ja-JP" altLang="en-US" sz="1200" dirty="0">
                <a:latin typeface="ＭＳ ゴシック" panose="020B0609070205080204" pitchFamily="49" charset="-128"/>
                <a:ea typeface="ＭＳ ゴシック" panose="020B0609070205080204" pitchFamily="49" charset="-128"/>
              </a:rPr>
              <a:t>別添３）</a:t>
            </a:r>
            <a:endParaRPr kumimoji="1" lang="en-US" altLang="ja-JP"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275537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1563</Words>
  <Application>Microsoft Office PowerPoint</Application>
  <PresentationFormat>A4 210 x 297 mm</PresentationFormat>
  <Paragraphs>342</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2025-04-01T05:03:03Z</dcterms:created>
  <dcterms:modified xsi:type="dcterms:W3CDTF">2025-04-02T06:45:59Z</dcterms:modified>
</cp:coreProperties>
</file>