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034" y="12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115800F4-53CD-4EDC-BC93-B239DC4E32B1}"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FCCB8D5-8DFC-4C40-80F9-E426CBA22A9E}" type="slidenum">
              <a:rPr kumimoji="1" lang="ja-JP" altLang="en-US" smtClean="0"/>
              <a:t>‹#›</a:t>
            </a:fld>
            <a:endParaRPr kumimoji="1" lang="ja-JP" altLang="en-US"/>
          </a:p>
        </p:txBody>
      </p:sp>
    </p:spTree>
    <p:extLst>
      <p:ext uri="{BB962C8B-B14F-4D97-AF65-F5344CB8AC3E}">
        <p14:creationId xmlns:p14="http://schemas.microsoft.com/office/powerpoint/2010/main" val="87050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CCB8D5-8DFC-4C40-80F9-E426CBA22A9E}" type="slidenum">
              <a:rPr kumimoji="1" lang="ja-JP" altLang="en-US" smtClean="0"/>
              <a:t>1</a:t>
            </a:fld>
            <a:endParaRPr kumimoji="1" lang="ja-JP" altLang="en-US"/>
          </a:p>
        </p:txBody>
      </p:sp>
    </p:spTree>
    <p:extLst>
      <p:ext uri="{BB962C8B-B14F-4D97-AF65-F5344CB8AC3E}">
        <p14:creationId xmlns:p14="http://schemas.microsoft.com/office/powerpoint/2010/main" val="2189495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253837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401929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2212927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2181714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234180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384711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3850759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103008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38177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152456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5E892F-2F8E-40B7-A13E-D460932D3372}"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342544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5E892F-2F8E-40B7-A13E-D460932D3372}" type="datetimeFigureOut">
              <a:rPr kumimoji="1" lang="ja-JP" altLang="en-US" smtClean="0"/>
              <a:t>2025/4/3</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4923272-0EFC-4082-8AB6-BB2F640BDA71}" type="slidenum">
              <a:rPr kumimoji="1" lang="ja-JP" altLang="en-US" smtClean="0"/>
              <a:t>‹#›</a:t>
            </a:fld>
            <a:endParaRPr kumimoji="1" lang="ja-JP" altLang="en-US"/>
          </a:p>
        </p:txBody>
      </p:sp>
    </p:spTree>
    <p:extLst>
      <p:ext uri="{BB962C8B-B14F-4D97-AF65-F5344CB8AC3E}">
        <p14:creationId xmlns:p14="http://schemas.microsoft.com/office/powerpoint/2010/main" val="207379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482031" y="179512"/>
            <a:ext cx="5914604" cy="601786"/>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kern="10" spc="0" dirty="0" smtClean="0">
                <a:ln>
                  <a:noFill/>
                </a:ln>
                <a:solidFill>
                  <a:srgbClr val="FF0000"/>
                </a:solidFill>
                <a:effectLst/>
                <a:latin typeface="ＭＳ ゴシック" panose="020B0609070205080204" pitchFamily="49" charset="-128"/>
                <a:ea typeface="ＭＳ ゴシック" panose="020B0609070205080204" pitchFamily="49" charset="-128"/>
              </a:rPr>
              <a:t>地域見守りカメラ設置促進事業</a:t>
            </a:r>
            <a:r>
              <a:rPr lang="ja-JP" altLang="en-US" sz="3600" kern="10" spc="0" dirty="0">
                <a:ln>
                  <a:noFill/>
                </a:ln>
                <a:solidFill>
                  <a:srgbClr val="FF0000"/>
                </a:solidFill>
                <a:effectLst/>
                <a:latin typeface="ＭＳ ゴシック" panose="020B0609070205080204" pitchFamily="49" charset="-128"/>
                <a:ea typeface="ＭＳ ゴシック" panose="020B0609070205080204" pitchFamily="49" charset="-128"/>
              </a:rPr>
              <a:t>制度</a:t>
            </a:r>
          </a:p>
        </p:txBody>
      </p:sp>
      <p:sp>
        <p:nvSpPr>
          <p:cNvPr id="6" name="Document"/>
          <p:cNvSpPr>
            <a:spLocks noEditPoints="1" noChangeArrowheads="1"/>
          </p:cNvSpPr>
          <p:nvPr/>
        </p:nvSpPr>
        <p:spPr bwMode="auto">
          <a:xfrm>
            <a:off x="0" y="1035698"/>
            <a:ext cx="6766199" cy="1296144"/>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ltLang="ja-JP" dirty="0" smtClean="0"/>
          </a:p>
          <a:p>
            <a:r>
              <a:rPr lang="ja-JP" altLang="en-US" sz="1400" dirty="0" smtClean="0">
                <a:latin typeface="+mn-ea"/>
              </a:rPr>
              <a:t>この事業は、防犯カメラ１０台（設置工事含む）について、県内各地域の犯罪抑止と防犯活動の活性化を目的に、貸付設置を支援するものです。</a:t>
            </a:r>
            <a:endParaRPr lang="en-US" altLang="ja-JP" sz="1400" dirty="0">
              <a:latin typeface="+mn-ea"/>
            </a:endParaRPr>
          </a:p>
        </p:txBody>
      </p:sp>
      <p:sp>
        <p:nvSpPr>
          <p:cNvPr id="7" name="WordArt 90"/>
          <p:cNvSpPr>
            <a:spLocks noChangeArrowheads="1" noChangeShapeType="1" noTextEdit="1"/>
          </p:cNvSpPr>
          <p:nvPr/>
        </p:nvSpPr>
        <p:spPr bwMode="auto">
          <a:xfrm>
            <a:off x="243086" y="1115616"/>
            <a:ext cx="3219450" cy="209550"/>
          </a:xfrm>
          <a:prstGeom prst="rect">
            <a:avLst/>
          </a:prstGeom>
          <a:extLst>
            <a:ext uri="{AF507438-7753-43E0-B8FC-AC1667EBCBE1}">
              <a14:hiddenEffects xmlns:a14="http://schemas.microsoft.com/office/drawing/2010/main">
                <a:effectLst/>
              </a14:hiddenEffects>
            </a:ext>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kern="10" spc="0" dirty="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rPr>
              <a:t>支援</a:t>
            </a:r>
            <a:r>
              <a:rPr lang="ja-JP" altLang="en-US" sz="3600" kern="10" spc="0" dirty="0" smtClean="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rPr>
              <a:t>事業概要</a:t>
            </a:r>
            <a:endParaRPr lang="ja-JP" altLang="en-US" sz="3600" kern="10" spc="0" dirty="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endParaRPr>
          </a:p>
        </p:txBody>
      </p:sp>
      <p:sp>
        <p:nvSpPr>
          <p:cNvPr id="8" name="テキスト ボックス 7"/>
          <p:cNvSpPr txBox="1"/>
          <p:nvPr/>
        </p:nvSpPr>
        <p:spPr>
          <a:xfrm>
            <a:off x="35707" y="2471777"/>
            <a:ext cx="6730492" cy="1477328"/>
          </a:xfrm>
          <a:prstGeom prst="rect">
            <a:avLst/>
          </a:prstGeom>
          <a:noFill/>
          <a:ln>
            <a:solidFill>
              <a:srgbClr val="000000"/>
            </a:solidFill>
          </a:ln>
        </p:spPr>
        <p:txBody>
          <a:bodyPr wrap="square" rtlCol="0">
            <a:spAutoFit/>
          </a:bodyPr>
          <a:lstStyle/>
          <a:p>
            <a:r>
              <a:rPr lang="ja-JP" altLang="en-US" sz="1400" dirty="0">
                <a:latin typeface="ＭＳ Ｐゴシック" panose="020B0600070205080204" pitchFamily="50" charset="-128"/>
                <a:ea typeface="ＭＳ Ｐゴシック" panose="020B0600070205080204" pitchFamily="50" charset="-128"/>
              </a:rPr>
              <a:t>事業</a:t>
            </a:r>
            <a:r>
              <a:rPr lang="ja-JP" altLang="en-US" sz="1400" dirty="0" smtClean="0">
                <a:latin typeface="ＭＳ Ｐゴシック" panose="020B0600070205080204" pitchFamily="50" charset="-128"/>
                <a:ea typeface="ＭＳ Ｐゴシック" panose="020B0600070205080204" pitchFamily="50" charset="-128"/>
              </a:rPr>
              <a:t>の概要</a:t>
            </a:r>
            <a:r>
              <a:rPr lang="ja-JP" altLang="en-US" sz="1400" dirty="0" smtClean="0"/>
              <a:t>　　</a:t>
            </a:r>
            <a:endParaRPr lang="en-US" altLang="ja-JP" sz="1400" dirty="0" smtClean="0"/>
          </a:p>
          <a:p>
            <a:r>
              <a:rPr lang="ja-JP" altLang="en-US" sz="1400" dirty="0"/>
              <a:t>　</a:t>
            </a:r>
            <a:r>
              <a:rPr lang="ja-JP" altLang="en-US" sz="1200" dirty="0" smtClean="0"/>
              <a:t>地域全体の犯罪防止、子どもの通学路の安全等のため防犯カメラの貸付設置（工事含む）を支援します。</a:t>
            </a:r>
            <a:endParaRPr lang="en-US" altLang="ja-JP" sz="1200" dirty="0" smtClean="0"/>
          </a:p>
          <a:p>
            <a:r>
              <a:rPr lang="ja-JP" altLang="en-US" sz="1400" dirty="0" smtClean="0"/>
              <a:t>　　　　 </a:t>
            </a:r>
            <a:r>
              <a:rPr lang="ja-JP" altLang="en-US" sz="1200" dirty="0" smtClean="0"/>
              <a:t>⇒　貸付設置支援申請を受け、書類審査や必要に応じて設置場所等の現地調査を行 います。</a:t>
            </a:r>
            <a:endParaRPr lang="en-US" altLang="ja-JP" sz="1200" dirty="0" smtClean="0"/>
          </a:p>
          <a:p>
            <a:r>
              <a:rPr lang="ja-JP" altLang="en-US" sz="1200" dirty="0" smtClean="0"/>
              <a:t>　　　　　⇒　貸付設置を認めた団体に対して支援決定通知書を交付し、設置業者による現場</a:t>
            </a:r>
            <a:r>
              <a:rPr lang="ja-JP" altLang="en-US" sz="1200" dirty="0"/>
              <a:t>確認の</a:t>
            </a:r>
            <a:r>
              <a:rPr lang="ja-JP" altLang="en-US" sz="1200" dirty="0" smtClean="0"/>
              <a:t>後　　　</a:t>
            </a:r>
            <a:endParaRPr lang="en-US" altLang="ja-JP" sz="1200" dirty="0" smtClean="0"/>
          </a:p>
          <a:p>
            <a:r>
              <a:rPr lang="ja-JP" altLang="en-US" sz="1200" dirty="0" smtClean="0"/>
              <a:t>　　　　　　　 に設置に</a:t>
            </a:r>
            <a:r>
              <a:rPr lang="ja-JP" altLang="en-US" sz="1200" dirty="0"/>
              <a:t>着工</a:t>
            </a:r>
            <a:r>
              <a:rPr lang="ja-JP" altLang="en-US" sz="1200" dirty="0" smtClean="0"/>
              <a:t>します。</a:t>
            </a:r>
          </a:p>
          <a:p>
            <a:pPr algn="just"/>
            <a:r>
              <a:rPr lang="ja-JP" altLang="en-US" sz="1200" dirty="0" smtClean="0"/>
              <a:t>　　　　</a:t>
            </a:r>
            <a:endParaRPr kumimoji="1" lang="en-US" altLang="ja-JP" sz="1400" dirty="0" smtClean="0"/>
          </a:p>
        </p:txBody>
      </p:sp>
      <p:sp>
        <p:nvSpPr>
          <p:cNvPr id="9" name="テキスト ボックス 8"/>
          <p:cNvSpPr txBox="1"/>
          <p:nvPr/>
        </p:nvSpPr>
        <p:spPr>
          <a:xfrm>
            <a:off x="48636" y="4053525"/>
            <a:ext cx="6719056" cy="1107996"/>
          </a:xfrm>
          <a:prstGeom prst="rect">
            <a:avLst/>
          </a:prstGeom>
          <a:noFill/>
          <a:ln>
            <a:solidFill>
              <a:srgbClr val="000000"/>
            </a:solidFill>
          </a:ln>
        </p:spPr>
        <p:txBody>
          <a:bodyPr wrap="square" rtlCol="0">
            <a:spAutoFit/>
          </a:bodyPr>
          <a:lstStyle/>
          <a:p>
            <a:r>
              <a:rPr lang="ja-JP" altLang="en-US" sz="1400" dirty="0">
                <a:latin typeface="+mj-ea"/>
                <a:ea typeface="+mj-ea"/>
              </a:rPr>
              <a:t>事業</a:t>
            </a:r>
            <a:r>
              <a:rPr lang="ja-JP" altLang="en-US" sz="1400" dirty="0" smtClean="0">
                <a:latin typeface="+mj-ea"/>
                <a:ea typeface="+mj-ea"/>
              </a:rPr>
              <a:t>の内容</a:t>
            </a:r>
            <a:r>
              <a:rPr lang="ja-JP" altLang="en-US" sz="1400" dirty="0" smtClean="0"/>
              <a:t>　　</a:t>
            </a:r>
            <a:endParaRPr lang="en-US" altLang="ja-JP" sz="1400" dirty="0" smtClean="0"/>
          </a:p>
          <a:p>
            <a:r>
              <a:rPr lang="ja-JP" altLang="en-US" sz="1400" dirty="0" smtClean="0"/>
              <a:t>　</a:t>
            </a:r>
            <a:r>
              <a:rPr lang="ja-JP" altLang="en-US" sz="1200" dirty="0" smtClean="0"/>
              <a:t>防犯カメラ１０セット（建造物の壁面および既設柱への設置工事費、電力会社への給電申請 を含む）</a:t>
            </a:r>
            <a:endParaRPr lang="en-US" altLang="ja-JP" sz="1200" dirty="0"/>
          </a:p>
          <a:p>
            <a:r>
              <a:rPr lang="ja-JP" altLang="en-US" sz="1400" dirty="0" smtClean="0"/>
              <a:t>　　　　 </a:t>
            </a:r>
            <a:r>
              <a:rPr lang="ja-JP" altLang="en-US" sz="1200" dirty="0" smtClean="0"/>
              <a:t>⇒　支援を行う防犯カメラは、滋賀県警察本部において一般競争入札を経て決定したものに限　　　　　　　</a:t>
            </a:r>
            <a:endParaRPr lang="en-US" altLang="ja-JP" sz="1200" dirty="0" smtClean="0"/>
          </a:p>
          <a:p>
            <a:r>
              <a:rPr lang="ja-JP" altLang="en-US" sz="1200" dirty="0"/>
              <a:t>　</a:t>
            </a:r>
            <a:r>
              <a:rPr lang="ja-JP" altLang="en-US" sz="1200" dirty="0" smtClean="0"/>
              <a:t>　　　　　　 ります。</a:t>
            </a:r>
            <a:endParaRPr lang="en-US" altLang="ja-JP" sz="1200" dirty="0" smtClean="0"/>
          </a:p>
          <a:p>
            <a:r>
              <a:rPr lang="ja-JP" altLang="en-US" sz="1200" dirty="0"/>
              <a:t>　</a:t>
            </a:r>
            <a:r>
              <a:rPr lang="ja-JP" altLang="en-US" sz="1200" dirty="0" smtClean="0"/>
              <a:t>　　　　⇒　</a:t>
            </a:r>
            <a:r>
              <a:rPr lang="ja-JP" altLang="en-US" sz="1200" u="sng" dirty="0" smtClean="0">
                <a:solidFill>
                  <a:srgbClr val="FF0000"/>
                </a:solidFill>
              </a:rPr>
              <a:t>防犯カメラの電気料金、故障等による修理、取外し撤去費用等は支援に含まれません。</a:t>
            </a:r>
            <a:endParaRPr kumimoji="1" lang="en-US" altLang="ja-JP" sz="1400" u="sng" dirty="0" smtClean="0">
              <a:solidFill>
                <a:srgbClr val="FF0000"/>
              </a:solidFill>
            </a:endParaRPr>
          </a:p>
        </p:txBody>
      </p:sp>
      <p:sp>
        <p:nvSpPr>
          <p:cNvPr id="10" name="テキスト ボックス 9"/>
          <p:cNvSpPr txBox="1"/>
          <p:nvPr/>
        </p:nvSpPr>
        <p:spPr>
          <a:xfrm>
            <a:off x="48636" y="5265941"/>
            <a:ext cx="6719056" cy="2000548"/>
          </a:xfrm>
          <a:prstGeom prst="rect">
            <a:avLst/>
          </a:prstGeom>
          <a:noFill/>
          <a:ln>
            <a:solidFill>
              <a:srgbClr val="000000"/>
            </a:solidFill>
          </a:ln>
        </p:spPr>
        <p:txBody>
          <a:bodyPr wrap="square" rtlCol="0">
            <a:spAutoFit/>
          </a:bodyPr>
          <a:lstStyle/>
          <a:p>
            <a:r>
              <a:rPr lang="ja-JP" altLang="en-US" sz="1400" dirty="0">
                <a:latin typeface="+mn-ea"/>
              </a:rPr>
              <a:t>支援</a:t>
            </a:r>
            <a:r>
              <a:rPr lang="ja-JP" altLang="en-US" sz="1400" dirty="0" smtClean="0">
                <a:latin typeface="+mn-ea"/>
              </a:rPr>
              <a:t>の対象　</a:t>
            </a:r>
            <a:r>
              <a:rPr lang="ja-JP" altLang="en-US" sz="1400" dirty="0" smtClean="0"/>
              <a:t>　</a:t>
            </a:r>
            <a:endParaRPr lang="en-US" altLang="ja-JP" sz="1400" dirty="0" smtClean="0"/>
          </a:p>
          <a:p>
            <a:r>
              <a:rPr lang="ja-JP" altLang="en-US" sz="1400" dirty="0"/>
              <a:t>　</a:t>
            </a:r>
            <a:r>
              <a:rPr lang="ja-JP" altLang="en-US" sz="1200" dirty="0" smtClean="0"/>
              <a:t>貸付設置支援を申請することができる者は、次の要件に該当する者とします。</a:t>
            </a:r>
            <a:endParaRPr lang="en-US" altLang="ja-JP" sz="1200" dirty="0" smtClean="0"/>
          </a:p>
          <a:p>
            <a:r>
              <a:rPr lang="ja-JP" altLang="en-US" sz="1200" dirty="0" smtClean="0"/>
              <a:t>　　　①　防犯活動に取り組んでいる滋賀県内の自治会および自主防犯団体等</a:t>
            </a:r>
            <a:endParaRPr lang="en-US" altLang="ja-JP" sz="1200" dirty="0" smtClean="0"/>
          </a:p>
          <a:p>
            <a:r>
              <a:rPr lang="ja-JP" altLang="en-US" sz="1200" dirty="0" smtClean="0"/>
              <a:t>　　　②　</a:t>
            </a:r>
            <a:r>
              <a:rPr lang="ja-JP" altLang="en-US" sz="1200" u="sng" dirty="0" smtClean="0"/>
              <a:t>過去に</a:t>
            </a:r>
            <a:r>
              <a:rPr lang="ja-JP" altLang="en-US" sz="1200" u="sng" dirty="0" smtClean="0">
                <a:latin typeface="+mn-ea"/>
              </a:rPr>
              <a:t>地域安全カメラ、または地域</a:t>
            </a:r>
            <a:r>
              <a:rPr lang="ja-JP" altLang="en-US" sz="1200" u="sng" dirty="0">
                <a:latin typeface="+mn-ea"/>
              </a:rPr>
              <a:t>見守りカメラの</a:t>
            </a:r>
            <a:r>
              <a:rPr lang="ja-JP" altLang="en-US" sz="1200" u="sng" dirty="0" smtClean="0">
                <a:latin typeface="+mn-ea"/>
              </a:rPr>
              <a:t>貸付設置支援を受けたことがない自治会</a:t>
            </a:r>
            <a:endParaRPr lang="en-US" altLang="ja-JP" sz="1200" u="sng" dirty="0" smtClean="0">
              <a:latin typeface="+mn-ea"/>
            </a:endParaRPr>
          </a:p>
          <a:p>
            <a:r>
              <a:rPr lang="ja-JP" altLang="en-US" sz="1200" dirty="0">
                <a:latin typeface="+mn-ea"/>
              </a:rPr>
              <a:t>　</a:t>
            </a:r>
            <a:r>
              <a:rPr lang="ja-JP" altLang="en-US" sz="1200" dirty="0" smtClean="0">
                <a:latin typeface="+mn-ea"/>
              </a:rPr>
              <a:t>　　　</a:t>
            </a:r>
            <a:r>
              <a:rPr lang="ja-JP" altLang="en-US" sz="1200" u="sng" dirty="0" smtClean="0">
                <a:latin typeface="+mn-ea"/>
              </a:rPr>
              <a:t>および自主防犯団体等</a:t>
            </a:r>
            <a:endParaRPr lang="en-US" altLang="ja-JP" sz="1200" u="sng" dirty="0" smtClean="0">
              <a:latin typeface="+mn-ea"/>
            </a:endParaRPr>
          </a:p>
          <a:p>
            <a:r>
              <a:rPr lang="ja-JP" altLang="en-US" sz="1200" dirty="0"/>
              <a:t>　</a:t>
            </a:r>
            <a:r>
              <a:rPr lang="ja-JP" altLang="en-US" sz="1200" dirty="0" smtClean="0"/>
              <a:t>　　　　⇒　防犯カメラを設置するに際して、設置場所の管理者等の同意が必要になります。</a:t>
            </a:r>
            <a:endParaRPr lang="en-US" altLang="ja-JP" sz="1200" dirty="0" smtClean="0"/>
          </a:p>
          <a:p>
            <a:r>
              <a:rPr lang="ja-JP" altLang="en-US" sz="1200" dirty="0"/>
              <a:t>　</a:t>
            </a:r>
            <a:r>
              <a:rPr lang="ja-JP" altLang="en-US" sz="1200" dirty="0" smtClean="0"/>
              <a:t>　　　　⇒　法令に基づく許可が必要な場合は、関係機関の許可を受けなければなりません。</a:t>
            </a:r>
            <a:endParaRPr lang="en-US" altLang="ja-JP" sz="1200" dirty="0" smtClean="0"/>
          </a:p>
          <a:p>
            <a:pPr lvl="0" algn="just"/>
            <a:r>
              <a:rPr kumimoji="1" lang="ja-JP" altLang="en-US" sz="1200" dirty="0"/>
              <a:t>　</a:t>
            </a:r>
            <a:r>
              <a:rPr kumimoji="1" lang="ja-JP" altLang="en-US" sz="1200" dirty="0" smtClean="0"/>
              <a:t>　　　</a:t>
            </a:r>
            <a:r>
              <a:rPr lang="ja-JP" altLang="en-US" sz="1200" dirty="0">
                <a:solidFill>
                  <a:prstClr val="black"/>
                </a:solidFill>
              </a:rPr>
              <a:t>　</a:t>
            </a:r>
            <a:r>
              <a:rPr lang="en-US" altLang="ja-JP" sz="1200" dirty="0">
                <a:solidFill>
                  <a:prstClr val="black"/>
                </a:solidFill>
              </a:rPr>
              <a:t>※</a:t>
            </a:r>
            <a:r>
              <a:rPr lang="ja-JP" altLang="en-US" sz="1200" dirty="0">
                <a:solidFill>
                  <a:prstClr val="black"/>
                </a:solidFill>
              </a:rPr>
              <a:t>　</a:t>
            </a:r>
            <a:r>
              <a:rPr lang="ja-JP" altLang="en-US" sz="1200" u="sng" dirty="0">
                <a:solidFill>
                  <a:prstClr val="black"/>
                </a:solidFill>
              </a:rPr>
              <a:t>本事業において、関西電力及び</a:t>
            </a:r>
            <a:r>
              <a:rPr lang="en-US" altLang="ja-JP" sz="1200" u="sng" dirty="0">
                <a:solidFill>
                  <a:prstClr val="black"/>
                </a:solidFill>
              </a:rPr>
              <a:t>NTT</a:t>
            </a:r>
            <a:r>
              <a:rPr lang="ja-JP" altLang="en-US" sz="1200" u="sng" dirty="0">
                <a:solidFill>
                  <a:prstClr val="black"/>
                </a:solidFill>
              </a:rPr>
              <a:t>が管理する電柱へ防犯カメラを設置することは、別途</a:t>
            </a:r>
            <a:endParaRPr lang="en-US" altLang="ja-JP" sz="1200" u="sng" dirty="0">
              <a:solidFill>
                <a:prstClr val="black"/>
              </a:solidFill>
            </a:endParaRPr>
          </a:p>
          <a:p>
            <a:pPr lvl="0" algn="just"/>
            <a:r>
              <a:rPr lang="ja-JP" altLang="en-US" sz="1200" dirty="0">
                <a:solidFill>
                  <a:prstClr val="black"/>
                </a:solidFill>
              </a:rPr>
              <a:t>　　　　　　</a:t>
            </a:r>
            <a:r>
              <a:rPr lang="ja-JP" altLang="en-US" sz="1200" u="sng" dirty="0">
                <a:solidFill>
                  <a:prstClr val="black"/>
                </a:solidFill>
              </a:rPr>
              <a:t>申請が必要である等の理由により、設置業者による事業の遂行が遅延するおそれがあること</a:t>
            </a:r>
            <a:endParaRPr lang="en-US" altLang="ja-JP" sz="1200" u="sng" dirty="0">
              <a:solidFill>
                <a:prstClr val="black"/>
              </a:solidFill>
            </a:endParaRPr>
          </a:p>
          <a:p>
            <a:pPr lvl="0" algn="just"/>
            <a:r>
              <a:rPr lang="ja-JP" altLang="en-US" sz="1200" dirty="0">
                <a:solidFill>
                  <a:prstClr val="black"/>
                </a:solidFill>
              </a:rPr>
              <a:t>　　　　　　</a:t>
            </a:r>
            <a:r>
              <a:rPr lang="ja-JP" altLang="en-US" sz="1200" u="sng" dirty="0">
                <a:solidFill>
                  <a:prstClr val="black"/>
                </a:solidFill>
              </a:rPr>
              <a:t>から、同電柱への設置申請は認めませんのでご留意願います。</a:t>
            </a:r>
            <a:r>
              <a:rPr lang="ja-JP" altLang="en-US" sz="1200" dirty="0">
                <a:solidFill>
                  <a:prstClr val="black"/>
                </a:solidFill>
              </a:rPr>
              <a:t>　　　</a:t>
            </a:r>
            <a:r>
              <a:rPr kumimoji="1" lang="ja-JP" altLang="en-US" sz="1200" dirty="0" smtClean="0"/>
              <a:t>　</a:t>
            </a:r>
            <a:endParaRPr kumimoji="1" lang="en-US" altLang="ja-JP" sz="1400" dirty="0" smtClean="0"/>
          </a:p>
        </p:txBody>
      </p:sp>
      <p:sp>
        <p:nvSpPr>
          <p:cNvPr id="11" name="テキスト ボックス 10"/>
          <p:cNvSpPr txBox="1"/>
          <p:nvPr/>
        </p:nvSpPr>
        <p:spPr>
          <a:xfrm>
            <a:off x="52861" y="7314102"/>
            <a:ext cx="6713338" cy="1107996"/>
          </a:xfrm>
          <a:prstGeom prst="rect">
            <a:avLst/>
          </a:prstGeom>
          <a:noFill/>
          <a:ln>
            <a:solidFill>
              <a:srgbClr val="000000"/>
            </a:solidFill>
          </a:ln>
        </p:spPr>
        <p:txBody>
          <a:bodyPr wrap="square" rtlCol="0">
            <a:spAutoFit/>
          </a:bodyPr>
          <a:lstStyle/>
          <a:p>
            <a:r>
              <a:rPr lang="ja-JP" altLang="en-US" sz="1400" dirty="0" smtClean="0">
                <a:latin typeface="+mj-ea"/>
                <a:ea typeface="+mj-ea"/>
              </a:rPr>
              <a:t>支援の条件　</a:t>
            </a:r>
            <a:r>
              <a:rPr lang="ja-JP" altLang="en-US" sz="1400" dirty="0" smtClean="0"/>
              <a:t>　</a:t>
            </a:r>
            <a:endParaRPr lang="en-US" altLang="ja-JP" sz="1400" dirty="0" smtClean="0"/>
          </a:p>
          <a:p>
            <a:r>
              <a:rPr lang="ja-JP" altLang="en-US" sz="1400" dirty="0"/>
              <a:t>　</a:t>
            </a:r>
            <a:r>
              <a:rPr lang="ja-JP" altLang="en-US" sz="1200" dirty="0" smtClean="0"/>
              <a:t>運用規程の策定、無償貸付契約の締結</a:t>
            </a:r>
            <a:endParaRPr lang="en-US" altLang="ja-JP" sz="1200" dirty="0"/>
          </a:p>
          <a:p>
            <a:r>
              <a:rPr lang="ja-JP" altLang="en-US" sz="1400" dirty="0" smtClean="0"/>
              <a:t>　　　　 </a:t>
            </a:r>
            <a:r>
              <a:rPr lang="ja-JP" altLang="en-US" sz="1200" dirty="0" smtClean="0"/>
              <a:t>⇒　運用規程を設け、設置目的や画像の保管等の事項を明らかにする必要があります。</a:t>
            </a:r>
            <a:endParaRPr lang="en-US" altLang="ja-JP" sz="1200" dirty="0" smtClean="0"/>
          </a:p>
          <a:p>
            <a:r>
              <a:rPr lang="ja-JP" altLang="en-US" sz="1200" dirty="0"/>
              <a:t>　</a:t>
            </a:r>
            <a:r>
              <a:rPr lang="ja-JP" altLang="en-US" sz="1200" dirty="0" smtClean="0"/>
              <a:t>　　　　⇒　防犯カメラは県有物品になるので、滋賀県（知事）との間に無償貸付契約</a:t>
            </a:r>
            <a:r>
              <a:rPr kumimoji="1" lang="ja-JP" altLang="en-US" sz="1200" dirty="0" smtClean="0"/>
              <a:t>を交わし、適正な　　　　　　　　　　　　　　　　　　　　</a:t>
            </a:r>
            <a:endParaRPr kumimoji="1" lang="en-US" altLang="ja-JP" sz="1200" dirty="0" smtClean="0"/>
          </a:p>
          <a:p>
            <a:r>
              <a:rPr lang="ja-JP" altLang="en-US" sz="1200" dirty="0"/>
              <a:t>　</a:t>
            </a:r>
            <a:r>
              <a:rPr lang="ja-JP" altLang="en-US" sz="1200" dirty="0" smtClean="0"/>
              <a:t>　　　　　　 管理をお願いします。</a:t>
            </a:r>
            <a:endParaRPr kumimoji="1" lang="en-US" altLang="ja-JP" sz="1200" dirty="0" smtClean="0"/>
          </a:p>
        </p:txBody>
      </p:sp>
      <p:sp>
        <p:nvSpPr>
          <p:cNvPr id="12" name="WordArt 90"/>
          <p:cNvSpPr>
            <a:spLocks noChangeArrowheads="1" noChangeShapeType="1" noTextEdit="1"/>
          </p:cNvSpPr>
          <p:nvPr/>
        </p:nvSpPr>
        <p:spPr bwMode="auto">
          <a:xfrm>
            <a:off x="1852810" y="8630938"/>
            <a:ext cx="3232373" cy="209550"/>
          </a:xfrm>
          <a:prstGeom prst="rect">
            <a:avLst/>
          </a:prstGeom>
          <a:extLst>
            <a:ext uri="{AF507438-7753-43E0-B8FC-AC1667EBCBE1}">
              <a14:hiddenEffects xmlns:a14="http://schemas.microsoft.com/office/drawing/2010/main">
                <a:effectLst/>
              </a14:hiddenEffects>
            </a:ext>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kern="10" spc="0" dirty="0" smtClean="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rPr>
              <a:t>滋賀県警察本部　生活安全企画課</a:t>
            </a:r>
            <a:endParaRPr lang="ja-JP" altLang="en-US" sz="3600" kern="10" spc="0" dirty="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endParaRPr>
          </a:p>
        </p:txBody>
      </p:sp>
      <p:pic>
        <p:nvPicPr>
          <p:cNvPr id="20" name="Picture 51" descr="title1_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80" y="261330"/>
            <a:ext cx="4000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1" descr="title1_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6634" y="261330"/>
            <a:ext cx="4000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1863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90"/>
          <p:cNvSpPr>
            <a:spLocks noChangeArrowheads="1" noChangeShapeType="1" noTextEdit="1"/>
          </p:cNvSpPr>
          <p:nvPr/>
        </p:nvSpPr>
        <p:spPr bwMode="auto">
          <a:xfrm>
            <a:off x="116632" y="39291"/>
            <a:ext cx="4032448" cy="209550"/>
          </a:xfrm>
          <a:prstGeom prst="rect">
            <a:avLst/>
          </a:prstGeom>
          <a:extLst>
            <a:ext uri="{AF507438-7753-43E0-B8FC-AC1667EBCBE1}">
              <a14:hiddenEffects xmlns:a14="http://schemas.microsoft.com/office/drawing/2010/main">
                <a:effectLst/>
              </a14:hiddenEffects>
            </a:ext>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kern="10" spc="0" dirty="0" smtClean="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rPr>
              <a:t>申請から設置までの具体的な流れ</a:t>
            </a:r>
            <a:endParaRPr lang="ja-JP" altLang="en-US" sz="3600" kern="10" spc="0" dirty="0">
              <a:ln w="9525">
                <a:solidFill>
                  <a:srgbClr val="000000"/>
                </a:solidFill>
                <a:round/>
                <a:headEnd/>
                <a:tailEnd/>
              </a:ln>
              <a:solidFill>
                <a:srgbClr xmlns:mc="http://schemas.openxmlformats.org/markup-compatibility/2006" xmlns:a14="http://schemas.microsoft.com/office/drawing/2010/main" val="000000" mc:Ignorable="a14" a14:legacySpreadsheetColorIndex="8"/>
              </a:solidFill>
              <a:effectLst/>
              <a:latin typeface="ＭＳ Ｐゴシック"/>
              <a:ea typeface="ＭＳ Ｐゴシック"/>
            </a:endParaRPr>
          </a:p>
        </p:txBody>
      </p:sp>
      <p:sp>
        <p:nvSpPr>
          <p:cNvPr id="5" name="下矢印吹き出し 4"/>
          <p:cNvSpPr/>
          <p:nvPr/>
        </p:nvSpPr>
        <p:spPr>
          <a:xfrm>
            <a:off x="147674" y="282427"/>
            <a:ext cx="6583944" cy="2193297"/>
          </a:xfrm>
          <a:prstGeom prst="downArrowCallout">
            <a:avLst>
              <a:gd name="adj1" fmla="val 10652"/>
              <a:gd name="adj2" fmla="val 17492"/>
              <a:gd name="adj3" fmla="val 18296"/>
              <a:gd name="adj4" fmla="val 80129"/>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t>支援申請書の提出</a:t>
            </a:r>
            <a:endParaRPr lang="en-US" altLang="ja-JP" sz="1050" dirty="0"/>
          </a:p>
          <a:p>
            <a:r>
              <a:rPr lang="ja-JP" altLang="en-US" sz="1050" dirty="0"/>
              <a:t>　  添付書類　　設置場所一覧（地番まで詳細に記載してください）</a:t>
            </a:r>
            <a:endParaRPr lang="en-US" altLang="ja-JP" sz="1050" dirty="0"/>
          </a:p>
          <a:p>
            <a:r>
              <a:rPr lang="ja-JP" altLang="en-US" sz="1050" dirty="0"/>
              <a:t>　　  　　　　　　　</a:t>
            </a:r>
            <a:r>
              <a:rPr lang="ja-JP" altLang="en-US" sz="1050" dirty="0" smtClean="0"/>
              <a:t>設置</a:t>
            </a:r>
            <a:r>
              <a:rPr lang="ja-JP" altLang="en-US" sz="1050" dirty="0"/>
              <a:t>場所の地図（設置場所を記した地図）</a:t>
            </a:r>
            <a:endParaRPr lang="en-US" altLang="ja-JP" sz="1050" dirty="0"/>
          </a:p>
          <a:p>
            <a:r>
              <a:rPr lang="ja-JP" altLang="en-US" sz="1050" dirty="0"/>
              <a:t>　　　　　　　　　</a:t>
            </a:r>
            <a:r>
              <a:rPr lang="ja-JP" altLang="en-US" sz="1050" dirty="0" smtClean="0"/>
              <a:t>  設置場所</a:t>
            </a:r>
            <a:r>
              <a:rPr lang="ja-JP" altLang="en-US" sz="1050" dirty="0"/>
              <a:t>の写真（デジタルカメラ等で撮影した設置場所の写真</a:t>
            </a:r>
            <a:r>
              <a:rPr lang="ja-JP" altLang="en-US" sz="1050" dirty="0" smtClean="0"/>
              <a:t>）</a:t>
            </a:r>
            <a:endParaRPr lang="en-US" altLang="ja-JP" sz="1050" dirty="0" smtClean="0"/>
          </a:p>
          <a:p>
            <a:r>
              <a:rPr lang="ja-JP" altLang="en-US" sz="1050" dirty="0"/>
              <a:t>　</a:t>
            </a:r>
            <a:r>
              <a:rPr lang="ja-JP" altLang="en-US" sz="1050" dirty="0" smtClean="0"/>
              <a:t>　　　　　　　　 </a:t>
            </a:r>
            <a:r>
              <a:rPr lang="ja-JP" altLang="en-US" sz="1050" dirty="0"/>
              <a:t> </a:t>
            </a:r>
            <a:r>
              <a:rPr lang="ja-JP" altLang="en-US" sz="1050" dirty="0" smtClean="0"/>
              <a:t>防犯カメラを必要とする理由、並びに自治会および自主防犯活動団体で現在実施</a:t>
            </a:r>
            <a:r>
              <a:rPr lang="ja-JP" altLang="en-US" sz="1050" dirty="0" smtClean="0"/>
              <a:t>、今後実施予定</a:t>
            </a:r>
            <a:endParaRPr lang="en-US" altLang="ja-JP" sz="1050" dirty="0" smtClean="0"/>
          </a:p>
          <a:p>
            <a:r>
              <a:rPr lang="ja-JP" altLang="en-US" sz="1050" dirty="0" smtClean="0"/>
              <a:t>　　　</a:t>
            </a:r>
            <a:r>
              <a:rPr lang="ja-JP" altLang="en-US" sz="1050" dirty="0" smtClean="0"/>
              <a:t>　　　　</a:t>
            </a:r>
            <a:r>
              <a:rPr lang="ja-JP" altLang="en-US" sz="1050" dirty="0" smtClean="0"/>
              <a:t>　の</a:t>
            </a:r>
            <a:r>
              <a:rPr lang="ja-JP" altLang="en-US" sz="1050" dirty="0" smtClean="0"/>
              <a:t>防犯活動内容</a:t>
            </a:r>
            <a:endParaRPr lang="en-US" altLang="ja-JP" sz="1050" dirty="0"/>
          </a:p>
          <a:p>
            <a:r>
              <a:rPr lang="ja-JP" altLang="en-US" sz="1050" dirty="0" smtClean="0"/>
              <a:t>　　　　　　　　　</a:t>
            </a:r>
            <a:r>
              <a:rPr lang="ja-JP" altLang="en-US" sz="1050" smtClean="0"/>
              <a:t>  </a:t>
            </a:r>
            <a:r>
              <a:rPr lang="ja-JP" altLang="en-US" sz="1050" smtClean="0">
                <a:solidFill>
                  <a:schemeClr val="tx1"/>
                </a:solidFill>
              </a:rPr>
              <a:t>申請前チェックリスト</a:t>
            </a:r>
            <a:endParaRPr lang="en-US" altLang="ja-JP" sz="1050" dirty="0">
              <a:solidFill>
                <a:schemeClr val="tx1"/>
              </a:solidFill>
            </a:endParaRPr>
          </a:p>
          <a:p>
            <a:r>
              <a:rPr lang="ja-JP" altLang="en-US" sz="1050" dirty="0"/>
              <a:t>　　　　　　　　　</a:t>
            </a:r>
            <a:r>
              <a:rPr lang="ja-JP" altLang="en-US" sz="1050" dirty="0" smtClean="0"/>
              <a:t>  団体</a:t>
            </a:r>
            <a:r>
              <a:rPr lang="ja-JP" altLang="en-US" sz="1050" dirty="0"/>
              <a:t>規約、役員名簿　　 </a:t>
            </a:r>
            <a:endParaRPr lang="en-US" altLang="ja-JP" sz="1050" dirty="0"/>
          </a:p>
          <a:p>
            <a:r>
              <a:rPr lang="ja-JP" altLang="en-US" sz="1050" dirty="0"/>
              <a:t>　　　</a:t>
            </a:r>
            <a:r>
              <a:rPr lang="en-US" altLang="ja-JP" sz="1050" dirty="0"/>
              <a:t>※</a:t>
            </a:r>
            <a:r>
              <a:rPr lang="ja-JP" altLang="en-US" sz="1050" dirty="0"/>
              <a:t>　 設置場所の管理者（例：市の管理する街路灯であれば市の担当課）の許可が</a:t>
            </a:r>
            <a:r>
              <a:rPr lang="ja-JP" altLang="en-US" sz="1050" dirty="0" smtClean="0"/>
              <a:t>必要な</a:t>
            </a:r>
            <a:r>
              <a:rPr lang="ja-JP" altLang="en-US" sz="1050" dirty="0"/>
              <a:t>他、設置に支障が</a:t>
            </a:r>
            <a:r>
              <a:rPr lang="ja-JP" altLang="en-US" sz="1050" dirty="0" err="1"/>
              <a:t>な</a:t>
            </a:r>
            <a:r>
              <a:rPr lang="ja-JP" altLang="en-US" sz="1050" dirty="0"/>
              <a:t>　　　　</a:t>
            </a:r>
            <a:endParaRPr lang="en-US" altLang="ja-JP" sz="1050" dirty="0"/>
          </a:p>
          <a:p>
            <a:r>
              <a:rPr lang="ja-JP" altLang="en-US" sz="1050" dirty="0"/>
              <a:t>　　　　  いか十分な調査・調整を行ってから申請書を提出してください</a:t>
            </a:r>
            <a:r>
              <a:rPr lang="ja-JP" altLang="en-US" sz="1050" dirty="0" smtClean="0"/>
              <a:t>。</a:t>
            </a:r>
            <a:endParaRPr lang="en-US" altLang="ja-JP" sz="1050" dirty="0" smtClean="0"/>
          </a:p>
          <a:p>
            <a:endParaRPr lang="ja-JP" altLang="en-US" sz="1050" dirty="0"/>
          </a:p>
        </p:txBody>
      </p:sp>
      <p:sp>
        <p:nvSpPr>
          <p:cNvPr id="6" name="下矢印吹き出し 5"/>
          <p:cNvSpPr/>
          <p:nvPr/>
        </p:nvSpPr>
        <p:spPr>
          <a:xfrm>
            <a:off x="147674" y="2517648"/>
            <a:ext cx="6624736" cy="1545324"/>
          </a:xfrm>
          <a:prstGeom prst="downArrowCallout">
            <a:avLst>
              <a:gd name="adj1" fmla="val 13655"/>
              <a:gd name="adj2" fmla="val 25000"/>
              <a:gd name="adj3" fmla="val 25000"/>
              <a:gd name="adj4" fmla="val 70134"/>
            </a:avLst>
          </a:prstGeom>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050" dirty="0" smtClean="0"/>
          </a:p>
          <a:p>
            <a:r>
              <a:rPr kumimoji="1" lang="ja-JP" altLang="en-US" sz="1050" dirty="0" smtClean="0"/>
              <a:t>支援決定通知の交付</a:t>
            </a:r>
            <a:endParaRPr kumimoji="1" lang="en-US" altLang="ja-JP" sz="1050" dirty="0" smtClean="0"/>
          </a:p>
          <a:p>
            <a:r>
              <a:rPr lang="ja-JP" altLang="en-US" sz="1050" dirty="0"/>
              <a:t>　</a:t>
            </a:r>
            <a:r>
              <a:rPr lang="ja-JP" altLang="en-US" sz="1050" dirty="0" smtClean="0"/>
              <a:t>　地域見守りカメラ貸付設置支援要綱の規定に反していないか、また、支援申請書の書面審査等から設置支援に   </a:t>
            </a:r>
            <a:endParaRPr lang="en-US" altLang="ja-JP" sz="1050" dirty="0" smtClean="0"/>
          </a:p>
          <a:p>
            <a:r>
              <a:rPr lang="en-US" altLang="ja-JP" sz="1050" dirty="0"/>
              <a:t> </a:t>
            </a:r>
            <a:r>
              <a:rPr lang="ja-JP" altLang="en-US" sz="1050" dirty="0" smtClean="0"/>
              <a:t>問題がないと認めた場合、警察本部長名による支援決定通知書を交付します。</a:t>
            </a:r>
            <a:endParaRPr lang="en-US" altLang="ja-JP" sz="1050" dirty="0" smtClean="0"/>
          </a:p>
          <a:p>
            <a:endParaRPr kumimoji="1" lang="en-US" altLang="ja-JP" sz="1050" dirty="0" smtClean="0"/>
          </a:p>
          <a:p>
            <a:r>
              <a:rPr kumimoji="1" lang="ja-JP" altLang="en-US" sz="1050" dirty="0"/>
              <a:t>　</a:t>
            </a:r>
            <a:r>
              <a:rPr kumimoji="1" lang="ja-JP" altLang="en-US" sz="1050" dirty="0" smtClean="0"/>
              <a:t>　設置要望に対して、申請地域の犯罪情勢等を考慮した選考を行いますので、必ずしも</a:t>
            </a:r>
            <a:r>
              <a:rPr lang="ja-JP" altLang="en-US" sz="1050" dirty="0" smtClean="0"/>
              <a:t> 支援団体に選考されるも</a:t>
            </a:r>
            <a:r>
              <a:rPr lang="en-US" altLang="ja-JP" sz="1050" dirty="0" smtClean="0"/>
              <a:t/>
            </a:r>
            <a:br>
              <a:rPr lang="en-US" altLang="ja-JP" sz="1050" dirty="0" smtClean="0"/>
            </a:br>
            <a:r>
              <a:rPr lang="en-US" altLang="ja-JP" sz="1050" dirty="0" smtClean="0"/>
              <a:t> </a:t>
            </a:r>
            <a:r>
              <a:rPr lang="ja-JP" altLang="en-US" sz="1050" dirty="0" smtClean="0"/>
              <a:t>のではないことをご了承ください。（各支援団体につき貸付支援台数は、</a:t>
            </a:r>
            <a:r>
              <a:rPr lang="ja-JP" altLang="en-US" sz="1050" u="sng" dirty="0" smtClean="0">
                <a:solidFill>
                  <a:srgbClr val="FF0000"/>
                </a:solidFill>
              </a:rPr>
              <a:t>１台限り</a:t>
            </a:r>
            <a:r>
              <a:rPr lang="ja-JP" altLang="en-US" sz="1050" dirty="0" smtClean="0"/>
              <a:t>です。）</a:t>
            </a:r>
            <a:endParaRPr lang="en-US" altLang="ja-JP" sz="1050" dirty="0" smtClean="0"/>
          </a:p>
          <a:p>
            <a:endParaRPr kumimoji="1" lang="ja-JP" altLang="en-US" sz="1050" dirty="0"/>
          </a:p>
        </p:txBody>
      </p:sp>
      <p:sp>
        <p:nvSpPr>
          <p:cNvPr id="7" name="下矢印吹き出し 6"/>
          <p:cNvSpPr/>
          <p:nvPr/>
        </p:nvSpPr>
        <p:spPr>
          <a:xfrm>
            <a:off x="147674" y="4104895"/>
            <a:ext cx="6618236" cy="1684591"/>
          </a:xfrm>
          <a:prstGeom prst="downArrowCallout">
            <a:avLst>
              <a:gd name="adj1" fmla="val 14868"/>
              <a:gd name="adj2" fmla="val 22829"/>
              <a:gd name="adj3" fmla="val 25000"/>
              <a:gd name="adj4" fmla="val 69995"/>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smtClean="0"/>
              <a:t>設置業者に連絡</a:t>
            </a:r>
            <a:endParaRPr lang="en-US" altLang="ja-JP" sz="1050" dirty="0" smtClean="0"/>
          </a:p>
          <a:p>
            <a:r>
              <a:rPr lang="ja-JP" altLang="en-US" sz="1050" dirty="0"/>
              <a:t>　</a:t>
            </a:r>
            <a:r>
              <a:rPr lang="ja-JP" altLang="en-US" sz="1050" dirty="0" smtClean="0"/>
              <a:t>　</a:t>
            </a:r>
            <a:r>
              <a:rPr lang="ja-JP" altLang="en-US" sz="1050" dirty="0"/>
              <a:t>警察</a:t>
            </a:r>
            <a:r>
              <a:rPr lang="ja-JP" altLang="en-US" sz="1050" dirty="0" smtClean="0"/>
              <a:t>本部から設置業者に支援団体決定の連絡を行います。その後、設置業者が支援団体代表者と防犯カメラ設置に向 けた調整（設置場所の確認等）を行います。</a:t>
            </a:r>
            <a:endParaRPr lang="en-US" altLang="ja-JP" sz="1050" dirty="0" smtClean="0"/>
          </a:p>
          <a:p>
            <a:endParaRPr lang="en-US" altLang="ja-JP" sz="1050" dirty="0" smtClean="0"/>
          </a:p>
          <a:p>
            <a:r>
              <a:rPr kumimoji="1" lang="ja-JP" altLang="en-US" sz="1050" dirty="0" smtClean="0"/>
              <a:t>        </a:t>
            </a:r>
            <a:r>
              <a:rPr kumimoji="1" lang="en-US" altLang="ja-JP" sz="1050" dirty="0" smtClean="0"/>
              <a:t>※</a:t>
            </a:r>
            <a:r>
              <a:rPr kumimoji="1" lang="ja-JP" altLang="en-US" sz="1050" dirty="0" smtClean="0"/>
              <a:t>１　設置工事に対しては業者に</a:t>
            </a:r>
            <a:r>
              <a:rPr lang="ja-JP" altLang="en-US" sz="1050" dirty="0" smtClean="0"/>
              <a:t> 負担をかけることのないよう円滑な手続きに配慮してください。</a:t>
            </a:r>
            <a:endParaRPr kumimoji="1" lang="en-US" altLang="ja-JP" sz="1050" dirty="0" smtClean="0"/>
          </a:p>
          <a:p>
            <a:r>
              <a:rPr kumimoji="1" lang="ja-JP" altLang="en-US" sz="1050" dirty="0" smtClean="0"/>
              <a:t>        </a:t>
            </a:r>
            <a:r>
              <a:rPr kumimoji="1" lang="en-US" altLang="ja-JP" sz="1050" dirty="0" smtClean="0"/>
              <a:t>※</a:t>
            </a:r>
            <a:r>
              <a:rPr kumimoji="1" lang="ja-JP" altLang="en-US" sz="1050" dirty="0" smtClean="0"/>
              <a:t>２　設置場所に支障を認めた場合、設置場所の変更を</a:t>
            </a:r>
            <a:r>
              <a:rPr lang="ja-JP" altLang="en-US" sz="1050" dirty="0"/>
              <a:t>お願いすること</a:t>
            </a:r>
            <a:r>
              <a:rPr lang="ja-JP" altLang="en-US" sz="1050" dirty="0" smtClean="0"/>
              <a:t>があります。</a:t>
            </a:r>
            <a:endParaRPr kumimoji="1" lang="en-US" altLang="ja-JP" sz="1050" dirty="0" smtClean="0"/>
          </a:p>
        </p:txBody>
      </p:sp>
      <p:sp>
        <p:nvSpPr>
          <p:cNvPr id="8" name="下矢印吹き出し 7"/>
          <p:cNvSpPr/>
          <p:nvPr/>
        </p:nvSpPr>
        <p:spPr>
          <a:xfrm>
            <a:off x="114962" y="5868136"/>
            <a:ext cx="6649368" cy="864096"/>
          </a:xfrm>
          <a:prstGeom prst="downArrowCallout">
            <a:avLst>
              <a:gd name="adj1" fmla="val 20767"/>
              <a:gd name="adj2" fmla="val 41931"/>
              <a:gd name="adj3" fmla="val 25000"/>
              <a:gd name="adj4" fmla="val 65683"/>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t>工事</a:t>
            </a:r>
            <a:r>
              <a:rPr lang="ja-JP" altLang="en-US" sz="1050" dirty="0" smtClean="0"/>
              <a:t>着工</a:t>
            </a:r>
            <a:endParaRPr lang="en-US" altLang="ja-JP" sz="1050" dirty="0" smtClean="0"/>
          </a:p>
          <a:p>
            <a:r>
              <a:rPr lang="ja-JP" altLang="en-US" sz="1050" dirty="0"/>
              <a:t>　</a:t>
            </a:r>
            <a:r>
              <a:rPr lang="ja-JP" altLang="en-US" sz="1050" dirty="0" smtClean="0"/>
              <a:t>　設置場所等の確認を行った後、設置業者と支援団体との間で着工日程の調整が行われ、工事着工となります。</a:t>
            </a:r>
            <a:endParaRPr kumimoji="1" lang="en-US" altLang="ja-JP" sz="1050" dirty="0" smtClean="0"/>
          </a:p>
        </p:txBody>
      </p:sp>
      <p:sp>
        <p:nvSpPr>
          <p:cNvPr id="2" name="テキスト ボックス 1"/>
          <p:cNvSpPr txBox="1"/>
          <p:nvPr/>
        </p:nvSpPr>
        <p:spPr>
          <a:xfrm>
            <a:off x="147674" y="2089472"/>
            <a:ext cx="1944216" cy="415498"/>
          </a:xfrm>
          <a:prstGeom prst="rect">
            <a:avLst/>
          </a:prstGeom>
          <a:noFill/>
        </p:spPr>
        <p:txBody>
          <a:bodyPr wrap="square" rtlCol="0">
            <a:spAutoFit/>
          </a:bodyPr>
          <a:lstStyle/>
          <a:p>
            <a:r>
              <a:rPr kumimoji="1" lang="ja-JP" altLang="en-US" sz="1050" dirty="0" smtClean="0"/>
              <a:t>・書類審査</a:t>
            </a:r>
            <a:endParaRPr kumimoji="1" lang="en-US" altLang="ja-JP" sz="1050" dirty="0" smtClean="0"/>
          </a:p>
          <a:p>
            <a:r>
              <a:rPr lang="ja-JP" altLang="en-US" sz="1050" dirty="0" smtClean="0"/>
              <a:t>・必要に応じて現地調査</a:t>
            </a:r>
            <a:endParaRPr kumimoji="1" lang="ja-JP" altLang="en-US" sz="1050" dirty="0"/>
          </a:p>
        </p:txBody>
      </p:sp>
      <p:sp>
        <p:nvSpPr>
          <p:cNvPr id="9" name="テキスト ボックス 8"/>
          <p:cNvSpPr txBox="1"/>
          <p:nvPr/>
        </p:nvSpPr>
        <p:spPr>
          <a:xfrm>
            <a:off x="181050" y="3602746"/>
            <a:ext cx="1944216" cy="253916"/>
          </a:xfrm>
          <a:prstGeom prst="rect">
            <a:avLst/>
          </a:prstGeom>
          <a:noFill/>
        </p:spPr>
        <p:txBody>
          <a:bodyPr wrap="square" rtlCol="0">
            <a:spAutoFit/>
          </a:bodyPr>
          <a:lstStyle/>
          <a:p>
            <a:r>
              <a:rPr kumimoji="1" lang="ja-JP" altLang="en-US" sz="1050" dirty="0" smtClean="0"/>
              <a:t>・支援決定通知交付</a:t>
            </a:r>
            <a:endParaRPr kumimoji="1" lang="ja-JP" altLang="en-US" sz="1050" dirty="0"/>
          </a:p>
        </p:txBody>
      </p:sp>
      <p:sp>
        <p:nvSpPr>
          <p:cNvPr id="10" name="テキスト ボックス 9"/>
          <p:cNvSpPr txBox="1"/>
          <p:nvPr/>
        </p:nvSpPr>
        <p:spPr>
          <a:xfrm>
            <a:off x="114962" y="5261809"/>
            <a:ext cx="2592288" cy="577081"/>
          </a:xfrm>
          <a:prstGeom prst="rect">
            <a:avLst/>
          </a:prstGeom>
          <a:noFill/>
        </p:spPr>
        <p:txBody>
          <a:bodyPr wrap="square" rtlCol="0">
            <a:spAutoFit/>
          </a:bodyPr>
          <a:lstStyle/>
          <a:p>
            <a:r>
              <a:rPr kumimoji="1" lang="ja-JP" altLang="en-US" sz="1050" dirty="0" smtClean="0"/>
              <a:t>・警察本部から設置業者に連絡</a:t>
            </a:r>
            <a:endParaRPr kumimoji="1" lang="en-US" altLang="ja-JP" sz="1050" dirty="0" smtClean="0"/>
          </a:p>
          <a:p>
            <a:r>
              <a:rPr lang="ja-JP" altLang="en-US" sz="1050" dirty="0" smtClean="0"/>
              <a:t>・設置業者による現場確認</a:t>
            </a:r>
            <a:endParaRPr lang="en-US" altLang="ja-JP" sz="1050" dirty="0" smtClean="0"/>
          </a:p>
          <a:p>
            <a:r>
              <a:rPr lang="ja-JP" altLang="en-US" sz="1050" dirty="0" smtClean="0"/>
              <a:t>・着工日程の調整</a:t>
            </a:r>
            <a:endParaRPr lang="en-US" altLang="ja-JP" sz="1050" dirty="0" smtClean="0"/>
          </a:p>
        </p:txBody>
      </p:sp>
      <p:sp>
        <p:nvSpPr>
          <p:cNvPr id="3" name="正方形/長方形 2"/>
          <p:cNvSpPr/>
          <p:nvPr/>
        </p:nvSpPr>
        <p:spPr>
          <a:xfrm>
            <a:off x="137591" y="7884368"/>
            <a:ext cx="6615634" cy="9355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smtClean="0"/>
              <a:t>無償</a:t>
            </a:r>
            <a:r>
              <a:rPr lang="ja-JP" altLang="en-US" sz="1050" dirty="0"/>
              <a:t>貸付契約</a:t>
            </a:r>
          </a:p>
          <a:p>
            <a:r>
              <a:rPr lang="ja-JP" altLang="en-US" sz="1050" dirty="0"/>
              <a:t>　　「防犯カメラ」は県有</a:t>
            </a:r>
            <a:r>
              <a:rPr lang="ja-JP" altLang="en-US" sz="1050" dirty="0" smtClean="0"/>
              <a:t>物品となるため、</a:t>
            </a:r>
            <a:r>
              <a:rPr lang="ja-JP" altLang="en-US" sz="1050" dirty="0"/>
              <a:t>滋賀県（知事）との間に無償貸付契約を交わしますので、「地域見守りカメ  </a:t>
            </a:r>
          </a:p>
          <a:p>
            <a:r>
              <a:rPr lang="ja-JP" altLang="en-US" sz="1050" dirty="0"/>
              <a:t> ラ無償貸付契約書</a:t>
            </a:r>
            <a:r>
              <a:rPr lang="ja-JP" altLang="en-US" sz="1050" dirty="0" smtClean="0"/>
              <a:t>」「</a:t>
            </a:r>
            <a:r>
              <a:rPr lang="ja-JP" altLang="en-US" sz="1050" dirty="0"/>
              <a:t>借受書」を提出していただきます。 </a:t>
            </a:r>
            <a:r>
              <a:rPr lang="en-US" altLang="ja-JP" sz="1050" dirty="0" smtClean="0"/>
              <a:t>※</a:t>
            </a:r>
            <a:r>
              <a:rPr lang="ja-JP" altLang="en-US" sz="1050" dirty="0" smtClean="0"/>
              <a:t>　防犯カメラ設置完了後１ヶ月以内に「防犯カメラの運用基準」等を含めた完了報告書を提出して</a:t>
            </a:r>
            <a:r>
              <a:rPr lang="ja-JP" altLang="en-US" sz="1050" dirty="0" err="1" smtClean="0"/>
              <a:t>い</a:t>
            </a:r>
            <a:r>
              <a:rPr lang="ja-JP" altLang="en-US" sz="1050" dirty="0" smtClean="0"/>
              <a:t> ただきます。</a:t>
            </a:r>
            <a:r>
              <a:rPr kumimoji="1" lang="ja-JP" altLang="en-US" sz="1050" dirty="0" smtClean="0"/>
              <a:t>　</a:t>
            </a:r>
            <a:endParaRPr kumimoji="1" lang="ja-JP" altLang="en-US" sz="1050" dirty="0"/>
          </a:p>
        </p:txBody>
      </p:sp>
      <p:sp>
        <p:nvSpPr>
          <p:cNvPr id="12" name="下矢印吹き出し 11"/>
          <p:cNvSpPr/>
          <p:nvPr/>
        </p:nvSpPr>
        <p:spPr>
          <a:xfrm>
            <a:off x="114962" y="6774155"/>
            <a:ext cx="6638401" cy="1068289"/>
          </a:xfrm>
          <a:prstGeom prst="downArrowCallout">
            <a:avLst>
              <a:gd name="adj1" fmla="val 17011"/>
              <a:gd name="adj2" fmla="val 34701"/>
              <a:gd name="adj3" fmla="val 25000"/>
              <a:gd name="adj4" fmla="val 70134"/>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t>工事完了＜防犯カメラ設置＞</a:t>
            </a:r>
            <a:endParaRPr lang="en-US" altLang="ja-JP" sz="1050" dirty="0"/>
          </a:p>
          <a:p>
            <a:r>
              <a:rPr lang="ja-JP" altLang="en-US" sz="1050" dirty="0"/>
              <a:t>　　防犯カメラの画像などの運用管理は、「なくそう犯罪」滋賀安全なまちづくり条例の防犯カメラの運用に関する指針に</a:t>
            </a:r>
            <a:r>
              <a:rPr lang="ja-JP" altLang="en-US" sz="1050" dirty="0" smtClean="0"/>
              <a:t>基づいて運用基準を定めてください。</a:t>
            </a:r>
            <a:endParaRPr lang="en-US" altLang="ja-JP" sz="1050" dirty="0"/>
          </a:p>
          <a:p>
            <a:endParaRPr lang="en-US" altLang="ja-JP" sz="1050" dirty="0"/>
          </a:p>
        </p:txBody>
      </p:sp>
    </p:spTree>
    <p:extLst>
      <p:ext uri="{BB962C8B-B14F-4D97-AF65-F5344CB8AC3E}">
        <p14:creationId xmlns:p14="http://schemas.microsoft.com/office/powerpoint/2010/main" val="3023880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987</TotalTime>
  <Words>1206</Words>
  <Application>Microsoft Office PowerPoint</Application>
  <PresentationFormat>画面に合わせる (4:3)</PresentationFormat>
  <Paragraphs>67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ゴシック</vt:lpstr>
      <vt:lpstr>游ゴシック</vt:lpstr>
      <vt:lpstr>Arial</vt:lpstr>
      <vt:lpstr>Calibri</vt:lpstr>
      <vt:lpstr>Office ​​テーマ</vt:lpstr>
      <vt:lpstr>PowerPoint プレゼンテーション</vt:lpstr>
      <vt:lpstr>PowerPoint プレゼンテーション</vt:lpstr>
    </vt:vector>
  </TitlesOfParts>
  <Company>滋賀県警察本部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滋賀県警察本部</dc:creator>
  <cp:lastModifiedBy>有川 洋平</cp:lastModifiedBy>
  <cp:revision>75</cp:revision>
  <cp:lastPrinted>2022-04-22T02:00:03Z</cp:lastPrinted>
  <dcterms:created xsi:type="dcterms:W3CDTF">2015-02-10T04:58:08Z</dcterms:created>
  <dcterms:modified xsi:type="dcterms:W3CDTF">2025-04-03T05:07:09Z</dcterms:modified>
</cp:coreProperties>
</file>