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3"/>
  </p:notesMasterIdLst>
  <p:sldIdLst>
    <p:sldId id="256" r:id="rId2"/>
  </p:sldIdLst>
  <p:sldSz cx="6858000" cy="9906000" type="A4"/>
  <p:notesSz cx="6735763" cy="9866313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1C5"/>
    <a:srgbClr val="FFF7DD"/>
    <a:srgbClr val="FFF3CD"/>
    <a:srgbClr val="FFF9E5"/>
    <a:srgbClr val="FFFFFF"/>
    <a:srgbClr val="CCECFF"/>
    <a:srgbClr val="FCEBE0"/>
    <a:srgbClr val="FADDCA"/>
    <a:srgbClr val="FBE0CD"/>
    <a:srgbClr val="F8CBA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79" d="100"/>
          <a:sy n="79" d="100"/>
        </p:scale>
        <p:origin x="3084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42" d="100"/>
        <a:sy n="142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8831" cy="49502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15373" y="0"/>
            <a:ext cx="2918831" cy="49502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A8C965E-8CC0-4C7D-A3F3-7CD4ED2F0140}" type="datetimeFigureOut">
              <a:rPr kumimoji="1" lang="ja-JP" altLang="en-US" smtClean="0"/>
              <a:t>2023/9/14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2216150" y="1233488"/>
            <a:ext cx="2303463" cy="3328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73577" y="4748163"/>
            <a:ext cx="5388610" cy="388486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9371286"/>
            <a:ext cx="2918831" cy="49502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15373" y="9371286"/>
            <a:ext cx="2918831" cy="49502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265C251-8BB1-49A1-B6C5-2FE9DAA041D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022372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621191"/>
            <a:ext cx="5829300" cy="3448756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5202944"/>
            <a:ext cx="5143500" cy="2391656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297FD7-B1E4-40DD-B2ED-A727B2561507}" type="datetimeFigureOut">
              <a:rPr kumimoji="1" lang="ja-JP" altLang="en-US" smtClean="0"/>
              <a:t>2023/9/14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7CF3C3-F75B-4112-95D3-B5B2A2C1FC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884657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297FD7-B1E4-40DD-B2ED-A727B2561507}" type="datetimeFigureOut">
              <a:rPr kumimoji="1" lang="ja-JP" altLang="en-US" smtClean="0"/>
              <a:t>2023/9/14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7CF3C3-F75B-4112-95D3-B5B2A2C1FC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736325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527403"/>
            <a:ext cx="1478756" cy="8394877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527403"/>
            <a:ext cx="4350544" cy="8394877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297FD7-B1E4-40DD-B2ED-A727B2561507}" type="datetimeFigureOut">
              <a:rPr kumimoji="1" lang="ja-JP" altLang="en-US" smtClean="0"/>
              <a:t>2023/9/14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7CF3C3-F75B-4112-95D3-B5B2A2C1FC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389955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297FD7-B1E4-40DD-B2ED-A727B2561507}" type="datetimeFigureOut">
              <a:rPr kumimoji="1" lang="ja-JP" altLang="en-US" smtClean="0"/>
              <a:t>2023/9/14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7CF3C3-F75B-4112-95D3-B5B2A2C1FC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348208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469624"/>
            <a:ext cx="5915025" cy="4120620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629226"/>
            <a:ext cx="5915025" cy="216693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297FD7-B1E4-40DD-B2ED-A727B2561507}" type="datetimeFigureOut">
              <a:rPr kumimoji="1" lang="ja-JP" altLang="en-US" smtClean="0"/>
              <a:t>2023/9/14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7CF3C3-F75B-4112-95D3-B5B2A2C1FC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648693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637014"/>
            <a:ext cx="2914650" cy="6285266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637014"/>
            <a:ext cx="2914650" cy="6285266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297FD7-B1E4-40DD-B2ED-A727B2561507}" type="datetimeFigureOut">
              <a:rPr kumimoji="1" lang="ja-JP" altLang="en-US" smtClean="0"/>
              <a:t>2023/9/14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7CF3C3-F75B-4112-95D3-B5B2A2C1FC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243845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527405"/>
            <a:ext cx="5915025" cy="1914702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428347"/>
            <a:ext cx="2901255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618442"/>
            <a:ext cx="2901255" cy="5322183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428347"/>
            <a:ext cx="2915543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618442"/>
            <a:ext cx="2915543" cy="5322183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297FD7-B1E4-40DD-B2ED-A727B2561507}" type="datetimeFigureOut">
              <a:rPr kumimoji="1" lang="ja-JP" altLang="en-US" smtClean="0"/>
              <a:t>2023/9/14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7CF3C3-F75B-4112-95D3-B5B2A2C1FC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599241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297FD7-B1E4-40DD-B2ED-A727B2561507}" type="datetimeFigureOut">
              <a:rPr kumimoji="1" lang="ja-JP" altLang="en-US" smtClean="0"/>
              <a:t>2023/9/14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7CF3C3-F75B-4112-95D3-B5B2A2C1FC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48860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297FD7-B1E4-40DD-B2ED-A727B2561507}" type="datetimeFigureOut">
              <a:rPr kumimoji="1" lang="ja-JP" altLang="en-US" smtClean="0"/>
              <a:t>2023/9/14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7CF3C3-F75B-4112-95D3-B5B2A2C1FC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574028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426283"/>
            <a:ext cx="3471863" cy="7039681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297FD7-B1E4-40DD-B2ED-A727B2561507}" type="datetimeFigureOut">
              <a:rPr kumimoji="1" lang="ja-JP" altLang="en-US" smtClean="0"/>
              <a:t>2023/9/14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7CF3C3-F75B-4112-95D3-B5B2A2C1FC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028351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426283"/>
            <a:ext cx="3471863" cy="7039681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297FD7-B1E4-40DD-B2ED-A727B2561507}" type="datetimeFigureOut">
              <a:rPr kumimoji="1" lang="ja-JP" altLang="en-US" smtClean="0"/>
              <a:t>2023/9/14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7CF3C3-F75B-4112-95D3-B5B2A2C1FC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951192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527405"/>
            <a:ext cx="5915025" cy="19147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637014"/>
            <a:ext cx="5915025" cy="62852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297FD7-B1E4-40DD-B2ED-A727B2561507}" type="datetimeFigureOut">
              <a:rPr kumimoji="1" lang="ja-JP" altLang="en-US" smtClean="0"/>
              <a:t>2023/9/14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7CF3C3-F75B-4112-95D3-B5B2A2C1FC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765666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kumimoji="1"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kumimoji="1"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18" Type="http://schemas.openxmlformats.org/officeDocument/2006/relationships/hyperlink" Target="tel:077-528-3743" TargetMode="External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17" Type="http://schemas.openxmlformats.org/officeDocument/2006/relationships/image" Target="../media/image16.png"/><Relationship Id="rId2" Type="http://schemas.openxmlformats.org/officeDocument/2006/relationships/image" Target="../media/image1.png"/><Relationship Id="rId16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10" Type="http://schemas.openxmlformats.org/officeDocument/2006/relationships/image" Target="../media/image9.png"/><Relationship Id="rId19" Type="http://schemas.openxmlformats.org/officeDocument/2006/relationships/image" Target="../media/image17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正方形/長方形 13">
            <a:extLst>
              <a:ext uri="{FF2B5EF4-FFF2-40B4-BE49-F238E27FC236}">
                <a16:creationId xmlns:a16="http://schemas.microsoft.com/office/drawing/2014/main" id="{11E61FFF-1782-4322-8CD2-643E601B5FBA}"/>
              </a:ext>
            </a:extLst>
          </p:cNvPr>
          <p:cNvSpPr/>
          <p:nvPr/>
        </p:nvSpPr>
        <p:spPr>
          <a:xfrm>
            <a:off x="57608" y="5453535"/>
            <a:ext cx="6751115" cy="2595673"/>
          </a:xfrm>
          <a:prstGeom prst="rect">
            <a:avLst/>
          </a:prstGeom>
          <a:noFill/>
          <a:ln>
            <a:solidFill>
              <a:schemeClr val="accent2">
                <a:lumMod val="60000"/>
                <a:lumOff val="40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462"/>
          </a:p>
        </p:txBody>
      </p:sp>
      <p:sp>
        <p:nvSpPr>
          <p:cNvPr id="46" name="テキスト ボックス 45">
            <a:extLst>
              <a:ext uri="{FF2B5EF4-FFF2-40B4-BE49-F238E27FC236}">
                <a16:creationId xmlns:a16="http://schemas.microsoft.com/office/drawing/2014/main" id="{43517546-E192-4A06-885E-3DCDEE070C32}"/>
              </a:ext>
            </a:extLst>
          </p:cNvPr>
          <p:cNvSpPr txBox="1"/>
          <p:nvPr/>
        </p:nvSpPr>
        <p:spPr>
          <a:xfrm>
            <a:off x="271329" y="679003"/>
            <a:ext cx="6449568" cy="12234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050" dirty="0"/>
              <a:t> 「近江の地酒でもてなし、その普及を促進する条例」で定める、</a:t>
            </a:r>
            <a:r>
              <a:rPr kumimoji="1" lang="ja-JP" altLang="en-US" sz="1050" b="1" u="sng" dirty="0"/>
              <a:t>近江の地酒を活用した食文化を広め</a:t>
            </a:r>
            <a:endParaRPr kumimoji="1" lang="en-US" altLang="ja-JP" sz="1050" b="1" u="sng" dirty="0"/>
          </a:p>
          <a:p>
            <a:r>
              <a:rPr kumimoji="1" lang="ja-JP" altLang="en-US" sz="1050" b="1" u="sng" dirty="0"/>
              <a:t>る</a:t>
            </a:r>
            <a:r>
              <a:rPr kumimoji="1" lang="ja-JP" altLang="en-US" sz="1050" dirty="0"/>
              <a:t>活動に御協力いただける、</a:t>
            </a:r>
            <a:r>
              <a:rPr kumimoji="1" lang="ja-JP" altLang="en-US" sz="1050" b="1" u="sng" dirty="0"/>
              <a:t>近江の地酒を取り扱われているお店の皆さまを「近江の地酒おもてなし推進店」として登録する</a:t>
            </a:r>
            <a:r>
              <a:rPr kumimoji="1" lang="ja-JP" altLang="en-US" sz="1050" dirty="0"/>
              <a:t>制度です。</a:t>
            </a:r>
            <a:endParaRPr kumimoji="1" lang="en-US" altLang="ja-JP" sz="1050" dirty="0"/>
          </a:p>
          <a:p>
            <a:r>
              <a:rPr kumimoji="1" lang="ja-JP" altLang="en-US" sz="1050" dirty="0"/>
              <a:t>　登録後は、近江の地酒の普及に御協力いただき、当協議会では登録店の周知や普及活動を</a:t>
            </a:r>
            <a:endParaRPr kumimoji="1" lang="en-US" altLang="ja-JP" sz="1050" dirty="0"/>
          </a:p>
          <a:p>
            <a:r>
              <a:rPr kumimoji="1" lang="ja-JP" altLang="en-US" sz="1050" dirty="0"/>
              <a:t>支援します。</a:t>
            </a:r>
            <a:endParaRPr kumimoji="1" lang="en-US" altLang="ja-JP" sz="1050" dirty="0"/>
          </a:p>
          <a:p>
            <a:r>
              <a:rPr kumimoji="1" lang="en-US" altLang="ja-JP" sz="1050" dirty="0"/>
              <a:t>※</a:t>
            </a:r>
            <a:r>
              <a:rPr kumimoji="1" lang="ja-JP" altLang="en-US" sz="1050" u="sng" dirty="0"/>
              <a:t>登録期間は、登録日から翌年度の３月３１日まで</a:t>
            </a:r>
            <a:r>
              <a:rPr kumimoji="1" lang="ja-JP" altLang="en-US" sz="1050" dirty="0"/>
              <a:t>とします。登録期間後は、年に１度、</a:t>
            </a:r>
            <a:endParaRPr kumimoji="1" lang="en-US" altLang="ja-JP" sz="1050" dirty="0"/>
          </a:p>
          <a:p>
            <a:r>
              <a:rPr kumimoji="1" lang="ja-JP" altLang="en-US" sz="1050" dirty="0"/>
              <a:t>　継続の意思を確認したうえで登録を更新します。</a:t>
            </a:r>
            <a:endParaRPr kumimoji="1" lang="en-US" altLang="ja-JP" sz="1050" dirty="0"/>
          </a:p>
        </p:txBody>
      </p:sp>
      <p:sp>
        <p:nvSpPr>
          <p:cNvPr id="62" name="矢印: 右カーブ 61">
            <a:extLst>
              <a:ext uri="{FF2B5EF4-FFF2-40B4-BE49-F238E27FC236}">
                <a16:creationId xmlns:a16="http://schemas.microsoft.com/office/drawing/2014/main" id="{4CD25963-C2BD-4500-8DAB-FA20827E54EF}"/>
              </a:ext>
            </a:extLst>
          </p:cNvPr>
          <p:cNvSpPr/>
          <p:nvPr/>
        </p:nvSpPr>
        <p:spPr bwMode="gray">
          <a:xfrm rot="3493992">
            <a:off x="3091719" y="3434698"/>
            <a:ext cx="269296" cy="703866"/>
          </a:xfrm>
          <a:prstGeom prst="curvedRightArrow">
            <a:avLst>
              <a:gd name="adj1" fmla="val 59346"/>
              <a:gd name="adj2" fmla="val 105863"/>
              <a:gd name="adj3" fmla="val 29754"/>
            </a:avLst>
          </a:prstGeom>
          <a:solidFill>
            <a:srgbClr val="FFF1C5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462">
              <a:solidFill>
                <a:schemeClr val="tx1"/>
              </a:solidFill>
            </a:endParaRPr>
          </a:p>
        </p:txBody>
      </p:sp>
      <p:sp>
        <p:nvSpPr>
          <p:cNvPr id="69" name="フローチャート: 代替処理 68">
            <a:extLst>
              <a:ext uri="{FF2B5EF4-FFF2-40B4-BE49-F238E27FC236}">
                <a16:creationId xmlns:a16="http://schemas.microsoft.com/office/drawing/2014/main" id="{DAE71D36-1A7C-418D-917C-B758AC800F89}"/>
              </a:ext>
            </a:extLst>
          </p:cNvPr>
          <p:cNvSpPr/>
          <p:nvPr/>
        </p:nvSpPr>
        <p:spPr>
          <a:xfrm>
            <a:off x="3480740" y="2995464"/>
            <a:ext cx="3121228" cy="430092"/>
          </a:xfrm>
          <a:prstGeom prst="flowChartAlternateProcess">
            <a:avLst/>
          </a:prstGeom>
          <a:solidFill>
            <a:srgbClr val="FFF1C5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462"/>
          </a:p>
        </p:txBody>
      </p:sp>
      <p:sp>
        <p:nvSpPr>
          <p:cNvPr id="53" name="フローチャート: 代替処理 52">
            <a:extLst>
              <a:ext uri="{FF2B5EF4-FFF2-40B4-BE49-F238E27FC236}">
                <a16:creationId xmlns:a16="http://schemas.microsoft.com/office/drawing/2014/main" id="{8AE3C51C-3773-47BF-8931-43BA3F115BF2}"/>
              </a:ext>
            </a:extLst>
          </p:cNvPr>
          <p:cNvSpPr/>
          <p:nvPr/>
        </p:nvSpPr>
        <p:spPr>
          <a:xfrm>
            <a:off x="3480740" y="2244771"/>
            <a:ext cx="3121228" cy="309272"/>
          </a:xfrm>
          <a:prstGeom prst="flowChartAlternateProcess">
            <a:avLst/>
          </a:prstGeom>
          <a:solidFill>
            <a:srgbClr val="FFF1C5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462"/>
          </a:p>
        </p:txBody>
      </p:sp>
      <p:sp>
        <p:nvSpPr>
          <p:cNvPr id="55" name="フローチャート: 代替処理 54">
            <a:extLst>
              <a:ext uri="{FF2B5EF4-FFF2-40B4-BE49-F238E27FC236}">
                <a16:creationId xmlns:a16="http://schemas.microsoft.com/office/drawing/2014/main" id="{D90B8BB9-0D6F-4010-9E2F-3285B42DAFAA}"/>
              </a:ext>
            </a:extLst>
          </p:cNvPr>
          <p:cNvSpPr/>
          <p:nvPr/>
        </p:nvSpPr>
        <p:spPr>
          <a:xfrm>
            <a:off x="3481134" y="2588782"/>
            <a:ext cx="3121228" cy="362633"/>
          </a:xfrm>
          <a:prstGeom prst="flowChartAlternateProcess">
            <a:avLst/>
          </a:prstGeom>
          <a:solidFill>
            <a:srgbClr val="FFF1C5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462"/>
          </a:p>
        </p:txBody>
      </p:sp>
      <p:sp>
        <p:nvSpPr>
          <p:cNvPr id="58" name="フローチャート: 代替処理 57">
            <a:extLst>
              <a:ext uri="{FF2B5EF4-FFF2-40B4-BE49-F238E27FC236}">
                <a16:creationId xmlns:a16="http://schemas.microsoft.com/office/drawing/2014/main" id="{72E1CDCC-A207-4E95-BF57-492FA3DFDA85}"/>
              </a:ext>
            </a:extLst>
          </p:cNvPr>
          <p:cNvSpPr/>
          <p:nvPr/>
        </p:nvSpPr>
        <p:spPr>
          <a:xfrm>
            <a:off x="3485926" y="3483789"/>
            <a:ext cx="3134380" cy="634702"/>
          </a:xfrm>
          <a:prstGeom prst="flowChartAlternateProcess">
            <a:avLst/>
          </a:prstGeom>
          <a:solidFill>
            <a:srgbClr val="FFF1C5"/>
          </a:solidFill>
          <a:ln w="22225">
            <a:solidFill>
              <a:schemeClr val="accent4">
                <a:lumMod val="75000"/>
              </a:schemeClr>
            </a:solidFill>
            <a:prstDash val="sysDot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462"/>
          </a:p>
        </p:txBody>
      </p:sp>
      <p:sp>
        <p:nvSpPr>
          <p:cNvPr id="4" name="正方形/長方形 3">
            <a:extLst>
              <a:ext uri="{FF2B5EF4-FFF2-40B4-BE49-F238E27FC236}">
                <a16:creationId xmlns:a16="http://schemas.microsoft.com/office/drawing/2014/main" id="{623B30F3-7EAE-457E-9B45-D1D39638C76C}"/>
              </a:ext>
            </a:extLst>
          </p:cNvPr>
          <p:cNvSpPr/>
          <p:nvPr/>
        </p:nvSpPr>
        <p:spPr>
          <a:xfrm>
            <a:off x="0" y="2"/>
            <a:ext cx="6858000" cy="374883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ja-JP" altLang="en-US" sz="1462" b="1" dirty="0"/>
              <a:t>近江の地酒おもてなし推進店制度　概要</a:t>
            </a:r>
            <a:endParaRPr kumimoji="1" lang="ja-JP" altLang="en-US" sz="1462" b="1" dirty="0"/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F2CE71B1-234A-4F68-8FB7-53341FEB9479}"/>
              </a:ext>
            </a:extLst>
          </p:cNvPr>
          <p:cNvSpPr txBox="1"/>
          <p:nvPr/>
        </p:nvSpPr>
        <p:spPr>
          <a:xfrm>
            <a:off x="17807" y="388065"/>
            <a:ext cx="2614818" cy="26744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138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近江の地酒おもてなし推進店制度とは</a:t>
            </a:r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D7CBD4E2-64C3-49CB-A4E5-ABA8F963BAAA}"/>
              </a:ext>
            </a:extLst>
          </p:cNvPr>
          <p:cNvSpPr/>
          <p:nvPr/>
        </p:nvSpPr>
        <p:spPr>
          <a:xfrm>
            <a:off x="256032" y="636571"/>
            <a:ext cx="6449568" cy="1266799"/>
          </a:xfrm>
          <a:prstGeom prst="rect">
            <a:avLst/>
          </a:prstGeom>
          <a:noFill/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462"/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1E94B456-2824-450B-A97F-0486D88654EE}"/>
              </a:ext>
            </a:extLst>
          </p:cNvPr>
          <p:cNvSpPr txBox="1"/>
          <p:nvPr/>
        </p:nvSpPr>
        <p:spPr>
          <a:xfrm>
            <a:off x="49276" y="1946641"/>
            <a:ext cx="2467342" cy="26744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138" u="sng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登録したお店は何をすればよいの？</a:t>
            </a:r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97C854DE-FA56-45E1-ACF9-9B3E8EF2F123}"/>
              </a:ext>
            </a:extLst>
          </p:cNvPr>
          <p:cNvSpPr txBox="1"/>
          <p:nvPr/>
        </p:nvSpPr>
        <p:spPr>
          <a:xfrm>
            <a:off x="3303308" y="1956033"/>
            <a:ext cx="1535998" cy="26744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138" u="sng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登録するメリットは？</a:t>
            </a:r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A9941DB2-FBDC-4183-99B0-6D16CFDD859C}"/>
              </a:ext>
            </a:extLst>
          </p:cNvPr>
          <p:cNvSpPr txBox="1"/>
          <p:nvPr/>
        </p:nvSpPr>
        <p:spPr>
          <a:xfrm>
            <a:off x="49276" y="3939191"/>
            <a:ext cx="4471455" cy="2674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138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「おいしがうれしがキャンペーン」とは・・・</a:t>
            </a:r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6C3BD7A2-E544-4584-947C-7B1B924CD78F}"/>
              </a:ext>
            </a:extLst>
          </p:cNvPr>
          <p:cNvSpPr txBox="1"/>
          <p:nvPr/>
        </p:nvSpPr>
        <p:spPr>
          <a:xfrm>
            <a:off x="89163" y="5491292"/>
            <a:ext cx="2767104" cy="26744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138" u="sng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近江の地酒おもてなし推進店登録の流れ</a:t>
            </a:r>
          </a:p>
        </p:txBody>
      </p:sp>
      <p:sp>
        <p:nvSpPr>
          <p:cNvPr id="18" name="正方形/長方形 17">
            <a:extLst>
              <a:ext uri="{FF2B5EF4-FFF2-40B4-BE49-F238E27FC236}">
                <a16:creationId xmlns:a16="http://schemas.microsoft.com/office/drawing/2014/main" id="{FA3C3EB4-256D-4A50-B3C4-8453252AD3FA}"/>
              </a:ext>
            </a:extLst>
          </p:cNvPr>
          <p:cNvSpPr/>
          <p:nvPr/>
        </p:nvSpPr>
        <p:spPr>
          <a:xfrm>
            <a:off x="0" y="8146417"/>
            <a:ext cx="6858000" cy="175655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r>
              <a:rPr kumimoji="1" lang="ja-JP" altLang="en-US" sz="1462" b="1" u="sng" dirty="0"/>
              <a:t>近江の地酒を取り扱うお店は幅広くご登録いただけます。</a:t>
            </a:r>
          </a:p>
        </p:txBody>
      </p:sp>
      <p:pic>
        <p:nvPicPr>
          <p:cNvPr id="22" name="図 21">
            <a:extLst>
              <a:ext uri="{FF2B5EF4-FFF2-40B4-BE49-F238E27FC236}">
                <a16:creationId xmlns:a16="http://schemas.microsoft.com/office/drawing/2014/main" id="{098843FB-DE80-4887-9A2C-8DA072787C0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8305" y="1794576"/>
            <a:ext cx="456229" cy="521533"/>
          </a:xfrm>
          <a:prstGeom prst="rect">
            <a:avLst/>
          </a:prstGeom>
        </p:spPr>
      </p:pic>
      <p:pic>
        <p:nvPicPr>
          <p:cNvPr id="23" name="図 22">
            <a:extLst>
              <a:ext uri="{FF2B5EF4-FFF2-40B4-BE49-F238E27FC236}">
                <a16:creationId xmlns:a16="http://schemas.microsoft.com/office/drawing/2014/main" id="{A88E8418-682F-44CD-A035-6F6053405B0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1998" y="8450547"/>
            <a:ext cx="720295" cy="572480"/>
          </a:xfrm>
          <a:prstGeom prst="rect">
            <a:avLst/>
          </a:prstGeom>
        </p:spPr>
      </p:pic>
      <p:pic>
        <p:nvPicPr>
          <p:cNvPr id="24" name="図 23">
            <a:extLst>
              <a:ext uri="{FF2B5EF4-FFF2-40B4-BE49-F238E27FC236}">
                <a16:creationId xmlns:a16="http://schemas.microsoft.com/office/drawing/2014/main" id="{6E0F05A4-97D8-4CCA-A22A-B5B8A9C0BE5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12826" y="8451220"/>
            <a:ext cx="772456" cy="572481"/>
          </a:xfrm>
          <a:prstGeom prst="rect">
            <a:avLst/>
          </a:prstGeom>
        </p:spPr>
      </p:pic>
      <p:pic>
        <p:nvPicPr>
          <p:cNvPr id="25" name="図 24">
            <a:extLst>
              <a:ext uri="{FF2B5EF4-FFF2-40B4-BE49-F238E27FC236}">
                <a16:creationId xmlns:a16="http://schemas.microsoft.com/office/drawing/2014/main" id="{1C57F8E5-68A7-462A-AE87-C762BAE7816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25815" y="8462822"/>
            <a:ext cx="749747" cy="544450"/>
          </a:xfrm>
          <a:prstGeom prst="rect">
            <a:avLst/>
          </a:prstGeom>
        </p:spPr>
      </p:pic>
      <p:pic>
        <p:nvPicPr>
          <p:cNvPr id="26" name="図 25">
            <a:extLst>
              <a:ext uri="{FF2B5EF4-FFF2-40B4-BE49-F238E27FC236}">
                <a16:creationId xmlns:a16="http://schemas.microsoft.com/office/drawing/2014/main" id="{38777EBF-B131-418F-BED7-D420E2F6E1C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670794" y="8457569"/>
            <a:ext cx="735207" cy="523220"/>
          </a:xfrm>
          <a:prstGeom prst="rect">
            <a:avLst/>
          </a:prstGeom>
        </p:spPr>
      </p:pic>
      <p:pic>
        <p:nvPicPr>
          <p:cNvPr id="28" name="図 27">
            <a:extLst>
              <a:ext uri="{FF2B5EF4-FFF2-40B4-BE49-F238E27FC236}">
                <a16:creationId xmlns:a16="http://schemas.microsoft.com/office/drawing/2014/main" id="{59702F79-5714-4B0C-AF7A-2856562F64F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101688" y="8552707"/>
            <a:ext cx="869980" cy="427532"/>
          </a:xfrm>
          <a:prstGeom prst="rect">
            <a:avLst/>
          </a:prstGeom>
        </p:spPr>
      </p:pic>
      <p:pic>
        <p:nvPicPr>
          <p:cNvPr id="29" name="図 28">
            <a:extLst>
              <a:ext uri="{FF2B5EF4-FFF2-40B4-BE49-F238E27FC236}">
                <a16:creationId xmlns:a16="http://schemas.microsoft.com/office/drawing/2014/main" id="{3DD83936-15AC-4B04-9DF6-9E274F9A1C7A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086930" y="8490506"/>
            <a:ext cx="665538" cy="486935"/>
          </a:xfrm>
          <a:prstGeom prst="rect">
            <a:avLst/>
          </a:prstGeom>
        </p:spPr>
      </p:pic>
      <p:pic>
        <p:nvPicPr>
          <p:cNvPr id="30" name="図 29">
            <a:extLst>
              <a:ext uri="{FF2B5EF4-FFF2-40B4-BE49-F238E27FC236}">
                <a16:creationId xmlns:a16="http://schemas.microsoft.com/office/drawing/2014/main" id="{0281B727-0BAA-41F9-9022-C1A21F6D674A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889995" y="8482818"/>
            <a:ext cx="655179" cy="507500"/>
          </a:xfrm>
          <a:prstGeom prst="rect">
            <a:avLst/>
          </a:prstGeom>
        </p:spPr>
      </p:pic>
      <p:sp>
        <p:nvSpPr>
          <p:cNvPr id="31" name="テキスト ボックス 30">
            <a:extLst>
              <a:ext uri="{FF2B5EF4-FFF2-40B4-BE49-F238E27FC236}">
                <a16:creationId xmlns:a16="http://schemas.microsoft.com/office/drawing/2014/main" id="{ECB1CBDA-4176-488A-B71C-3FC9EB2047FA}"/>
              </a:ext>
            </a:extLst>
          </p:cNvPr>
          <p:cNvSpPr txBox="1"/>
          <p:nvPr/>
        </p:nvSpPr>
        <p:spPr>
          <a:xfrm>
            <a:off x="560073" y="8996346"/>
            <a:ext cx="511679" cy="22377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854" dirty="0"/>
              <a:t>飲食店</a:t>
            </a:r>
          </a:p>
        </p:txBody>
      </p:sp>
      <p:sp>
        <p:nvSpPr>
          <p:cNvPr id="32" name="テキスト ボックス 31">
            <a:extLst>
              <a:ext uri="{FF2B5EF4-FFF2-40B4-BE49-F238E27FC236}">
                <a16:creationId xmlns:a16="http://schemas.microsoft.com/office/drawing/2014/main" id="{DAF6DA5F-14C2-40FB-93F1-5E0EAC3AF206}"/>
              </a:ext>
            </a:extLst>
          </p:cNvPr>
          <p:cNvSpPr txBox="1"/>
          <p:nvPr/>
        </p:nvSpPr>
        <p:spPr>
          <a:xfrm>
            <a:off x="1438523" y="8986326"/>
            <a:ext cx="511679" cy="22377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854" dirty="0"/>
              <a:t>酒販</a:t>
            </a:r>
            <a:r>
              <a:rPr kumimoji="1" lang="ja-JP" altLang="en-US" sz="854" dirty="0"/>
              <a:t>店</a:t>
            </a:r>
          </a:p>
        </p:txBody>
      </p:sp>
      <p:sp>
        <p:nvSpPr>
          <p:cNvPr id="33" name="テキスト ボックス 32">
            <a:extLst>
              <a:ext uri="{FF2B5EF4-FFF2-40B4-BE49-F238E27FC236}">
                <a16:creationId xmlns:a16="http://schemas.microsoft.com/office/drawing/2014/main" id="{FE3F8C28-1EA6-408B-B8C2-8C255039E7CF}"/>
              </a:ext>
            </a:extLst>
          </p:cNvPr>
          <p:cNvSpPr txBox="1"/>
          <p:nvPr/>
        </p:nvSpPr>
        <p:spPr>
          <a:xfrm>
            <a:off x="2326356" y="8979556"/>
            <a:ext cx="511679" cy="22377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854" dirty="0"/>
              <a:t>居酒屋</a:t>
            </a:r>
            <a:endParaRPr kumimoji="1" lang="ja-JP" altLang="en-US" sz="854" dirty="0"/>
          </a:p>
        </p:txBody>
      </p:sp>
      <p:sp>
        <p:nvSpPr>
          <p:cNvPr id="34" name="テキスト ボックス 33">
            <a:extLst>
              <a:ext uri="{FF2B5EF4-FFF2-40B4-BE49-F238E27FC236}">
                <a16:creationId xmlns:a16="http://schemas.microsoft.com/office/drawing/2014/main" id="{3B2E4FB2-955C-47EC-9C27-B8E0DC825829}"/>
              </a:ext>
            </a:extLst>
          </p:cNvPr>
          <p:cNvSpPr txBox="1"/>
          <p:nvPr/>
        </p:nvSpPr>
        <p:spPr>
          <a:xfrm>
            <a:off x="3216637" y="8986326"/>
            <a:ext cx="620683" cy="22377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854" dirty="0"/>
              <a:t>スーパー</a:t>
            </a:r>
            <a:endParaRPr kumimoji="1" lang="ja-JP" altLang="en-US" sz="854" dirty="0"/>
          </a:p>
        </p:txBody>
      </p:sp>
      <p:sp>
        <p:nvSpPr>
          <p:cNvPr id="35" name="テキスト ボックス 34">
            <a:extLst>
              <a:ext uri="{FF2B5EF4-FFF2-40B4-BE49-F238E27FC236}">
                <a16:creationId xmlns:a16="http://schemas.microsoft.com/office/drawing/2014/main" id="{BDC57C34-759C-4CDC-B199-2143C59FAD07}"/>
              </a:ext>
            </a:extLst>
          </p:cNvPr>
          <p:cNvSpPr txBox="1"/>
          <p:nvPr/>
        </p:nvSpPr>
        <p:spPr>
          <a:xfrm>
            <a:off x="4128706" y="8984675"/>
            <a:ext cx="511679" cy="22377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854" dirty="0"/>
              <a:t>百貨店</a:t>
            </a:r>
            <a:endParaRPr kumimoji="1" lang="ja-JP" altLang="en-US" sz="854" dirty="0"/>
          </a:p>
        </p:txBody>
      </p:sp>
      <p:sp>
        <p:nvSpPr>
          <p:cNvPr id="36" name="テキスト ボックス 35">
            <a:extLst>
              <a:ext uri="{FF2B5EF4-FFF2-40B4-BE49-F238E27FC236}">
                <a16:creationId xmlns:a16="http://schemas.microsoft.com/office/drawing/2014/main" id="{6F6FEDD9-E84B-4D27-BE0E-30CCFD31E8F6}"/>
              </a:ext>
            </a:extLst>
          </p:cNvPr>
          <p:cNvSpPr txBox="1"/>
          <p:nvPr/>
        </p:nvSpPr>
        <p:spPr>
          <a:xfrm>
            <a:off x="4927972" y="8977637"/>
            <a:ext cx="620683" cy="22377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854" dirty="0"/>
              <a:t>コンビニ</a:t>
            </a:r>
            <a:endParaRPr kumimoji="1" lang="ja-JP" altLang="en-US" sz="854" dirty="0"/>
          </a:p>
        </p:txBody>
      </p:sp>
      <p:sp>
        <p:nvSpPr>
          <p:cNvPr id="37" name="テキスト ボックス 36">
            <a:extLst>
              <a:ext uri="{FF2B5EF4-FFF2-40B4-BE49-F238E27FC236}">
                <a16:creationId xmlns:a16="http://schemas.microsoft.com/office/drawing/2014/main" id="{F5A19AD0-5144-4D3D-8903-997279A4FE90}"/>
              </a:ext>
            </a:extLst>
          </p:cNvPr>
          <p:cNvSpPr txBox="1"/>
          <p:nvPr/>
        </p:nvSpPr>
        <p:spPr>
          <a:xfrm>
            <a:off x="5755173" y="8964661"/>
            <a:ext cx="620683" cy="22377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854" dirty="0"/>
              <a:t>宿泊施設</a:t>
            </a:r>
          </a:p>
        </p:txBody>
      </p:sp>
      <p:pic>
        <p:nvPicPr>
          <p:cNvPr id="50" name="図 49">
            <a:extLst>
              <a:ext uri="{FF2B5EF4-FFF2-40B4-BE49-F238E27FC236}">
                <a16:creationId xmlns:a16="http://schemas.microsoft.com/office/drawing/2014/main" id="{4C86D9A7-B2EE-4EFE-A945-544A8AED3A92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2802" y="7502363"/>
            <a:ext cx="738347" cy="741750"/>
          </a:xfrm>
          <a:prstGeom prst="rect">
            <a:avLst/>
          </a:prstGeom>
        </p:spPr>
      </p:pic>
      <p:pic>
        <p:nvPicPr>
          <p:cNvPr id="52" name="図 51">
            <a:extLst>
              <a:ext uri="{FF2B5EF4-FFF2-40B4-BE49-F238E27FC236}">
                <a16:creationId xmlns:a16="http://schemas.microsoft.com/office/drawing/2014/main" id="{BCB01A59-C5CF-444E-A347-5B0A92060CC4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5879" y="7781278"/>
            <a:ext cx="445485" cy="741751"/>
          </a:xfrm>
          <a:prstGeom prst="rect">
            <a:avLst/>
          </a:prstGeom>
        </p:spPr>
      </p:pic>
      <p:pic>
        <p:nvPicPr>
          <p:cNvPr id="54" name="図 53">
            <a:extLst>
              <a:ext uri="{FF2B5EF4-FFF2-40B4-BE49-F238E27FC236}">
                <a16:creationId xmlns:a16="http://schemas.microsoft.com/office/drawing/2014/main" id="{3AFD9F82-7971-4470-9255-ED8FF1A9761E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5879" y="6245050"/>
            <a:ext cx="638540" cy="907339"/>
          </a:xfrm>
          <a:prstGeom prst="rect">
            <a:avLst/>
          </a:prstGeom>
        </p:spPr>
      </p:pic>
      <p:pic>
        <p:nvPicPr>
          <p:cNvPr id="56" name="図 55">
            <a:extLst>
              <a:ext uri="{FF2B5EF4-FFF2-40B4-BE49-F238E27FC236}">
                <a16:creationId xmlns:a16="http://schemas.microsoft.com/office/drawing/2014/main" id="{93156F97-149B-4915-947E-86F512024A72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8831" y="4451589"/>
            <a:ext cx="555588" cy="793696"/>
          </a:xfrm>
          <a:prstGeom prst="rect">
            <a:avLst/>
          </a:prstGeom>
        </p:spPr>
      </p:pic>
      <p:sp>
        <p:nvSpPr>
          <p:cNvPr id="57" name="テキスト ボックス 56">
            <a:extLst>
              <a:ext uri="{FF2B5EF4-FFF2-40B4-BE49-F238E27FC236}">
                <a16:creationId xmlns:a16="http://schemas.microsoft.com/office/drawing/2014/main" id="{E674118E-CC8D-402D-9DC6-DE78B2F08FDF}"/>
              </a:ext>
            </a:extLst>
          </p:cNvPr>
          <p:cNvSpPr txBox="1"/>
          <p:nvPr/>
        </p:nvSpPr>
        <p:spPr>
          <a:xfrm>
            <a:off x="3472419" y="2285711"/>
            <a:ext cx="3105498" cy="18530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1138" dirty="0"/>
              <a:t>お店の情報を滋賀県の</a:t>
            </a:r>
            <a:r>
              <a:rPr lang="en-US" altLang="ja-JP" sz="1138" dirty="0"/>
              <a:t>HP</a:t>
            </a:r>
            <a:r>
              <a:rPr lang="ja-JP" altLang="en-US" sz="1138" dirty="0"/>
              <a:t>に掲載します</a:t>
            </a:r>
            <a:endParaRPr lang="en-US" altLang="ja-JP" sz="1138" dirty="0"/>
          </a:p>
          <a:p>
            <a:pPr algn="ctr"/>
            <a:endParaRPr lang="en-US" altLang="ja-JP" sz="600" dirty="0"/>
          </a:p>
          <a:p>
            <a:pPr algn="ctr"/>
            <a:r>
              <a:rPr lang="ja-JP" altLang="en-US" sz="1138" dirty="0"/>
              <a:t>登録店だとわかるステッカーを</a:t>
            </a:r>
            <a:endParaRPr lang="en-US" altLang="ja-JP" sz="1138" dirty="0"/>
          </a:p>
          <a:p>
            <a:pPr algn="ctr"/>
            <a:r>
              <a:rPr lang="ja-JP" altLang="en-US" sz="1138" dirty="0"/>
              <a:t>掲示いただけます</a:t>
            </a:r>
            <a:endParaRPr lang="en-US" altLang="ja-JP" sz="1138" dirty="0"/>
          </a:p>
          <a:p>
            <a:pPr algn="ctr"/>
            <a:endParaRPr lang="en-US" altLang="ja-JP" sz="600" dirty="0"/>
          </a:p>
          <a:p>
            <a:pPr algn="ctr"/>
            <a:r>
              <a:rPr lang="ja-JP" altLang="en-US" sz="1138" dirty="0"/>
              <a:t>登録店向けのセミナーなどに</a:t>
            </a:r>
            <a:endParaRPr lang="en-US" altLang="ja-JP" sz="1138" dirty="0"/>
          </a:p>
          <a:p>
            <a:pPr algn="ctr"/>
            <a:r>
              <a:rPr lang="ja-JP" altLang="en-US" sz="1138" dirty="0"/>
              <a:t>御参加いただけます</a:t>
            </a:r>
            <a:endParaRPr lang="en-US" altLang="ja-JP" sz="1138" dirty="0"/>
          </a:p>
          <a:p>
            <a:pPr algn="ctr"/>
            <a:endParaRPr kumimoji="1" lang="en-US" altLang="ja-JP" sz="1138" dirty="0"/>
          </a:p>
          <a:p>
            <a:pPr algn="ctr"/>
            <a:r>
              <a:rPr kumimoji="1" lang="ja-JP" altLang="en-US" sz="1138" dirty="0"/>
              <a:t>本登録で「おいしがうれしがキャンペーン」に同時に登録ができ、「滋賀のおいしいコレクション」のお店検索に掲載します</a:t>
            </a:r>
          </a:p>
        </p:txBody>
      </p:sp>
      <p:pic>
        <p:nvPicPr>
          <p:cNvPr id="59" name="図 58">
            <a:extLst>
              <a:ext uri="{FF2B5EF4-FFF2-40B4-BE49-F238E27FC236}">
                <a16:creationId xmlns:a16="http://schemas.microsoft.com/office/drawing/2014/main" id="{4EB8E6C8-3210-4F36-BC57-58B5865EADB1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3596467" y="4154446"/>
            <a:ext cx="1156768" cy="625462"/>
          </a:xfrm>
          <a:prstGeom prst="rect">
            <a:avLst/>
          </a:prstGeom>
        </p:spPr>
      </p:pic>
      <p:pic>
        <p:nvPicPr>
          <p:cNvPr id="61" name="図 60">
            <a:extLst>
              <a:ext uri="{FF2B5EF4-FFF2-40B4-BE49-F238E27FC236}">
                <a16:creationId xmlns:a16="http://schemas.microsoft.com/office/drawing/2014/main" id="{915E7F22-A46C-446C-ABAB-2614A2BD415F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5135985" y="4172132"/>
            <a:ext cx="1516673" cy="1236793"/>
          </a:xfrm>
          <a:prstGeom prst="rect">
            <a:avLst/>
          </a:prstGeom>
        </p:spPr>
      </p:pic>
      <p:pic>
        <p:nvPicPr>
          <p:cNvPr id="7" name="図 6">
            <a:extLst>
              <a:ext uri="{FF2B5EF4-FFF2-40B4-BE49-F238E27FC236}">
                <a16:creationId xmlns:a16="http://schemas.microsoft.com/office/drawing/2014/main" id="{42BB22F1-4919-4A5F-91C3-692324F07968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4419" y="3356106"/>
            <a:ext cx="328716" cy="378443"/>
          </a:xfrm>
          <a:prstGeom prst="rect">
            <a:avLst/>
          </a:prstGeom>
        </p:spPr>
      </p:pic>
      <p:sp>
        <p:nvSpPr>
          <p:cNvPr id="2" name="フローチャート: 代替処理 1">
            <a:extLst>
              <a:ext uri="{FF2B5EF4-FFF2-40B4-BE49-F238E27FC236}">
                <a16:creationId xmlns:a16="http://schemas.microsoft.com/office/drawing/2014/main" id="{15FC8099-0365-47D9-8497-5DC920D286DC}"/>
              </a:ext>
            </a:extLst>
          </p:cNvPr>
          <p:cNvSpPr/>
          <p:nvPr/>
        </p:nvSpPr>
        <p:spPr>
          <a:xfrm>
            <a:off x="215656" y="2269581"/>
            <a:ext cx="2844866" cy="308255"/>
          </a:xfrm>
          <a:prstGeom prst="flowChartAlternateProcess">
            <a:avLst/>
          </a:prstGeom>
          <a:solidFill>
            <a:srgbClr val="FFF1C5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462"/>
          </a:p>
        </p:txBody>
      </p:sp>
      <p:sp>
        <p:nvSpPr>
          <p:cNvPr id="49" name="フローチャート: 代替処理 48">
            <a:extLst>
              <a:ext uri="{FF2B5EF4-FFF2-40B4-BE49-F238E27FC236}">
                <a16:creationId xmlns:a16="http://schemas.microsoft.com/office/drawing/2014/main" id="{63589ECE-87FF-47A2-A269-2CDCBF4618B9}"/>
              </a:ext>
            </a:extLst>
          </p:cNvPr>
          <p:cNvSpPr/>
          <p:nvPr/>
        </p:nvSpPr>
        <p:spPr>
          <a:xfrm>
            <a:off x="215656" y="2625311"/>
            <a:ext cx="2844866" cy="414765"/>
          </a:xfrm>
          <a:prstGeom prst="flowChartAlternateProcess">
            <a:avLst/>
          </a:prstGeom>
          <a:solidFill>
            <a:srgbClr val="FFF1C5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462"/>
          </a:p>
        </p:txBody>
      </p:sp>
      <p:sp>
        <p:nvSpPr>
          <p:cNvPr id="51" name="フローチャート: 代替処理 50">
            <a:extLst>
              <a:ext uri="{FF2B5EF4-FFF2-40B4-BE49-F238E27FC236}">
                <a16:creationId xmlns:a16="http://schemas.microsoft.com/office/drawing/2014/main" id="{6C63933B-CB10-44CE-A898-1DC10D2B65A1}"/>
              </a:ext>
            </a:extLst>
          </p:cNvPr>
          <p:cNvSpPr/>
          <p:nvPr/>
        </p:nvSpPr>
        <p:spPr>
          <a:xfrm>
            <a:off x="215656" y="3127243"/>
            <a:ext cx="2844866" cy="457918"/>
          </a:xfrm>
          <a:prstGeom prst="flowChartAlternateProcess">
            <a:avLst/>
          </a:prstGeom>
          <a:solidFill>
            <a:srgbClr val="FFF1C5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462"/>
          </a:p>
        </p:txBody>
      </p:sp>
      <p:sp>
        <p:nvSpPr>
          <p:cNvPr id="40" name="テキスト ボックス 39">
            <a:extLst>
              <a:ext uri="{FF2B5EF4-FFF2-40B4-BE49-F238E27FC236}">
                <a16:creationId xmlns:a16="http://schemas.microsoft.com/office/drawing/2014/main" id="{17E4E93F-D407-4F86-9D46-54066617279D}"/>
              </a:ext>
            </a:extLst>
          </p:cNvPr>
          <p:cNvSpPr txBox="1"/>
          <p:nvPr/>
        </p:nvSpPr>
        <p:spPr>
          <a:xfrm>
            <a:off x="294382" y="2292615"/>
            <a:ext cx="2766140" cy="13181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138" dirty="0"/>
              <a:t>近江の地酒の提供など魅力発信</a:t>
            </a:r>
            <a:endParaRPr kumimoji="1" lang="en-US" altLang="ja-JP" sz="1138" dirty="0"/>
          </a:p>
          <a:p>
            <a:pPr algn="ctr"/>
            <a:endParaRPr kumimoji="1" lang="en-US" altLang="ja-JP" sz="1138" dirty="0"/>
          </a:p>
          <a:p>
            <a:pPr algn="ctr"/>
            <a:r>
              <a:rPr lang="ja-JP" altLang="en-US" sz="1138" dirty="0"/>
              <a:t>近江の地酒を積極的に利用した</a:t>
            </a:r>
            <a:endParaRPr lang="en-US" altLang="ja-JP" sz="1138" dirty="0"/>
          </a:p>
          <a:p>
            <a:pPr algn="ctr"/>
            <a:r>
              <a:rPr lang="ja-JP" altLang="en-US" sz="1138" dirty="0"/>
              <a:t>おもてなし活動</a:t>
            </a:r>
            <a:endParaRPr lang="en-US" altLang="ja-JP" sz="1138" dirty="0"/>
          </a:p>
          <a:p>
            <a:pPr algn="ctr"/>
            <a:endParaRPr lang="en-US" altLang="ja-JP" sz="1138" dirty="0"/>
          </a:p>
          <a:p>
            <a:pPr algn="ctr"/>
            <a:r>
              <a:rPr lang="ja-JP" altLang="en-US" sz="1138" dirty="0"/>
              <a:t>地酒を中心とした滋賀の食文化への</a:t>
            </a:r>
            <a:endParaRPr lang="en-US" altLang="ja-JP" sz="1138" dirty="0"/>
          </a:p>
          <a:p>
            <a:pPr algn="ctr"/>
            <a:r>
              <a:rPr lang="ja-JP" altLang="en-US" sz="1138" dirty="0"/>
              <a:t>理解を深める取組</a:t>
            </a:r>
            <a:endParaRPr kumimoji="1" lang="ja-JP" altLang="en-US" sz="1138" dirty="0"/>
          </a:p>
        </p:txBody>
      </p:sp>
      <p:pic>
        <p:nvPicPr>
          <p:cNvPr id="48" name="図 47">
            <a:extLst>
              <a:ext uri="{FF2B5EF4-FFF2-40B4-BE49-F238E27FC236}">
                <a16:creationId xmlns:a16="http://schemas.microsoft.com/office/drawing/2014/main" id="{F96D0B7E-B96A-46E8-9206-6609D67D2171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6062" y="1207836"/>
            <a:ext cx="685329" cy="602232"/>
          </a:xfrm>
          <a:prstGeom prst="rect">
            <a:avLst/>
          </a:prstGeom>
        </p:spPr>
      </p:pic>
      <p:sp>
        <p:nvSpPr>
          <p:cNvPr id="60" name="テキスト ボックス 59">
            <a:extLst>
              <a:ext uri="{FF2B5EF4-FFF2-40B4-BE49-F238E27FC236}">
                <a16:creationId xmlns:a16="http://schemas.microsoft.com/office/drawing/2014/main" id="{171BE896-19D8-46F5-A545-50BDDEB458B4}"/>
              </a:ext>
            </a:extLst>
          </p:cNvPr>
          <p:cNvSpPr txBox="1"/>
          <p:nvPr/>
        </p:nvSpPr>
        <p:spPr>
          <a:xfrm>
            <a:off x="65777" y="4192096"/>
            <a:ext cx="3545039" cy="5770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050" dirty="0"/>
              <a:t>　滋賀県が取り組む、</a:t>
            </a:r>
            <a:r>
              <a:rPr lang="ja-JP" altLang="en-US" sz="1050" b="1" u="sng" dirty="0"/>
              <a:t>地元で生産された食材を地元で消費する「地産地消」を推進する運動</a:t>
            </a:r>
            <a:r>
              <a:rPr lang="ja-JP" altLang="en-US" sz="1050" dirty="0"/>
              <a:t>で、おおよそ１，６００以上の飲食店や小売店等が登録しています。</a:t>
            </a:r>
            <a:endParaRPr lang="en-US" altLang="ja-JP" sz="1050" dirty="0"/>
          </a:p>
        </p:txBody>
      </p:sp>
      <p:sp>
        <p:nvSpPr>
          <p:cNvPr id="66" name="テキスト ボックス 65">
            <a:extLst>
              <a:ext uri="{FF2B5EF4-FFF2-40B4-BE49-F238E27FC236}">
                <a16:creationId xmlns:a16="http://schemas.microsoft.com/office/drawing/2014/main" id="{6871774E-041C-49C0-A50B-F278658AA29E}"/>
              </a:ext>
            </a:extLst>
          </p:cNvPr>
          <p:cNvSpPr txBox="1"/>
          <p:nvPr/>
        </p:nvSpPr>
        <p:spPr>
          <a:xfrm>
            <a:off x="84937" y="4718395"/>
            <a:ext cx="4708433" cy="5770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050" dirty="0"/>
              <a:t>　このキャンペーンに登録すると、目印となるロゴマーク（上図）の使用や</a:t>
            </a:r>
            <a:r>
              <a:rPr lang="en-US" altLang="ja-JP" sz="1050" dirty="0"/>
              <a:t>PR</a:t>
            </a:r>
            <a:r>
              <a:rPr lang="ja-JP" altLang="en-US" sz="1050" dirty="0"/>
              <a:t>資材提供などの特典があります。</a:t>
            </a:r>
            <a:endParaRPr lang="en-US" altLang="ja-JP" sz="1050" dirty="0"/>
          </a:p>
          <a:p>
            <a:endParaRPr lang="en-US" altLang="ja-JP" sz="1050" dirty="0"/>
          </a:p>
        </p:txBody>
      </p:sp>
      <p:sp>
        <p:nvSpPr>
          <p:cNvPr id="42" name="テキスト ボックス 41">
            <a:extLst>
              <a:ext uri="{FF2B5EF4-FFF2-40B4-BE49-F238E27FC236}">
                <a16:creationId xmlns:a16="http://schemas.microsoft.com/office/drawing/2014/main" id="{669E07D5-5B78-4858-A51F-2D9C6E7A8C16}"/>
              </a:ext>
            </a:extLst>
          </p:cNvPr>
          <p:cNvSpPr txBox="1"/>
          <p:nvPr/>
        </p:nvSpPr>
        <p:spPr>
          <a:xfrm>
            <a:off x="1080595" y="9483219"/>
            <a:ext cx="5131202" cy="392415"/>
          </a:xfrm>
          <a:prstGeom prst="rect">
            <a:avLst/>
          </a:prstGeom>
          <a:noFill/>
          <a:ln>
            <a:solidFill>
              <a:schemeClr val="tx1"/>
            </a:solidFill>
            <a:prstDash val="sysDash"/>
          </a:ln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975" dirty="0"/>
              <a:t>【</a:t>
            </a:r>
            <a:r>
              <a:rPr kumimoji="1" lang="ja-JP" altLang="en-US" sz="975" dirty="0"/>
              <a:t>連絡先</a:t>
            </a:r>
            <a:r>
              <a:rPr kumimoji="1" lang="en-US" altLang="ja-JP" sz="975" dirty="0"/>
              <a:t>】</a:t>
            </a:r>
            <a:r>
              <a:rPr kumimoji="1" lang="ja-JP" altLang="en-US" sz="975" dirty="0"/>
              <a:t>近江の地酒もてなし普及促進協議会（滋賀県商工観光労働部観光振興局内）　</a:t>
            </a:r>
            <a:endParaRPr kumimoji="1" lang="en-US" altLang="ja-JP" sz="975" dirty="0"/>
          </a:p>
          <a:p>
            <a:pPr algn="ctr"/>
            <a:r>
              <a:rPr kumimoji="1" lang="ja-JP" altLang="en-US" sz="975" dirty="0"/>
              <a:t>住所：大津市京町四丁目</a:t>
            </a:r>
            <a:r>
              <a:rPr kumimoji="1" lang="en-US" altLang="ja-JP" sz="975" dirty="0"/>
              <a:t>1</a:t>
            </a:r>
            <a:r>
              <a:rPr kumimoji="1" lang="ja-JP" altLang="en-US" sz="975" dirty="0"/>
              <a:t>番</a:t>
            </a:r>
            <a:r>
              <a:rPr kumimoji="1" lang="en-US" altLang="ja-JP" sz="975" dirty="0"/>
              <a:t>1</a:t>
            </a:r>
            <a:r>
              <a:rPr kumimoji="1" lang="ja-JP" altLang="en-US" sz="975" dirty="0"/>
              <a:t>号  </a:t>
            </a:r>
            <a:r>
              <a:rPr kumimoji="1" lang="en-US" altLang="ja-JP" sz="975" dirty="0">
                <a:hlinkClick r:id="rId18"/>
              </a:rPr>
              <a:t>TEL:077-528-3743</a:t>
            </a:r>
            <a:r>
              <a:rPr kumimoji="1" lang="en-US" altLang="ja-JP" sz="975" dirty="0"/>
              <a:t>  Mail</a:t>
            </a:r>
            <a:r>
              <a:rPr kumimoji="1" lang="ja-JP" altLang="en-US" sz="975" dirty="0"/>
              <a:t>：</a:t>
            </a:r>
            <a:r>
              <a:rPr kumimoji="1" lang="en-US" altLang="ja-JP" sz="975" dirty="0"/>
              <a:t>ff0001@pref.shiga.lg.jp</a:t>
            </a: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5954A865-B80E-4F10-AE76-651D5FA41704}"/>
              </a:ext>
            </a:extLst>
          </p:cNvPr>
          <p:cNvSpPr txBox="1"/>
          <p:nvPr/>
        </p:nvSpPr>
        <p:spPr>
          <a:xfrm>
            <a:off x="2452817" y="3656631"/>
            <a:ext cx="992579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050" dirty="0"/>
              <a:t>詳細はこちら</a:t>
            </a:r>
          </a:p>
        </p:txBody>
      </p:sp>
      <p:pic>
        <p:nvPicPr>
          <p:cNvPr id="20" name="図 19">
            <a:extLst>
              <a:ext uri="{FF2B5EF4-FFF2-40B4-BE49-F238E27FC236}">
                <a16:creationId xmlns:a16="http://schemas.microsoft.com/office/drawing/2014/main" id="{86C57089-59DA-4AA5-80D6-D0280640C67C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2817" y="1829727"/>
            <a:ext cx="456229" cy="486643"/>
          </a:xfrm>
          <a:prstGeom prst="rect">
            <a:avLst/>
          </a:prstGeom>
        </p:spPr>
      </p:pic>
      <p:sp>
        <p:nvSpPr>
          <p:cNvPr id="64" name="テキスト ボックス 63">
            <a:extLst>
              <a:ext uri="{FF2B5EF4-FFF2-40B4-BE49-F238E27FC236}">
                <a16:creationId xmlns:a16="http://schemas.microsoft.com/office/drawing/2014/main" id="{7FC45B28-FD3B-4F74-A467-CA993A136118}"/>
              </a:ext>
            </a:extLst>
          </p:cNvPr>
          <p:cNvSpPr txBox="1"/>
          <p:nvPr/>
        </p:nvSpPr>
        <p:spPr>
          <a:xfrm>
            <a:off x="6691" y="9181760"/>
            <a:ext cx="6931456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1" lang="ja-JP" altLang="en-US" sz="1200" b="1" dirty="0"/>
              <a:t>ぜひ「近江の地酒おもてなし推進店」にご登録いただき、一緒に近江の地酒を盛り上げましょう！</a:t>
            </a:r>
            <a:endParaRPr lang="ja-JP" altLang="en-US" sz="1200" b="1" dirty="0"/>
          </a:p>
        </p:txBody>
      </p:sp>
      <p:sp>
        <p:nvSpPr>
          <p:cNvPr id="10" name="正方形/長方形 9">
            <a:extLst>
              <a:ext uri="{FF2B5EF4-FFF2-40B4-BE49-F238E27FC236}">
                <a16:creationId xmlns:a16="http://schemas.microsoft.com/office/drawing/2014/main" id="{740FD510-60B8-44A2-8AFD-4DB4E9B679A7}"/>
              </a:ext>
            </a:extLst>
          </p:cNvPr>
          <p:cNvSpPr/>
          <p:nvPr/>
        </p:nvSpPr>
        <p:spPr bwMode="gray">
          <a:xfrm>
            <a:off x="215656" y="5909982"/>
            <a:ext cx="1553665" cy="2064365"/>
          </a:xfrm>
          <a:prstGeom prst="rect">
            <a:avLst/>
          </a:prstGeom>
          <a:gradFill flip="none" rotWithShape="1">
            <a:gsLst>
              <a:gs pos="47000">
                <a:schemeClr val="accent2">
                  <a:lumMod val="5000"/>
                  <a:lumOff val="95000"/>
                </a:schemeClr>
              </a:gs>
              <a:gs pos="74000">
                <a:schemeClr val="accent2">
                  <a:lumMod val="45000"/>
                  <a:lumOff val="55000"/>
                </a:schemeClr>
              </a:gs>
              <a:gs pos="83000">
                <a:schemeClr val="accent2">
                  <a:lumMod val="45000"/>
                  <a:lumOff val="55000"/>
                </a:schemeClr>
              </a:gs>
              <a:gs pos="100000">
                <a:schemeClr val="accent2">
                  <a:lumMod val="30000"/>
                  <a:lumOff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5" name="テキスト ボックス 64">
            <a:extLst>
              <a:ext uri="{FF2B5EF4-FFF2-40B4-BE49-F238E27FC236}">
                <a16:creationId xmlns:a16="http://schemas.microsoft.com/office/drawing/2014/main" id="{2680507C-E3BC-44DA-91EF-14ABF6A39180}"/>
              </a:ext>
            </a:extLst>
          </p:cNvPr>
          <p:cNvSpPr txBox="1"/>
          <p:nvPr/>
        </p:nvSpPr>
        <p:spPr>
          <a:xfrm>
            <a:off x="315851" y="6194997"/>
            <a:ext cx="1453475" cy="15834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1138" dirty="0"/>
              <a:t>しがネット受付サービス（右記</a:t>
            </a:r>
            <a:r>
              <a:rPr lang="en-US" altLang="ja-JP" sz="1138" dirty="0"/>
              <a:t>QR</a:t>
            </a:r>
            <a:r>
              <a:rPr lang="ja-JP" altLang="en-US" sz="1138" dirty="0"/>
              <a:t>コード）から</a:t>
            </a:r>
            <a:endParaRPr lang="en-US" altLang="ja-JP" sz="1138" dirty="0"/>
          </a:p>
          <a:p>
            <a:pPr algn="ctr"/>
            <a:r>
              <a:rPr lang="ja-JP" altLang="en-US" sz="1138" dirty="0"/>
              <a:t>登録してください。</a:t>
            </a:r>
            <a:endParaRPr lang="en-US" altLang="ja-JP" sz="1138" dirty="0"/>
          </a:p>
          <a:p>
            <a:pPr algn="ctr"/>
            <a:endParaRPr lang="en-US" altLang="ja-JP" sz="1138" dirty="0"/>
          </a:p>
          <a:p>
            <a:pPr algn="ctr"/>
            <a:r>
              <a:rPr lang="en-US" altLang="ja-JP" sz="1000" dirty="0"/>
              <a:t>※</a:t>
            </a:r>
            <a:r>
              <a:rPr lang="ja-JP" altLang="en-US" sz="1000" dirty="0"/>
              <a:t>別紙様式の登録</a:t>
            </a:r>
            <a:endParaRPr lang="en-US" altLang="ja-JP" sz="1000" dirty="0"/>
          </a:p>
          <a:p>
            <a:pPr algn="ctr"/>
            <a:r>
              <a:rPr lang="ja-JP" altLang="en-US" sz="1000" dirty="0"/>
              <a:t>申請書（紙）またはメールでも登録可能</a:t>
            </a:r>
            <a:endParaRPr lang="en-US" altLang="ja-JP" sz="1000" dirty="0"/>
          </a:p>
          <a:p>
            <a:pPr algn="ctr"/>
            <a:r>
              <a:rPr lang="ja-JP" altLang="en-US" sz="1000" dirty="0"/>
              <a:t>です。</a:t>
            </a:r>
            <a:endParaRPr lang="en-US" altLang="ja-JP" sz="1000" dirty="0"/>
          </a:p>
        </p:txBody>
      </p:sp>
      <p:sp>
        <p:nvSpPr>
          <p:cNvPr id="12" name="四角形: 角を丸くする 11">
            <a:extLst>
              <a:ext uri="{FF2B5EF4-FFF2-40B4-BE49-F238E27FC236}">
                <a16:creationId xmlns:a16="http://schemas.microsoft.com/office/drawing/2014/main" id="{8EFA4A1B-9BBC-4042-9C5B-9C525CAE7D4C}"/>
              </a:ext>
            </a:extLst>
          </p:cNvPr>
          <p:cNvSpPr/>
          <p:nvPr/>
        </p:nvSpPr>
        <p:spPr bwMode="gray">
          <a:xfrm>
            <a:off x="157555" y="5833599"/>
            <a:ext cx="353433" cy="353621"/>
          </a:xfrm>
          <a:prstGeom prst="roundRect">
            <a:avLst>
              <a:gd name="adj" fmla="val 24276"/>
            </a:avLst>
          </a:prstGeom>
          <a:solidFill>
            <a:srgbClr val="FFF1C5"/>
          </a:solidFill>
          <a:ln w="38100">
            <a:solidFill>
              <a:srgbClr val="FFFFFF"/>
            </a:solidFill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400" b="1" dirty="0">
                <a:solidFill>
                  <a:schemeClr val="tx1"/>
                </a:solidFill>
              </a:rPr>
              <a:t>１</a:t>
            </a:r>
          </a:p>
        </p:txBody>
      </p:sp>
      <p:sp>
        <p:nvSpPr>
          <p:cNvPr id="70" name="正方形/長方形 69">
            <a:extLst>
              <a:ext uri="{FF2B5EF4-FFF2-40B4-BE49-F238E27FC236}">
                <a16:creationId xmlns:a16="http://schemas.microsoft.com/office/drawing/2014/main" id="{09DD8FC1-CFEA-4282-A8E1-EBC2FCA47B4F}"/>
              </a:ext>
            </a:extLst>
          </p:cNvPr>
          <p:cNvSpPr/>
          <p:nvPr/>
        </p:nvSpPr>
        <p:spPr bwMode="gray">
          <a:xfrm>
            <a:off x="2029709" y="5909982"/>
            <a:ext cx="1380867" cy="2064365"/>
          </a:xfrm>
          <a:prstGeom prst="rect">
            <a:avLst/>
          </a:prstGeom>
          <a:gradFill flip="none" rotWithShape="1">
            <a:gsLst>
              <a:gs pos="47000">
                <a:schemeClr val="accent2">
                  <a:lumMod val="5000"/>
                  <a:lumOff val="95000"/>
                </a:schemeClr>
              </a:gs>
              <a:gs pos="74000">
                <a:schemeClr val="accent2">
                  <a:lumMod val="45000"/>
                  <a:lumOff val="55000"/>
                </a:schemeClr>
              </a:gs>
              <a:gs pos="83000">
                <a:schemeClr val="accent2">
                  <a:lumMod val="45000"/>
                  <a:lumOff val="55000"/>
                </a:schemeClr>
              </a:gs>
              <a:gs pos="100000">
                <a:schemeClr val="accent2">
                  <a:lumMod val="30000"/>
                  <a:lumOff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1" name="テキスト ボックス 70">
            <a:extLst>
              <a:ext uri="{FF2B5EF4-FFF2-40B4-BE49-F238E27FC236}">
                <a16:creationId xmlns:a16="http://schemas.microsoft.com/office/drawing/2014/main" id="{D1851E73-2B10-461E-856C-3E6C9752214E}"/>
              </a:ext>
            </a:extLst>
          </p:cNvPr>
          <p:cNvSpPr txBox="1"/>
          <p:nvPr/>
        </p:nvSpPr>
        <p:spPr>
          <a:xfrm>
            <a:off x="2129117" y="6499601"/>
            <a:ext cx="1284555" cy="9678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1138" dirty="0"/>
              <a:t>近江の地酒もてなし普及促進協議会事務局にて、申請内容を確認します。</a:t>
            </a:r>
            <a:endParaRPr lang="en-US" altLang="ja-JP" sz="1138" dirty="0"/>
          </a:p>
        </p:txBody>
      </p:sp>
      <p:sp>
        <p:nvSpPr>
          <p:cNvPr id="72" name="四角形: 角を丸くする 71">
            <a:extLst>
              <a:ext uri="{FF2B5EF4-FFF2-40B4-BE49-F238E27FC236}">
                <a16:creationId xmlns:a16="http://schemas.microsoft.com/office/drawing/2014/main" id="{B0F70995-1E0A-4AEF-91A3-2C87D821DA29}"/>
              </a:ext>
            </a:extLst>
          </p:cNvPr>
          <p:cNvSpPr/>
          <p:nvPr/>
        </p:nvSpPr>
        <p:spPr bwMode="gray">
          <a:xfrm>
            <a:off x="1971608" y="5833599"/>
            <a:ext cx="353433" cy="353621"/>
          </a:xfrm>
          <a:prstGeom prst="roundRect">
            <a:avLst>
              <a:gd name="adj" fmla="val 24276"/>
            </a:avLst>
          </a:prstGeom>
          <a:solidFill>
            <a:srgbClr val="FFF1C5"/>
          </a:solidFill>
          <a:ln w="38100">
            <a:solidFill>
              <a:srgbClr val="FFFFFF"/>
            </a:solidFill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400" b="1" dirty="0">
                <a:solidFill>
                  <a:schemeClr val="tx1"/>
                </a:solidFill>
              </a:rPr>
              <a:t>２</a:t>
            </a:r>
          </a:p>
        </p:txBody>
      </p:sp>
      <p:sp>
        <p:nvSpPr>
          <p:cNvPr id="16" name="二等辺三角形 15">
            <a:extLst>
              <a:ext uri="{FF2B5EF4-FFF2-40B4-BE49-F238E27FC236}">
                <a16:creationId xmlns:a16="http://schemas.microsoft.com/office/drawing/2014/main" id="{26DF55B4-896E-4FB1-BE06-BBA34BCA284B}"/>
              </a:ext>
            </a:extLst>
          </p:cNvPr>
          <p:cNvSpPr/>
          <p:nvPr/>
        </p:nvSpPr>
        <p:spPr>
          <a:xfrm rot="5400000">
            <a:off x="1723026" y="6859437"/>
            <a:ext cx="353438" cy="162525"/>
          </a:xfrm>
          <a:prstGeom prst="triangle">
            <a:avLst/>
          </a:pr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3" name="正方形/長方形 72">
            <a:extLst>
              <a:ext uri="{FF2B5EF4-FFF2-40B4-BE49-F238E27FC236}">
                <a16:creationId xmlns:a16="http://schemas.microsoft.com/office/drawing/2014/main" id="{C698400C-3399-4CF2-838C-2DE108B9E80B}"/>
              </a:ext>
            </a:extLst>
          </p:cNvPr>
          <p:cNvSpPr/>
          <p:nvPr/>
        </p:nvSpPr>
        <p:spPr bwMode="gray">
          <a:xfrm>
            <a:off x="3647530" y="5900591"/>
            <a:ext cx="517314" cy="2064365"/>
          </a:xfrm>
          <a:prstGeom prst="rect">
            <a:avLst/>
          </a:prstGeom>
          <a:gradFill flip="none" rotWithShape="1">
            <a:gsLst>
              <a:gs pos="47000">
                <a:schemeClr val="accent2">
                  <a:lumMod val="5000"/>
                  <a:lumOff val="95000"/>
                </a:schemeClr>
              </a:gs>
              <a:gs pos="74000">
                <a:schemeClr val="accent2">
                  <a:lumMod val="45000"/>
                  <a:lumOff val="55000"/>
                </a:schemeClr>
              </a:gs>
              <a:gs pos="83000">
                <a:schemeClr val="accent2">
                  <a:lumMod val="45000"/>
                  <a:lumOff val="55000"/>
                </a:schemeClr>
              </a:gs>
              <a:gs pos="100000">
                <a:schemeClr val="accent2">
                  <a:lumMod val="30000"/>
                  <a:lumOff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5" name="四角形: 角を丸くする 74">
            <a:extLst>
              <a:ext uri="{FF2B5EF4-FFF2-40B4-BE49-F238E27FC236}">
                <a16:creationId xmlns:a16="http://schemas.microsoft.com/office/drawing/2014/main" id="{ED9D7DB1-8660-4B87-AE3A-5C7D88DF8CF8}"/>
              </a:ext>
            </a:extLst>
          </p:cNvPr>
          <p:cNvSpPr/>
          <p:nvPr/>
        </p:nvSpPr>
        <p:spPr bwMode="gray">
          <a:xfrm>
            <a:off x="3589428" y="5824208"/>
            <a:ext cx="353433" cy="353621"/>
          </a:xfrm>
          <a:prstGeom prst="roundRect">
            <a:avLst>
              <a:gd name="adj" fmla="val 24276"/>
            </a:avLst>
          </a:prstGeom>
          <a:solidFill>
            <a:srgbClr val="FFF1C5"/>
          </a:solidFill>
          <a:ln w="38100">
            <a:solidFill>
              <a:schemeClr val="bg1"/>
            </a:solidFill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400" b="1" dirty="0">
                <a:solidFill>
                  <a:schemeClr val="tx1"/>
                </a:solidFill>
              </a:rPr>
              <a:t>３</a:t>
            </a:r>
          </a:p>
        </p:txBody>
      </p:sp>
      <p:sp>
        <p:nvSpPr>
          <p:cNvPr id="76" name="二等辺三角形 75">
            <a:extLst>
              <a:ext uri="{FF2B5EF4-FFF2-40B4-BE49-F238E27FC236}">
                <a16:creationId xmlns:a16="http://schemas.microsoft.com/office/drawing/2014/main" id="{F5DB8421-4993-4D5A-B457-6ED6D0732964}"/>
              </a:ext>
            </a:extLst>
          </p:cNvPr>
          <p:cNvSpPr/>
          <p:nvPr/>
        </p:nvSpPr>
        <p:spPr>
          <a:xfrm rot="5400000">
            <a:off x="3354952" y="6854913"/>
            <a:ext cx="353438" cy="162525"/>
          </a:xfrm>
          <a:prstGeom prst="triangle">
            <a:avLst/>
          </a:pr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" name="正方形/長方形 16">
            <a:extLst>
              <a:ext uri="{FF2B5EF4-FFF2-40B4-BE49-F238E27FC236}">
                <a16:creationId xmlns:a16="http://schemas.microsoft.com/office/drawing/2014/main" id="{ABED014B-B9E5-40EC-80AB-A281F4146413}"/>
              </a:ext>
            </a:extLst>
          </p:cNvPr>
          <p:cNvSpPr/>
          <p:nvPr/>
        </p:nvSpPr>
        <p:spPr>
          <a:xfrm>
            <a:off x="5889220" y="7012086"/>
            <a:ext cx="852493" cy="792782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462">
              <a:solidFill>
                <a:schemeClr val="bg1"/>
              </a:solidFill>
            </a:endParaRPr>
          </a:p>
        </p:txBody>
      </p:sp>
      <p:sp>
        <p:nvSpPr>
          <p:cNvPr id="68" name="テキスト ボックス 67">
            <a:extLst>
              <a:ext uri="{FF2B5EF4-FFF2-40B4-BE49-F238E27FC236}">
                <a16:creationId xmlns:a16="http://schemas.microsoft.com/office/drawing/2014/main" id="{EAEF1C0D-93CA-4AAB-82CB-4CFAE8C12604}"/>
              </a:ext>
            </a:extLst>
          </p:cNvPr>
          <p:cNvSpPr txBox="1"/>
          <p:nvPr/>
        </p:nvSpPr>
        <p:spPr>
          <a:xfrm>
            <a:off x="5817961" y="7113524"/>
            <a:ext cx="1031166" cy="5173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462" dirty="0">
                <a:solidFill>
                  <a:schemeClr val="bg1"/>
                </a:solidFill>
              </a:rPr>
              <a:t>QR</a:t>
            </a:r>
            <a:r>
              <a:rPr kumimoji="1" lang="ja-JP" altLang="en-US" sz="1462" dirty="0">
                <a:solidFill>
                  <a:schemeClr val="bg1"/>
                </a:solidFill>
              </a:rPr>
              <a:t>コード</a:t>
            </a:r>
            <a:endParaRPr kumimoji="1" lang="en-US" altLang="ja-JP" sz="1462" dirty="0">
              <a:solidFill>
                <a:schemeClr val="bg1"/>
              </a:solidFill>
            </a:endParaRPr>
          </a:p>
          <a:p>
            <a:pPr algn="ctr"/>
            <a:endParaRPr kumimoji="1" lang="en-US" altLang="ja-JP" sz="300" dirty="0">
              <a:solidFill>
                <a:schemeClr val="bg1"/>
              </a:solidFill>
            </a:endParaRPr>
          </a:p>
          <a:p>
            <a:pPr algn="ctr"/>
            <a:r>
              <a:rPr kumimoji="1" lang="en-US" altLang="ja-JP" sz="1000" dirty="0">
                <a:solidFill>
                  <a:schemeClr val="bg1"/>
                </a:solidFill>
              </a:rPr>
              <a:t>※</a:t>
            </a:r>
            <a:r>
              <a:rPr kumimoji="1" lang="ja-JP" altLang="en-US" sz="1000" dirty="0">
                <a:solidFill>
                  <a:schemeClr val="bg1"/>
                </a:solidFill>
              </a:rPr>
              <a:t>準備中</a:t>
            </a:r>
          </a:p>
        </p:txBody>
      </p:sp>
      <p:sp>
        <p:nvSpPr>
          <p:cNvPr id="77" name="正方形/長方形 76">
            <a:extLst>
              <a:ext uri="{FF2B5EF4-FFF2-40B4-BE49-F238E27FC236}">
                <a16:creationId xmlns:a16="http://schemas.microsoft.com/office/drawing/2014/main" id="{3F6F03FD-2AE8-49DD-98B1-43F7E00E1255}"/>
              </a:ext>
            </a:extLst>
          </p:cNvPr>
          <p:cNvSpPr/>
          <p:nvPr/>
        </p:nvSpPr>
        <p:spPr bwMode="gray">
          <a:xfrm>
            <a:off x="4453882" y="5894476"/>
            <a:ext cx="1204935" cy="2081577"/>
          </a:xfrm>
          <a:prstGeom prst="rect">
            <a:avLst/>
          </a:prstGeom>
          <a:gradFill flip="none" rotWithShape="1">
            <a:gsLst>
              <a:gs pos="47000">
                <a:schemeClr val="accent2">
                  <a:lumMod val="5000"/>
                  <a:lumOff val="95000"/>
                </a:schemeClr>
              </a:gs>
              <a:gs pos="74000">
                <a:schemeClr val="accent2">
                  <a:lumMod val="45000"/>
                  <a:lumOff val="55000"/>
                </a:schemeClr>
              </a:gs>
              <a:gs pos="83000">
                <a:schemeClr val="accent2">
                  <a:lumMod val="45000"/>
                  <a:lumOff val="55000"/>
                </a:schemeClr>
              </a:gs>
              <a:gs pos="100000">
                <a:schemeClr val="accent2">
                  <a:lumMod val="30000"/>
                  <a:lumOff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8" name="テキスト ボックス 77">
            <a:extLst>
              <a:ext uri="{FF2B5EF4-FFF2-40B4-BE49-F238E27FC236}">
                <a16:creationId xmlns:a16="http://schemas.microsoft.com/office/drawing/2014/main" id="{CFA99450-4956-48FF-AEDB-DF744E03AC28}"/>
              </a:ext>
            </a:extLst>
          </p:cNvPr>
          <p:cNvSpPr txBox="1"/>
          <p:nvPr/>
        </p:nvSpPr>
        <p:spPr>
          <a:xfrm>
            <a:off x="3685788" y="6709832"/>
            <a:ext cx="493273" cy="4425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138" dirty="0"/>
              <a:t>登録完了</a:t>
            </a:r>
            <a:endParaRPr lang="en-US" altLang="ja-JP" sz="1138" dirty="0"/>
          </a:p>
        </p:txBody>
      </p:sp>
      <p:sp>
        <p:nvSpPr>
          <p:cNvPr id="79" name="四角形: 角を丸くする 78">
            <a:extLst>
              <a:ext uri="{FF2B5EF4-FFF2-40B4-BE49-F238E27FC236}">
                <a16:creationId xmlns:a16="http://schemas.microsoft.com/office/drawing/2014/main" id="{A198AE00-C1EA-4DAF-A664-733637A5B7F5}"/>
              </a:ext>
            </a:extLst>
          </p:cNvPr>
          <p:cNvSpPr/>
          <p:nvPr/>
        </p:nvSpPr>
        <p:spPr bwMode="gray">
          <a:xfrm>
            <a:off x="4415143" y="5821321"/>
            <a:ext cx="353433" cy="353621"/>
          </a:xfrm>
          <a:prstGeom prst="roundRect">
            <a:avLst>
              <a:gd name="adj" fmla="val 24276"/>
            </a:avLst>
          </a:prstGeom>
          <a:solidFill>
            <a:srgbClr val="FFF1C5"/>
          </a:solidFill>
          <a:ln w="38100">
            <a:solidFill>
              <a:schemeClr val="bg1"/>
            </a:solidFill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400" b="1" dirty="0">
                <a:solidFill>
                  <a:schemeClr val="tx1"/>
                </a:solidFill>
              </a:rPr>
              <a:t>４</a:t>
            </a:r>
          </a:p>
        </p:txBody>
      </p:sp>
      <p:sp>
        <p:nvSpPr>
          <p:cNvPr id="80" name="二等辺三角形 79">
            <a:extLst>
              <a:ext uri="{FF2B5EF4-FFF2-40B4-BE49-F238E27FC236}">
                <a16:creationId xmlns:a16="http://schemas.microsoft.com/office/drawing/2014/main" id="{5D0C051A-2776-421B-B05B-AD2AD8DA9529}"/>
              </a:ext>
            </a:extLst>
          </p:cNvPr>
          <p:cNvSpPr/>
          <p:nvPr/>
        </p:nvSpPr>
        <p:spPr>
          <a:xfrm rot="5400000">
            <a:off x="4132644" y="6859437"/>
            <a:ext cx="353438" cy="162525"/>
          </a:xfrm>
          <a:prstGeom prst="triangle">
            <a:avLst/>
          </a:pr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1" name="正方形/長方形 80">
            <a:extLst>
              <a:ext uri="{FF2B5EF4-FFF2-40B4-BE49-F238E27FC236}">
                <a16:creationId xmlns:a16="http://schemas.microsoft.com/office/drawing/2014/main" id="{4F0D4FBE-94AC-487A-B816-F87D2B7337DA}"/>
              </a:ext>
            </a:extLst>
          </p:cNvPr>
          <p:cNvSpPr/>
          <p:nvPr/>
        </p:nvSpPr>
        <p:spPr bwMode="gray">
          <a:xfrm>
            <a:off x="5899693" y="5877942"/>
            <a:ext cx="852492" cy="1109684"/>
          </a:xfrm>
          <a:prstGeom prst="rect">
            <a:avLst/>
          </a:prstGeom>
          <a:gradFill flip="none" rotWithShape="1">
            <a:gsLst>
              <a:gs pos="47000">
                <a:schemeClr val="accent2">
                  <a:lumMod val="5000"/>
                  <a:lumOff val="95000"/>
                </a:schemeClr>
              </a:gs>
              <a:gs pos="74000">
                <a:schemeClr val="accent2">
                  <a:lumMod val="45000"/>
                  <a:lumOff val="55000"/>
                </a:schemeClr>
              </a:gs>
              <a:gs pos="83000">
                <a:schemeClr val="accent2">
                  <a:lumMod val="45000"/>
                  <a:lumOff val="55000"/>
                </a:schemeClr>
              </a:gs>
              <a:gs pos="100000">
                <a:schemeClr val="accent2">
                  <a:lumMod val="30000"/>
                  <a:lumOff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2" name="テキスト ボックス 81">
            <a:extLst>
              <a:ext uri="{FF2B5EF4-FFF2-40B4-BE49-F238E27FC236}">
                <a16:creationId xmlns:a16="http://schemas.microsoft.com/office/drawing/2014/main" id="{930116E1-6D7C-4A48-A982-AD36A5FDA9C9}"/>
              </a:ext>
            </a:extLst>
          </p:cNvPr>
          <p:cNvSpPr txBox="1"/>
          <p:nvPr/>
        </p:nvSpPr>
        <p:spPr>
          <a:xfrm>
            <a:off x="5915967" y="6129137"/>
            <a:ext cx="884990" cy="7927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1138" dirty="0"/>
              <a:t>おもてなし推進店として</a:t>
            </a:r>
            <a:endParaRPr lang="en-US" altLang="ja-JP" sz="1138" dirty="0"/>
          </a:p>
          <a:p>
            <a:pPr algn="ctr"/>
            <a:r>
              <a:rPr lang="ja-JP" altLang="en-US" sz="1138" dirty="0"/>
              <a:t>活動</a:t>
            </a:r>
            <a:endParaRPr lang="en-US" altLang="ja-JP" sz="1138" dirty="0"/>
          </a:p>
        </p:txBody>
      </p:sp>
      <p:sp>
        <p:nvSpPr>
          <p:cNvPr id="83" name="四角形: 角を丸くする 82">
            <a:extLst>
              <a:ext uri="{FF2B5EF4-FFF2-40B4-BE49-F238E27FC236}">
                <a16:creationId xmlns:a16="http://schemas.microsoft.com/office/drawing/2014/main" id="{7CBAC9AE-F36D-4B07-9AAE-63A3209C95C9}"/>
              </a:ext>
            </a:extLst>
          </p:cNvPr>
          <p:cNvSpPr/>
          <p:nvPr/>
        </p:nvSpPr>
        <p:spPr bwMode="gray">
          <a:xfrm>
            <a:off x="5858364" y="5799465"/>
            <a:ext cx="353433" cy="353621"/>
          </a:xfrm>
          <a:prstGeom prst="roundRect">
            <a:avLst>
              <a:gd name="adj" fmla="val 24276"/>
            </a:avLst>
          </a:prstGeom>
          <a:solidFill>
            <a:srgbClr val="FFF1C5"/>
          </a:solidFill>
          <a:ln w="38100">
            <a:solidFill>
              <a:schemeClr val="bg1"/>
            </a:solidFill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400" b="1" dirty="0">
                <a:solidFill>
                  <a:schemeClr val="tx1"/>
                </a:solidFill>
              </a:rPr>
              <a:t>５</a:t>
            </a:r>
          </a:p>
        </p:txBody>
      </p:sp>
      <p:sp>
        <p:nvSpPr>
          <p:cNvPr id="84" name="二等辺三角形 83">
            <a:extLst>
              <a:ext uri="{FF2B5EF4-FFF2-40B4-BE49-F238E27FC236}">
                <a16:creationId xmlns:a16="http://schemas.microsoft.com/office/drawing/2014/main" id="{35C332C3-BA66-4124-8DE5-2E01FCB27477}"/>
              </a:ext>
            </a:extLst>
          </p:cNvPr>
          <p:cNvSpPr/>
          <p:nvPr/>
        </p:nvSpPr>
        <p:spPr>
          <a:xfrm rot="5400000">
            <a:off x="5600382" y="6842903"/>
            <a:ext cx="353438" cy="162525"/>
          </a:xfrm>
          <a:prstGeom prst="triangle">
            <a:avLst/>
          </a:pr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5" name="テキスト ボックス 84">
            <a:extLst>
              <a:ext uri="{FF2B5EF4-FFF2-40B4-BE49-F238E27FC236}">
                <a16:creationId xmlns:a16="http://schemas.microsoft.com/office/drawing/2014/main" id="{3C60FFCC-E9A3-4D67-9EB8-7A15FCFD15F6}"/>
              </a:ext>
            </a:extLst>
          </p:cNvPr>
          <p:cNvSpPr txBox="1"/>
          <p:nvPr/>
        </p:nvSpPr>
        <p:spPr>
          <a:xfrm>
            <a:off x="5697556" y="7807476"/>
            <a:ext cx="1330799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700" dirty="0"/>
              <a:t>登録手続きはこちらから</a:t>
            </a:r>
          </a:p>
        </p:txBody>
      </p:sp>
      <p:sp>
        <p:nvSpPr>
          <p:cNvPr id="63" name="テキスト ボックス 62">
            <a:extLst>
              <a:ext uri="{FF2B5EF4-FFF2-40B4-BE49-F238E27FC236}">
                <a16:creationId xmlns:a16="http://schemas.microsoft.com/office/drawing/2014/main" id="{DA692E47-8B6D-47BA-A91C-9ABDA1793624}"/>
              </a:ext>
            </a:extLst>
          </p:cNvPr>
          <p:cNvSpPr txBox="1"/>
          <p:nvPr/>
        </p:nvSpPr>
        <p:spPr>
          <a:xfrm>
            <a:off x="2129117" y="5078570"/>
            <a:ext cx="3398792" cy="3675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894" dirty="0"/>
              <a:t>【</a:t>
            </a:r>
            <a:r>
              <a:rPr kumimoji="1" lang="ja-JP" altLang="en-US" sz="894" dirty="0"/>
              <a:t>担当部署</a:t>
            </a:r>
            <a:r>
              <a:rPr kumimoji="1" lang="en-US" altLang="ja-JP" sz="894" dirty="0"/>
              <a:t>】</a:t>
            </a:r>
          </a:p>
          <a:p>
            <a:r>
              <a:rPr kumimoji="1" lang="ja-JP" altLang="en-US" sz="894" dirty="0"/>
              <a:t>滋賀県農政水産部みらいの農業振興課（</a:t>
            </a:r>
            <a:r>
              <a:rPr kumimoji="1" lang="en-US" altLang="ja-JP" sz="894" dirty="0"/>
              <a:t>077-528-3891</a:t>
            </a:r>
            <a:r>
              <a:rPr kumimoji="1" lang="ja-JP" altLang="en-US" sz="894" dirty="0"/>
              <a:t>）</a:t>
            </a:r>
          </a:p>
        </p:txBody>
      </p:sp>
      <p:sp>
        <p:nvSpPr>
          <p:cNvPr id="74" name="テキスト ボックス 73">
            <a:extLst>
              <a:ext uri="{FF2B5EF4-FFF2-40B4-BE49-F238E27FC236}">
                <a16:creationId xmlns:a16="http://schemas.microsoft.com/office/drawing/2014/main" id="{A88825E2-7174-4E3C-94F9-FA1B5456E496}"/>
              </a:ext>
            </a:extLst>
          </p:cNvPr>
          <p:cNvSpPr txBox="1"/>
          <p:nvPr/>
        </p:nvSpPr>
        <p:spPr>
          <a:xfrm>
            <a:off x="4468943" y="6383305"/>
            <a:ext cx="1211118" cy="11430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1138" dirty="0"/>
              <a:t>登録店には、協議会から登録通知書および広報ツール（登録ステッカー）を送付します。</a:t>
            </a:r>
            <a:endParaRPr lang="en-US" altLang="ja-JP" sz="1138" dirty="0"/>
          </a:p>
        </p:txBody>
      </p:sp>
      <p:sp>
        <p:nvSpPr>
          <p:cNvPr id="19" name="テキスト ボックス 18">
            <a:extLst>
              <a:ext uri="{FF2B5EF4-FFF2-40B4-BE49-F238E27FC236}">
                <a16:creationId xmlns:a16="http://schemas.microsoft.com/office/drawing/2014/main" id="{F6F505E0-A21A-49E5-AA2F-3BF0766B1653}"/>
              </a:ext>
            </a:extLst>
          </p:cNvPr>
          <p:cNvSpPr txBox="1"/>
          <p:nvPr/>
        </p:nvSpPr>
        <p:spPr>
          <a:xfrm>
            <a:off x="6291082" y="9593673"/>
            <a:ext cx="256802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100" dirty="0"/>
              <a:t>9</a:t>
            </a:r>
            <a:endParaRPr kumimoji="1" lang="ja-JP" altLang="en-US" sz="1100" dirty="0"/>
          </a:p>
        </p:txBody>
      </p:sp>
      <p:sp>
        <p:nvSpPr>
          <p:cNvPr id="89" name="四角形: 角を丸くする 88">
            <a:extLst>
              <a:ext uri="{FF2B5EF4-FFF2-40B4-BE49-F238E27FC236}">
                <a16:creationId xmlns:a16="http://schemas.microsoft.com/office/drawing/2014/main" id="{EAB60206-28F4-4027-92B6-99F80EDCD6E2}"/>
              </a:ext>
            </a:extLst>
          </p:cNvPr>
          <p:cNvSpPr/>
          <p:nvPr/>
        </p:nvSpPr>
        <p:spPr bwMode="gray">
          <a:xfrm>
            <a:off x="4586386" y="336516"/>
            <a:ext cx="2097845" cy="258988"/>
          </a:xfrm>
          <a:prstGeom prst="roundRect">
            <a:avLst>
              <a:gd name="adj" fmla="val 24276"/>
            </a:avLst>
          </a:prstGeom>
          <a:solidFill>
            <a:srgbClr val="FFF1C5"/>
          </a:solidFill>
          <a:ln w="6350">
            <a:solidFill>
              <a:schemeClr val="tx1"/>
            </a:solidFill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100" dirty="0">
                <a:solidFill>
                  <a:schemeClr val="tx1"/>
                </a:solidFill>
              </a:rPr>
              <a:t>令和５年</a:t>
            </a:r>
            <a:r>
              <a:rPr kumimoji="1" lang="en-US" altLang="ja-JP" sz="1100" dirty="0">
                <a:solidFill>
                  <a:schemeClr val="tx1"/>
                </a:solidFill>
              </a:rPr>
              <a:t>10</a:t>
            </a:r>
            <a:r>
              <a:rPr kumimoji="1" lang="ja-JP" altLang="en-US" sz="1100" dirty="0">
                <a:solidFill>
                  <a:schemeClr val="tx1"/>
                </a:solidFill>
              </a:rPr>
              <a:t>月</a:t>
            </a:r>
            <a:r>
              <a:rPr kumimoji="1" lang="en-US" altLang="ja-JP" sz="1100" dirty="0">
                <a:solidFill>
                  <a:schemeClr val="tx1"/>
                </a:solidFill>
              </a:rPr>
              <a:t>1</a:t>
            </a:r>
            <a:r>
              <a:rPr kumimoji="1" lang="ja-JP" altLang="en-US" sz="1100" dirty="0">
                <a:solidFill>
                  <a:schemeClr val="tx1"/>
                </a:solidFill>
              </a:rPr>
              <a:t>日募集開始</a:t>
            </a:r>
          </a:p>
        </p:txBody>
      </p:sp>
    </p:spTree>
    <p:extLst>
      <p:ext uri="{BB962C8B-B14F-4D97-AF65-F5344CB8AC3E}">
        <p14:creationId xmlns:p14="http://schemas.microsoft.com/office/powerpoint/2010/main" val="224547079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2311</TotalTime>
  <Words>518</Words>
  <Application>Microsoft Office PowerPoint</Application>
  <PresentationFormat>A4 210 x 297 mm</PresentationFormat>
  <Paragraphs>66</Paragraphs>
  <Slides>1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7" baseType="lpstr">
      <vt:lpstr>BIZ UDPゴシック</vt:lpstr>
      <vt:lpstr>游ゴシック</vt:lpstr>
      <vt:lpstr>Arial</vt:lpstr>
      <vt:lpstr>Calibri</vt:lpstr>
      <vt:lpstr>Calibri Light</vt:lpstr>
      <vt:lpstr>Office テーマ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的場　あゆみ</dc:creator>
  <cp:lastModifiedBy>的場　あゆみ</cp:lastModifiedBy>
  <cp:revision>57</cp:revision>
  <cp:lastPrinted>2023-08-29T01:54:07Z</cp:lastPrinted>
  <dcterms:created xsi:type="dcterms:W3CDTF">2023-08-08T05:08:30Z</dcterms:created>
  <dcterms:modified xsi:type="dcterms:W3CDTF">2023-09-14T02:57:44Z</dcterms:modified>
</cp:coreProperties>
</file>