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>
        <p:scale>
          <a:sx n="100" d="100"/>
          <a:sy n="100" d="100"/>
        </p:scale>
        <p:origin x="1524" y="-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06T08:50:19.316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06T08:50:24.309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06T08:50:24.80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06T08:50:25.019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0,'0'5,"0"0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06T08:50:25.20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06T08:50:25.38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06T08:50:29.07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06T08:55:03.84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3723,'0'-1,"0"0,1 0,-1 0,0 0,1 0,-1 0,1 0,-1 1,1-1,0 0,-1 0,1 1,0-1,-1 0,1 1,0-1,0 1,-1-1,1 1,0-1,0 1,0-1,0 1,0 0,0 0,0-1,0 1,0 0,0 0,0 0,0 0,0 0,0 0,-1 0,1 1,0-1,1 1,38 6,20 10,-7-3,71 30,-105-36,0-2,35 7,11 3,208 44,-175-42,30 5,-18-4,0 5,126 44,38 21,-222-72,87 14,25 8,103 25,-121-34,-98-21,65 4,-63-9,54 12,-52-7,0-3,100-1,41 4,-81 6,3 2,158 1,-183-19,121 3,-127 8,-46-5,45 1,1963-5,-951-3,-898 13,-6 1,1669-13,-1759-4,135-24,-69 6,54-6,-128 9,-71 14,-1 1,1 1,23-2,157-15,-122 11,99-2,2449 14,-1373-3,-1222-1,43-7,32-1,-62 9,0-2,52-9,63-9,-87 8,-2-3,0-3,112-47,-91 35,-64 23,-1-2,0 0,-1-2,28-16,137-86,58-46,-156 90,152-149,-204 180,97-113,-1 10,-126 131,-3 4,0-1,-1 0,0 0,0-1,-1 0,0 0,-1 0,0-1,0 0,5-14,5-26,3 2,43-80,-36 79,-5 10,40-59,-46 76,-1-2,-1 1,12-32,-13 26,1 2,19-28,4-6,-3-1,33-83,27-52,10-27,-79 165,-12 25,-1 0,11-64,-16 62,2 1,23-62,21-40,-28 70,33-67,-24 65,-22 42,2 1,0 0,20-26,-4 7,-3-1,-2 0,-1-2,16-55,18-36,-17 38,-24 60,36-71,-47 104,0 1,0 0,1 0,0 0,1 0,12-9,-2 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5EBB-9451-4522-BE66-2D1711394AF3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EF01-439E-4C72-A476-A16C3D7A6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21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5EBB-9451-4522-BE66-2D1711394AF3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EF01-439E-4C72-A476-A16C3D7A6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53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5EBB-9451-4522-BE66-2D1711394AF3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EF01-439E-4C72-A476-A16C3D7A6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02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5EBB-9451-4522-BE66-2D1711394AF3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EF01-439E-4C72-A476-A16C3D7A6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73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5EBB-9451-4522-BE66-2D1711394AF3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EF01-439E-4C72-A476-A16C3D7A6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2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5EBB-9451-4522-BE66-2D1711394AF3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EF01-439E-4C72-A476-A16C3D7A6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71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5EBB-9451-4522-BE66-2D1711394AF3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EF01-439E-4C72-A476-A16C3D7A6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5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5EBB-9451-4522-BE66-2D1711394AF3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EF01-439E-4C72-A476-A16C3D7A6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3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5EBB-9451-4522-BE66-2D1711394AF3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EF01-439E-4C72-A476-A16C3D7A6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31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5EBB-9451-4522-BE66-2D1711394AF3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EF01-439E-4C72-A476-A16C3D7A6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75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5EBB-9451-4522-BE66-2D1711394AF3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EF01-439E-4C72-A476-A16C3D7A6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73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E5EBB-9451-4522-BE66-2D1711394AF3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FEF01-439E-4C72-A476-A16C3D7A6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13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8.png"/><Relationship Id="rId26" Type="http://schemas.openxmlformats.org/officeDocument/2006/relationships/image" Target="../media/image12.png"/><Relationship Id="rId21" Type="http://schemas.openxmlformats.org/officeDocument/2006/relationships/customXml" Target="../ink/ink4.xml"/><Relationship Id="rId7" Type="http://schemas.openxmlformats.org/officeDocument/2006/relationships/customXml" Target="../ink/ink2.xml"/><Relationship Id="rId25" Type="http://schemas.openxmlformats.org/officeDocument/2006/relationships/customXml" Target="../ink/ink6.xml"/><Relationship Id="rId2" Type="http://schemas.openxmlformats.org/officeDocument/2006/relationships/customXml" Target="../ink/ink1.xml"/><Relationship Id="rId20" Type="http://schemas.openxmlformats.org/officeDocument/2006/relationships/image" Target="../media/image9.png"/><Relationship Id="rId29" Type="http://schemas.openxmlformats.org/officeDocument/2006/relationships/customXml" Target="../ink/ink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24" Type="http://schemas.openxmlformats.org/officeDocument/2006/relationships/image" Target="../media/image11.png"/><Relationship Id="rId23" Type="http://schemas.openxmlformats.org/officeDocument/2006/relationships/customXml" Target="../ink/ink5.xml"/><Relationship Id="rId28" Type="http://schemas.openxmlformats.org/officeDocument/2006/relationships/image" Target="../media/image13.png"/><Relationship Id="rId19" Type="http://schemas.openxmlformats.org/officeDocument/2006/relationships/customXml" Target="../ink/ink3.xml"/><Relationship Id="rId31" Type="http://schemas.openxmlformats.org/officeDocument/2006/relationships/image" Target="../media/image1.gif"/><Relationship Id="rId22" Type="http://schemas.openxmlformats.org/officeDocument/2006/relationships/image" Target="../media/image10.png"/><Relationship Id="rId27" Type="http://schemas.openxmlformats.org/officeDocument/2006/relationships/customXml" Target="../ink/ink7.xml"/><Relationship Id="rId30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B81DB8D-41C9-473C-B8F1-A233E5F76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4F3BD7B-DD66-444F-B1B4-4AD4D262E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6889"/>
            <a:ext cx="3756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i="0" u="none" strike="noStrike" cap="none" normalizeH="0" baseline="0" dirty="0">
                <a:ln>
                  <a:noFill/>
                </a:ln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食品関係事業者向け講座</a:t>
            </a:r>
            <a:endParaRPr kumimoji="0" lang="ja-JP" altLang="ja-JP" sz="2000" i="0" u="none" strike="noStrike" cap="none" normalizeH="0" baseline="0" dirty="0">
              <a:ln>
                <a:noFill/>
              </a:ln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20FCFE-37F1-459D-8654-D19B3BD440AC}"/>
              </a:ext>
            </a:extLst>
          </p:cNvPr>
          <p:cNvSpPr txBox="1"/>
          <p:nvPr/>
        </p:nvSpPr>
        <p:spPr>
          <a:xfrm>
            <a:off x="-60686" y="424667"/>
            <a:ext cx="5728804" cy="9810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</a:pPr>
            <a:r>
              <a:rPr lang="ja-JP" altLang="ja-JP" sz="3200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～景品表示法および</a:t>
            </a:r>
            <a:endParaRPr lang="ja-JP" altLang="ja-JP" sz="3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918210" algn="l">
              <a:lnSpc>
                <a:spcPts val="1800"/>
              </a:lnSpc>
              <a:spcBef>
                <a:spcPts val="1200"/>
              </a:spcBef>
            </a:pPr>
            <a:r>
              <a:rPr lang="ja-JP" altLang="ja-JP" sz="3200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食品表示法の基礎知識～</a:t>
            </a:r>
            <a:endParaRPr lang="ja-JP" altLang="ja-JP" sz="3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B4203B-50A1-43E4-8412-B3095F6E31D0}"/>
              </a:ext>
            </a:extLst>
          </p:cNvPr>
          <p:cNvSpPr txBox="1"/>
          <p:nvPr/>
        </p:nvSpPr>
        <p:spPr>
          <a:xfrm rot="20713030">
            <a:off x="5152751" y="248498"/>
            <a:ext cx="103073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参加費無料</a:t>
            </a:r>
            <a:endParaRPr lang="ja-JP" altLang="ja-JP" sz="9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19FBB41-A6C7-4EE1-9000-5917C869214B}"/>
              </a:ext>
            </a:extLst>
          </p:cNvPr>
          <p:cNvSpPr txBox="1"/>
          <p:nvPr/>
        </p:nvSpPr>
        <p:spPr>
          <a:xfrm>
            <a:off x="93820" y="2913322"/>
            <a:ext cx="68579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景品表示法と食品表示法の基本的な知識を学びましょう！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21" name="インク 20">
                <a:extLst>
                  <a:ext uri="{FF2B5EF4-FFF2-40B4-BE49-F238E27FC236}">
                    <a16:creationId xmlns:a16="http://schemas.microsoft.com/office/drawing/2014/main" id="{94CD2D68-E2C8-4B67-8EB9-0626AB0FA604}"/>
                  </a:ext>
                </a:extLst>
              </p14:cNvPr>
              <p14:cNvContentPartPr/>
              <p14:nvPr/>
            </p14:nvContentPartPr>
            <p14:xfrm>
              <a:off x="8276670" y="1628820"/>
              <a:ext cx="360" cy="360"/>
            </p14:xfrm>
          </p:contentPart>
        </mc:Choice>
        <mc:Fallback xmlns="">
          <p:pic>
            <p:nvPicPr>
              <p:cNvPr id="21" name="インク 20">
                <a:extLst>
                  <a:ext uri="{FF2B5EF4-FFF2-40B4-BE49-F238E27FC236}">
                    <a16:creationId xmlns:a16="http://schemas.microsoft.com/office/drawing/2014/main" id="{94CD2D68-E2C8-4B67-8EB9-0626AB0FA60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58670" y="15208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30" name="インク 29">
                <a:extLst>
                  <a:ext uri="{FF2B5EF4-FFF2-40B4-BE49-F238E27FC236}">
                    <a16:creationId xmlns:a16="http://schemas.microsoft.com/office/drawing/2014/main" id="{65829414-B1B7-4736-9521-5F51715DDA17}"/>
                  </a:ext>
                </a:extLst>
              </p14:cNvPr>
              <p14:cNvContentPartPr/>
              <p14:nvPr/>
            </p14:nvContentPartPr>
            <p14:xfrm>
              <a:off x="4514310" y="2285820"/>
              <a:ext cx="360" cy="360"/>
            </p14:xfrm>
          </p:contentPart>
        </mc:Choice>
        <mc:Fallback xmlns="">
          <p:pic>
            <p:nvPicPr>
              <p:cNvPr id="30" name="インク 29">
                <a:extLst>
                  <a:ext uri="{FF2B5EF4-FFF2-40B4-BE49-F238E27FC236}">
                    <a16:creationId xmlns:a16="http://schemas.microsoft.com/office/drawing/2014/main" id="{65829414-B1B7-4736-9521-5F51715DDA1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496670" y="2178180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C3805BD9-7F6E-431A-ABDA-9F66ED7F5432}"/>
              </a:ext>
            </a:extLst>
          </p:cNvPr>
          <p:cNvGrpSpPr/>
          <p:nvPr/>
        </p:nvGrpSpPr>
        <p:grpSpPr>
          <a:xfrm>
            <a:off x="4571550" y="3438180"/>
            <a:ext cx="19440" cy="105120"/>
            <a:chOff x="4571550" y="3438180"/>
            <a:chExt cx="19440" cy="10512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9">
              <p14:nvContentPartPr>
                <p14:cNvPr id="31" name="インク 30">
                  <a:extLst>
                    <a:ext uri="{FF2B5EF4-FFF2-40B4-BE49-F238E27FC236}">
                      <a16:creationId xmlns:a16="http://schemas.microsoft.com/office/drawing/2014/main" id="{F0F840A5-4120-4811-AA04-42A0096E39E2}"/>
                    </a:ext>
                  </a:extLst>
                </p14:cNvPr>
                <p14:cNvContentPartPr/>
                <p14:nvPr/>
              </p14:nvContentPartPr>
              <p14:xfrm>
                <a:off x="4590630" y="3438180"/>
                <a:ext cx="360" cy="360"/>
              </p14:xfrm>
            </p:contentPart>
          </mc:Choice>
          <mc:Fallback xmlns="">
            <p:pic>
              <p:nvPicPr>
                <p:cNvPr id="31" name="インク 30">
                  <a:extLst>
                    <a:ext uri="{FF2B5EF4-FFF2-40B4-BE49-F238E27FC236}">
                      <a16:creationId xmlns:a16="http://schemas.microsoft.com/office/drawing/2014/main" id="{F0F840A5-4120-4811-AA04-42A0096E39E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72630" y="333054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32" name="インク 31">
                  <a:extLst>
                    <a:ext uri="{FF2B5EF4-FFF2-40B4-BE49-F238E27FC236}">
                      <a16:creationId xmlns:a16="http://schemas.microsoft.com/office/drawing/2014/main" id="{79FAF0C6-B96A-4203-8203-4D8D39001568}"/>
                    </a:ext>
                  </a:extLst>
                </p14:cNvPr>
                <p14:cNvContentPartPr/>
                <p14:nvPr/>
              </p14:nvContentPartPr>
              <p14:xfrm>
                <a:off x="4571550" y="3524220"/>
                <a:ext cx="360" cy="3960"/>
              </p14:xfrm>
            </p:contentPart>
          </mc:Choice>
          <mc:Fallback xmlns="">
            <p:pic>
              <p:nvPicPr>
                <p:cNvPr id="32" name="インク 31">
                  <a:extLst>
                    <a:ext uri="{FF2B5EF4-FFF2-40B4-BE49-F238E27FC236}">
                      <a16:creationId xmlns:a16="http://schemas.microsoft.com/office/drawing/2014/main" id="{79FAF0C6-B96A-4203-8203-4D8D3900156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553910" y="3416220"/>
                  <a:ext cx="3600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3">
              <p14:nvContentPartPr>
                <p14:cNvPr id="33" name="インク 32">
                  <a:extLst>
                    <a:ext uri="{FF2B5EF4-FFF2-40B4-BE49-F238E27FC236}">
                      <a16:creationId xmlns:a16="http://schemas.microsoft.com/office/drawing/2014/main" id="{86049B91-A24D-4C3F-B832-025F10BDFB6F}"/>
                    </a:ext>
                  </a:extLst>
                </p14:cNvPr>
                <p14:cNvContentPartPr/>
                <p14:nvPr/>
              </p14:nvContentPartPr>
              <p14:xfrm>
                <a:off x="4571550" y="3533220"/>
                <a:ext cx="360" cy="360"/>
              </p14:xfrm>
            </p:contentPart>
          </mc:Choice>
          <mc:Fallback xmlns="">
            <p:pic>
              <p:nvPicPr>
                <p:cNvPr id="33" name="インク 32">
                  <a:extLst>
                    <a:ext uri="{FF2B5EF4-FFF2-40B4-BE49-F238E27FC236}">
                      <a16:creationId xmlns:a16="http://schemas.microsoft.com/office/drawing/2014/main" id="{86049B91-A24D-4C3F-B832-025F10BDFB6F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553910" y="342558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5">
              <p14:nvContentPartPr>
                <p14:cNvPr id="34" name="インク 33">
                  <a:extLst>
                    <a:ext uri="{FF2B5EF4-FFF2-40B4-BE49-F238E27FC236}">
                      <a16:creationId xmlns:a16="http://schemas.microsoft.com/office/drawing/2014/main" id="{7444D16D-2269-4639-89A2-7BC23EE0F260}"/>
                    </a:ext>
                  </a:extLst>
                </p14:cNvPr>
                <p14:cNvContentPartPr/>
                <p14:nvPr/>
              </p14:nvContentPartPr>
              <p14:xfrm>
                <a:off x="4571550" y="3542940"/>
                <a:ext cx="360" cy="360"/>
              </p14:xfrm>
            </p:contentPart>
          </mc:Choice>
          <mc:Fallback xmlns="">
            <p:pic>
              <p:nvPicPr>
                <p:cNvPr id="34" name="インク 33">
                  <a:extLst>
                    <a:ext uri="{FF2B5EF4-FFF2-40B4-BE49-F238E27FC236}">
                      <a16:creationId xmlns:a16="http://schemas.microsoft.com/office/drawing/2014/main" id="{7444D16D-2269-4639-89A2-7BC23EE0F260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553910" y="343530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7">
            <p14:nvContentPartPr>
              <p14:cNvPr id="36" name="インク 35">
                <a:extLst>
                  <a:ext uri="{FF2B5EF4-FFF2-40B4-BE49-F238E27FC236}">
                    <a16:creationId xmlns:a16="http://schemas.microsoft.com/office/drawing/2014/main" id="{865696FB-16AC-4158-B0F8-2550507CFDC8}"/>
                  </a:ext>
                </a:extLst>
              </p14:cNvPr>
              <p14:cNvContentPartPr/>
              <p14:nvPr/>
            </p14:nvContentPartPr>
            <p14:xfrm>
              <a:off x="5771430" y="1666620"/>
              <a:ext cx="360" cy="360"/>
            </p14:xfrm>
          </p:contentPart>
        </mc:Choice>
        <mc:Fallback xmlns="">
          <p:pic>
            <p:nvPicPr>
              <p:cNvPr id="36" name="インク 35">
                <a:extLst>
                  <a:ext uri="{FF2B5EF4-FFF2-40B4-BE49-F238E27FC236}">
                    <a16:creationId xmlns:a16="http://schemas.microsoft.com/office/drawing/2014/main" id="{865696FB-16AC-4158-B0F8-2550507CFDC8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753790" y="15586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2" name="インク 11">
                <a:extLst>
                  <a:ext uri="{FF2B5EF4-FFF2-40B4-BE49-F238E27FC236}">
                    <a16:creationId xmlns:a16="http://schemas.microsoft.com/office/drawing/2014/main" id="{307A4CA7-184C-4A2A-9BF1-F16A2355619E}"/>
                  </a:ext>
                </a:extLst>
              </p14:cNvPr>
              <p14:cNvContentPartPr/>
              <p14:nvPr/>
            </p14:nvContentPartPr>
            <p14:xfrm>
              <a:off x="59925" y="112976"/>
              <a:ext cx="6734340" cy="1612503"/>
            </p14:xfrm>
          </p:contentPart>
        </mc:Choice>
        <mc:Fallback xmlns="">
          <p:pic>
            <p:nvPicPr>
              <p:cNvPr id="12" name="インク 11">
                <a:extLst>
                  <a:ext uri="{FF2B5EF4-FFF2-40B4-BE49-F238E27FC236}">
                    <a16:creationId xmlns:a16="http://schemas.microsoft.com/office/drawing/2014/main" id="{307A4CA7-184C-4A2A-9BF1-F16A2355619E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924" y="4996"/>
                <a:ext cx="6841983" cy="1828103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図 2">
            <a:extLst>
              <a:ext uri="{FF2B5EF4-FFF2-40B4-BE49-F238E27FC236}">
                <a16:creationId xmlns:a16="http://schemas.microsoft.com/office/drawing/2014/main" id="{9C66BF97-FF4F-4E3D-89E4-3DDFB6769BC0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361" y="102424"/>
            <a:ext cx="1439901" cy="1692000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F7C41F8-BAFF-4D6D-9141-F2309953B57C}"/>
              </a:ext>
            </a:extLst>
          </p:cNvPr>
          <p:cNvSpPr txBox="1"/>
          <p:nvPr/>
        </p:nvSpPr>
        <p:spPr>
          <a:xfrm>
            <a:off x="71198" y="3264433"/>
            <a:ext cx="68579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ご自身の知識を確認する機会としてもご活用ください！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円/楕円 8">
            <a:extLst>
              <a:ext uri="{FF2B5EF4-FFF2-40B4-BE49-F238E27FC236}">
                <a16:creationId xmlns:a16="http://schemas.microsoft.com/office/drawing/2014/main" id="{4E856170-75B5-4AE3-B4AE-4737FCB55D5B}"/>
              </a:ext>
            </a:extLst>
          </p:cNvPr>
          <p:cNvSpPr>
            <a:spLocks noChangeAspect="1"/>
          </p:cNvSpPr>
          <p:nvPr/>
        </p:nvSpPr>
        <p:spPr>
          <a:xfrm>
            <a:off x="321712" y="4135731"/>
            <a:ext cx="863599" cy="864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kern="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日時</a:t>
            </a:r>
            <a:endParaRPr lang="ja-JP" sz="1400" kern="100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84D93A7-147C-4EEF-A2F9-5B52DE41C7A5}"/>
              </a:ext>
            </a:extLst>
          </p:cNvPr>
          <p:cNvSpPr txBox="1"/>
          <p:nvPr/>
        </p:nvSpPr>
        <p:spPr>
          <a:xfrm>
            <a:off x="1202279" y="4330732"/>
            <a:ext cx="55205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令和５年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日（水）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午前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10:00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12:00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" name="円/楕円 8">
            <a:extLst>
              <a:ext uri="{FF2B5EF4-FFF2-40B4-BE49-F238E27FC236}">
                <a16:creationId xmlns:a16="http://schemas.microsoft.com/office/drawing/2014/main" id="{E5685219-784A-4EC5-B5CB-A894546D1E16}"/>
              </a:ext>
            </a:extLst>
          </p:cNvPr>
          <p:cNvSpPr>
            <a:spLocks noChangeAspect="1"/>
          </p:cNvSpPr>
          <p:nvPr/>
        </p:nvSpPr>
        <p:spPr>
          <a:xfrm>
            <a:off x="321711" y="5126812"/>
            <a:ext cx="863599" cy="864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kern="1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開催方法</a:t>
            </a:r>
            <a:endParaRPr lang="ja-JP" sz="1600" kern="100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50D1CCE-5E3F-493D-AC98-F50AD4D211F0}"/>
              </a:ext>
            </a:extLst>
          </p:cNvPr>
          <p:cNvSpPr txBox="1"/>
          <p:nvPr/>
        </p:nvSpPr>
        <p:spPr>
          <a:xfrm>
            <a:off x="1323975" y="5380429"/>
            <a:ext cx="42062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Zoom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によるオンライン開催</a:t>
            </a:r>
          </a:p>
        </p:txBody>
      </p:sp>
      <p:sp>
        <p:nvSpPr>
          <p:cNvPr id="46" name="円/楕円 8">
            <a:extLst>
              <a:ext uri="{FF2B5EF4-FFF2-40B4-BE49-F238E27FC236}">
                <a16:creationId xmlns:a16="http://schemas.microsoft.com/office/drawing/2014/main" id="{1B529848-5DEA-4471-86DB-801A7906FA29}"/>
              </a:ext>
            </a:extLst>
          </p:cNvPr>
          <p:cNvSpPr>
            <a:spLocks noChangeAspect="1"/>
          </p:cNvSpPr>
          <p:nvPr/>
        </p:nvSpPr>
        <p:spPr>
          <a:xfrm>
            <a:off x="338680" y="6125671"/>
            <a:ext cx="863599" cy="864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kern="1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定員</a:t>
            </a:r>
            <a:endParaRPr lang="ja-JP" sz="1600" kern="100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09D9B46-8E38-4E38-AB1E-5B193CF179A9}"/>
              </a:ext>
            </a:extLst>
          </p:cNvPr>
          <p:cNvSpPr txBox="1"/>
          <p:nvPr/>
        </p:nvSpPr>
        <p:spPr>
          <a:xfrm>
            <a:off x="1297596" y="6326838"/>
            <a:ext cx="42872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（事前申込み先着順）</a:t>
            </a:r>
          </a:p>
        </p:txBody>
      </p:sp>
      <p:sp>
        <p:nvSpPr>
          <p:cNvPr id="51" name="円/楕円 8">
            <a:extLst>
              <a:ext uri="{FF2B5EF4-FFF2-40B4-BE49-F238E27FC236}">
                <a16:creationId xmlns:a16="http://schemas.microsoft.com/office/drawing/2014/main" id="{6099C18D-0FD1-45B1-B506-30236DDB294C}"/>
              </a:ext>
            </a:extLst>
          </p:cNvPr>
          <p:cNvSpPr>
            <a:spLocks noChangeAspect="1"/>
          </p:cNvSpPr>
          <p:nvPr/>
        </p:nvSpPr>
        <p:spPr>
          <a:xfrm>
            <a:off x="321710" y="7124530"/>
            <a:ext cx="863599" cy="864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kern="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内容</a:t>
            </a:r>
            <a:endParaRPr lang="ja-JP" sz="1600" kern="100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3F78EA3-0FE8-4AB1-89A6-20ACEF287AA7}"/>
              </a:ext>
            </a:extLst>
          </p:cNvPr>
          <p:cNvSpPr txBox="1"/>
          <p:nvPr/>
        </p:nvSpPr>
        <p:spPr>
          <a:xfrm>
            <a:off x="1323975" y="7050793"/>
            <a:ext cx="5775325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食品表示法の基礎知識 ①（保健・衛生事項）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食品表示法の基礎知識 ②（品質事項）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景品表示法の基礎知識 　（表示のみ、景品は除く）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内容は都合により変更する場合がございます。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4" name="円/楕円 8">
            <a:extLst>
              <a:ext uri="{FF2B5EF4-FFF2-40B4-BE49-F238E27FC236}">
                <a16:creationId xmlns:a16="http://schemas.microsoft.com/office/drawing/2014/main" id="{44F72EFC-7301-4C4F-8A1D-5603C90027B1}"/>
              </a:ext>
            </a:extLst>
          </p:cNvPr>
          <p:cNvSpPr>
            <a:spLocks noChangeAspect="1"/>
          </p:cNvSpPr>
          <p:nvPr/>
        </p:nvSpPr>
        <p:spPr>
          <a:xfrm>
            <a:off x="321710" y="8189566"/>
            <a:ext cx="863599" cy="864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kern="1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申込締切</a:t>
            </a:r>
            <a:endParaRPr lang="ja-JP" sz="1600" kern="100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DF3A334-DFF0-44E2-8BE7-4FF385021FA3}"/>
              </a:ext>
            </a:extLst>
          </p:cNvPr>
          <p:cNvSpPr txBox="1"/>
          <p:nvPr/>
        </p:nvSpPr>
        <p:spPr>
          <a:xfrm>
            <a:off x="1297596" y="8344608"/>
            <a:ext cx="32930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令和５年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日（水）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FE881E4-264C-48D3-A6CD-1E25291A9FC3}"/>
              </a:ext>
            </a:extLst>
          </p:cNvPr>
          <p:cNvSpPr txBox="1"/>
          <p:nvPr/>
        </p:nvSpPr>
        <p:spPr>
          <a:xfrm>
            <a:off x="177764" y="9230149"/>
            <a:ext cx="6438900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お問い合わせ先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滋賀県 県民活動生活課 消費生活・安全なまちづくり係 </a:t>
            </a: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〒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520-8577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大津市京町四丁目１番１号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077-528-3412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077-528-4840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メール：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shohi@pref.shiga.lg.jp</a:t>
            </a: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69992EDC-1FBD-4F52-867F-F177CE6E0811}"/>
              </a:ext>
            </a:extLst>
          </p:cNvPr>
          <p:cNvCxnSpPr>
            <a:cxnSpLocks/>
          </p:cNvCxnSpPr>
          <p:nvPr/>
        </p:nvCxnSpPr>
        <p:spPr>
          <a:xfrm>
            <a:off x="55204" y="9230149"/>
            <a:ext cx="6772058" cy="0"/>
          </a:xfrm>
          <a:prstGeom prst="line">
            <a:avLst/>
          </a:prstGeom>
          <a:ln w="50800" cmpd="dbl">
            <a:solidFill>
              <a:schemeClr val="accent5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2915A6A-3A6B-430C-89AB-2D45A21E2D2E}"/>
              </a:ext>
            </a:extLst>
          </p:cNvPr>
          <p:cNvSpPr txBox="1"/>
          <p:nvPr/>
        </p:nvSpPr>
        <p:spPr>
          <a:xfrm>
            <a:off x="55204" y="2023585"/>
            <a:ext cx="68899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20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滋賀県内の食品関係の事業者および</a:t>
            </a:r>
            <a:r>
              <a:rPr lang="ja-JP" altLang="en-US" sz="20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食品に関する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表示に</a:t>
            </a:r>
            <a:r>
              <a:rPr lang="ja-JP" altLang="ja-JP" sz="20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関心のある消費者の方を対象に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講座を開催します。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224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13FC4AD-DCA4-434F-9135-5DC8941CC5AD}"/>
              </a:ext>
            </a:extLst>
          </p:cNvPr>
          <p:cNvSpPr txBox="1"/>
          <p:nvPr/>
        </p:nvSpPr>
        <p:spPr>
          <a:xfrm flipH="1">
            <a:off x="985516" y="0"/>
            <a:ext cx="57505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 メール</a:t>
            </a:r>
            <a:endParaRPr kumimoji="1" lang="en-US" altLang="ja-JP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下記を記入して</a:t>
            </a:r>
            <a:r>
              <a:rPr kumimoji="1" lang="en-US" altLang="ja-JP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shohi@pref.shiga.lg.jp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にお送りください。</a:t>
            </a: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・参加者氏名（ふりがな）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複数参加の場合は代表者様の氏名を記入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・参加人数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・使用回線数 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・電話番号　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・事業所名（事業者の方以外は記載不要）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・所在する市町（事業者の方以外は記載不要） 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・事前質問（ある場合）</a:t>
            </a:r>
            <a:endParaRPr lang="en-US" altLang="ja-JP" sz="14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l"/>
            <a:endParaRPr lang="en-US" altLang="ja-JP" sz="14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　しがネット受付サービス</a:t>
            </a:r>
          </a:p>
          <a:p>
            <a:pPr algn="l"/>
            <a:r>
              <a:rPr lang="ja-JP" alt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en-US" altLang="ja-JP" sz="1400" u="sng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https://ttzk.graffer.jp/pref-shiga/smart-apply/</a:t>
            </a:r>
          </a:p>
          <a:p>
            <a:pPr algn="l"/>
            <a:r>
              <a:rPr lang="ja-JP" alt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en-US" altLang="ja-JP" sz="1400" u="sng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apply-procedure-alias/</a:t>
            </a:r>
            <a:r>
              <a:rPr lang="en-US" altLang="ja-JP" sz="1400" u="sng" kern="100" dirty="0" err="1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kouza</a:t>
            </a:r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から</a:t>
            </a:r>
            <a:r>
              <a:rPr lang="ja-JP" alt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申し込みをしてください。</a:t>
            </a:r>
          </a:p>
          <a:p>
            <a:pPr indent="304800" algn="l"/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右の二次元バーコードからもアクセスできます。</a:t>
            </a:r>
            <a:endParaRPr lang="en-US" altLang="ja-JP" sz="14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  </a:t>
            </a:r>
          </a:p>
          <a:p>
            <a:pPr algn="l"/>
            <a:endParaRPr lang="en-US" altLang="ja-JP" sz="14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　</a:t>
            </a:r>
            <a:r>
              <a:rPr lang="en-US" altLang="ja-JP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FAX</a:t>
            </a:r>
            <a:endParaRPr lang="ja-JP" altLang="ja-JP" sz="14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</a:t>
            </a:r>
            <a:r>
              <a:rPr lang="ja-JP" alt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下記の参加申込書を記入のうえ、</a:t>
            </a:r>
            <a:r>
              <a:rPr lang="en-US" altLang="ja-JP" sz="1400" u="sng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077-528-4840</a:t>
            </a:r>
            <a:r>
              <a:rPr lang="ja-JP" altLang="ja-JP" sz="14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にお送りください。</a:t>
            </a:r>
            <a:r>
              <a:rPr lang="ja-JP" alt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BD82A8B7-959E-4574-9124-A47B5F3B7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86270"/>
              </p:ext>
            </p:extLst>
          </p:nvPr>
        </p:nvGraphicFramePr>
        <p:xfrm>
          <a:off x="121918" y="7068741"/>
          <a:ext cx="6614160" cy="2722494"/>
        </p:xfrm>
        <a:graphic>
          <a:graphicData uri="http://schemas.openxmlformats.org/drawingml/2006/table">
            <a:tbl>
              <a:tblPr firstRow="1" firstCol="1" bandRow="1"/>
              <a:tblGrid>
                <a:gridCol w="3307080">
                  <a:extLst>
                    <a:ext uri="{9D8B030D-6E8A-4147-A177-3AD203B41FA5}">
                      <a16:colId xmlns:a16="http://schemas.microsoft.com/office/drawing/2014/main" val="3629850394"/>
                    </a:ext>
                  </a:extLst>
                </a:gridCol>
                <a:gridCol w="3307080">
                  <a:extLst>
                    <a:ext uri="{9D8B030D-6E8A-4147-A177-3AD203B41FA5}">
                      <a16:colId xmlns:a16="http://schemas.microsoft.com/office/drawing/2014/main" val="3355602857"/>
                    </a:ext>
                  </a:extLst>
                </a:gridCol>
              </a:tblGrid>
              <a:tr h="410227">
                <a:tc rowSpan="2">
                  <a:txBody>
                    <a:bodyPr/>
                    <a:lstStyle/>
                    <a:p>
                      <a:pPr algn="l"/>
                      <a:r>
                        <a:rPr lang="ja-JP" sz="10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ふりがな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参加者氏名</a:t>
                      </a:r>
                    </a:p>
                    <a:p>
                      <a:pPr algn="l"/>
                      <a:r>
                        <a:rPr lang="en-US" sz="9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/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ja-JP" sz="9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※複数参加の場合は代表者様のお名前をお書きください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参加人数　　　　　　　　人</a:t>
                      </a: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602854"/>
                  </a:ext>
                </a:extLst>
              </a:tr>
              <a:tr h="3976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使用回線数　　　　　　　回線</a:t>
                      </a: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271812"/>
                  </a:ext>
                </a:extLst>
              </a:tr>
              <a:tr h="469186">
                <a:tc>
                  <a:txBody>
                    <a:bodyPr/>
                    <a:lstStyle/>
                    <a:p>
                      <a:pPr algn="l"/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電話番号</a:t>
                      </a:r>
                    </a:p>
                    <a:p>
                      <a:pPr algn="l"/>
                      <a:r>
                        <a:rPr lang="en-US" sz="13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メールアドレス</a:t>
                      </a:r>
                    </a:p>
                    <a:p>
                      <a:pPr algn="l"/>
                      <a:r>
                        <a:rPr lang="en-US" sz="13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931859"/>
                  </a:ext>
                </a:extLst>
              </a:tr>
              <a:tr h="489045"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事業所名（事業者の方以外は記入不要）</a:t>
                      </a:r>
                    </a:p>
                    <a:p>
                      <a:pPr algn="l"/>
                      <a:r>
                        <a:rPr lang="en-US" sz="130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所在する市町（事業者の方以外は記入不要）</a:t>
                      </a:r>
                      <a:endParaRPr lang="en-US" alt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598001"/>
                  </a:ext>
                </a:extLst>
              </a:tr>
              <a:tr h="956413">
                <a:tc gridSpan="2">
                  <a:txBody>
                    <a:bodyPr/>
                    <a:lstStyle/>
                    <a:p>
                      <a:pPr algn="l"/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事前質問（質問事項があれば御記入ください。）</a:t>
                      </a: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483852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7EE760-465B-4808-B05F-8AE737AAB5F0}"/>
              </a:ext>
            </a:extLst>
          </p:cNvPr>
          <p:cNvSpPr txBox="1"/>
          <p:nvPr/>
        </p:nvSpPr>
        <p:spPr>
          <a:xfrm>
            <a:off x="-903041" y="6301127"/>
            <a:ext cx="847344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ja-JP" altLang="ja-JP" u="dbl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参加申込書</a:t>
            </a:r>
            <a:endParaRPr lang="ja-JP" altLang="ja-JP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77800" algn="ctr"/>
            <a:r>
              <a:rPr lang="ja-JP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食品関係事業者向け講座　～景品表示法および食品表示法の基礎知識</a:t>
            </a:r>
            <a:r>
              <a:rPr lang="ja-JP" altLang="en-US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5F5B71D-B0C3-41B8-8963-216A590E0558}"/>
              </a:ext>
            </a:extLst>
          </p:cNvPr>
          <p:cNvCxnSpPr>
            <a:cxnSpLocks/>
          </p:cNvCxnSpPr>
          <p:nvPr/>
        </p:nvCxnSpPr>
        <p:spPr>
          <a:xfrm flipV="1">
            <a:off x="91440" y="6303667"/>
            <a:ext cx="6766560" cy="13598"/>
          </a:xfrm>
          <a:prstGeom prst="line">
            <a:avLst/>
          </a:prstGeom>
          <a:ln w="50800" cmpd="dbl">
            <a:solidFill>
              <a:schemeClr val="accent5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円/楕円 8">
            <a:extLst>
              <a:ext uri="{FF2B5EF4-FFF2-40B4-BE49-F238E27FC236}">
                <a16:creationId xmlns:a16="http://schemas.microsoft.com/office/drawing/2014/main" id="{67A78C81-6243-4477-AA08-07491BACB578}"/>
              </a:ext>
            </a:extLst>
          </p:cNvPr>
          <p:cNvSpPr>
            <a:spLocks noChangeAspect="1"/>
          </p:cNvSpPr>
          <p:nvPr/>
        </p:nvSpPr>
        <p:spPr>
          <a:xfrm>
            <a:off x="121918" y="110071"/>
            <a:ext cx="863599" cy="864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kern="1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申込方法</a:t>
            </a:r>
            <a:endParaRPr lang="ja-JP" sz="1600" kern="100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円/楕円 8">
            <a:extLst>
              <a:ext uri="{FF2B5EF4-FFF2-40B4-BE49-F238E27FC236}">
                <a16:creationId xmlns:a16="http://schemas.microsoft.com/office/drawing/2014/main" id="{A04AE7CD-56C0-423D-B585-F1B9A63D6A2C}"/>
              </a:ext>
            </a:extLst>
          </p:cNvPr>
          <p:cNvSpPr>
            <a:spLocks noChangeAspect="1"/>
          </p:cNvSpPr>
          <p:nvPr/>
        </p:nvSpPr>
        <p:spPr>
          <a:xfrm>
            <a:off x="121917" y="4128599"/>
            <a:ext cx="863599" cy="864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kern="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留意事項</a:t>
            </a:r>
            <a:endParaRPr lang="ja-JP" sz="1600" kern="100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CCE1814-13B9-468A-AB89-9484426C3B02}"/>
              </a:ext>
            </a:extLst>
          </p:cNvPr>
          <p:cNvSpPr txBox="1"/>
          <p:nvPr/>
        </p:nvSpPr>
        <p:spPr>
          <a:xfrm>
            <a:off x="924557" y="4157810"/>
            <a:ext cx="58724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講座終了後、アンケートをメールいたしますので、今後の講座をより　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実りある形で実施するためアンケートへの御協力をお願いいたします。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事前質問について、質問内容や当日の進行状況により、全ての質問に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対して回答できない場合がございます。</a:t>
            </a: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また、個別の表示や講座の内容にそぐわない質問については回答でき　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ません。あらかじめ御了承ください。</a:t>
            </a:r>
          </a:p>
          <a:p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申込みで取得した個人情報は、当講座の実施に関する業務にのみ使用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します。</a:t>
            </a:r>
          </a:p>
          <a:p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お電話で申込の受付は行いません。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39D523C-E480-419E-8262-9A07BB46F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390" y="2845599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9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524</Words>
  <Application>Microsoft Office PowerPoint</Application>
  <PresentationFormat>A4 210 x 297 mm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吉岡　桃子</dc:creator>
  <cp:lastModifiedBy>吉岡　桃子</cp:lastModifiedBy>
  <cp:revision>102</cp:revision>
  <dcterms:created xsi:type="dcterms:W3CDTF">2023-06-22T07:50:02Z</dcterms:created>
  <dcterms:modified xsi:type="dcterms:W3CDTF">2023-08-03T02:01:18Z</dcterms:modified>
</cp:coreProperties>
</file>