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92" r:id="rId3"/>
    <p:sldMasterId id="2147483816" r:id="rId4"/>
    <p:sldMasterId id="2147483840" r:id="rId5"/>
    <p:sldMasterId id="2147483938" r:id="rId6"/>
  </p:sldMasterIdLst>
  <p:notesMasterIdLst>
    <p:notesMasterId r:id="rId13"/>
  </p:notesMasterIdLst>
  <p:handoutMasterIdLst>
    <p:handoutMasterId r:id="rId14"/>
  </p:handoutMasterIdLst>
  <p:sldIdLst>
    <p:sldId id="315" r:id="rId7"/>
    <p:sldId id="337" r:id="rId8"/>
    <p:sldId id="330" r:id="rId9"/>
    <p:sldId id="281" r:id="rId10"/>
    <p:sldId id="341" r:id="rId11"/>
    <p:sldId id="291" r:id="rId1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20E"/>
    <a:srgbClr val="FF7C80"/>
    <a:srgbClr val="F6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9" d="100"/>
          <a:sy n="109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8" d="100"/>
          <a:sy n="98" d="100"/>
        </p:scale>
        <p:origin x="-1866" y="1224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3D13-A5D3-4F1B-86FD-236C792D1AAD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32A5-4F9F-4159-9FB3-99396BFE87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3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CF7F-823B-47F8-A509-1E475B8EF82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B297-7789-48C2-BB08-FF24EF2C89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8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ja-JP" altLang="en-US" dirty="0"/>
          </a:p>
          <a:p>
            <a:pPr>
              <a:lnSpc>
                <a:spcPct val="80000"/>
              </a:lnSpc>
            </a:pPr>
            <a:r>
              <a:rPr kumimoji="1" lang="ja-JP" altLang="en-US" dirty="0" smtClean="0"/>
              <a:t>「消費生活センター」とはどんなところかを見ていきましょう。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ja-JP" smtClean="0">
                <a:solidFill>
                  <a:prstClr val="black"/>
                </a:solidFill>
              </a:rPr>
              <a:pPr/>
              <a:t>1</a:t>
            </a:fld>
            <a:endParaRPr altLang="en-US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255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契約トラブルの時には、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この「消費者ホットライン　</a:t>
            </a:r>
            <a:r>
              <a:rPr lang="en-US" altLang="ja-JP" dirty="0" smtClean="0"/>
              <a:t>188</a:t>
            </a:r>
            <a:r>
              <a:rPr lang="ja-JP" altLang="en-US" dirty="0" smtClean="0"/>
              <a:t>」が相談できるところになります。</a:t>
            </a:r>
          </a:p>
          <a:p>
            <a:r>
              <a:rPr kumimoji="1" lang="ja-JP" altLang="en-US" dirty="0" smtClean="0"/>
              <a:t>覚え方としては、「いやや」という言葉になっています。</a:t>
            </a:r>
          </a:p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3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｢</a:t>
            </a:r>
            <a:r>
              <a:rPr lang="ja-JP" altLang="en-US" dirty="0"/>
              <a:t>消費</a:t>
            </a:r>
            <a:r>
              <a:rPr lang="ja-JP" altLang="en-US" dirty="0" smtClean="0"/>
              <a:t>生活相談窓口」とはどんなところなんでしょうか。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まず、</a:t>
            </a:r>
            <a:r>
              <a:rPr lang="ja-JP" altLang="en-US" dirty="0"/>
              <a:t>「消費者と事業者の間のトラブル」について対応しています。</a:t>
            </a:r>
          </a:p>
          <a:p>
            <a:r>
              <a:rPr lang="ja-JP" altLang="en-US" dirty="0"/>
              <a:t>個人間の</a:t>
            </a:r>
            <a:r>
              <a:rPr lang="ja-JP" altLang="en-US" dirty="0" smtClean="0"/>
              <a:t>取引は</a:t>
            </a:r>
            <a:r>
              <a:rPr lang="ja-JP" altLang="en-US" dirty="0"/>
              <a:t>対象</a:t>
            </a:r>
            <a:r>
              <a:rPr lang="ja-JP" altLang="en-US" dirty="0" smtClean="0"/>
              <a:t>となりません。</a:t>
            </a:r>
            <a:endParaRPr lang="ja-JP" altLang="en-US" dirty="0"/>
          </a:p>
          <a:p>
            <a:endParaRPr lang="ja-JP" altLang="en-US" dirty="0" smtClean="0"/>
          </a:p>
          <a:p>
            <a:r>
              <a:rPr lang="ja-JP" altLang="en-US" dirty="0" smtClean="0"/>
              <a:t>そして、</a:t>
            </a:r>
            <a:endParaRPr lang="ja-JP" altLang="en-US" dirty="0"/>
          </a:p>
          <a:p>
            <a:r>
              <a:rPr lang="ja-JP" altLang="en-US" dirty="0" smtClean="0"/>
              <a:t>「消費生活に関する契約のトラブル」について、相談できるところです。</a:t>
            </a:r>
          </a:p>
          <a:p>
            <a:r>
              <a:rPr kumimoji="1" lang="ja-JP" altLang="en-US" dirty="0" smtClean="0"/>
              <a:t>例えば、通販で買ったものが壊れていたというトラブルや</a:t>
            </a:r>
          </a:p>
          <a:p>
            <a:r>
              <a:rPr lang="ja-JP" altLang="en-US" dirty="0" smtClean="0"/>
              <a:t>家に不具合があると訪問を受けて契約したリフォーム工事等の契約に関する</a:t>
            </a:r>
          </a:p>
          <a:p>
            <a:r>
              <a:rPr kumimoji="1" lang="ja-JP" altLang="en-US" dirty="0" smtClean="0"/>
              <a:t>トラブルです。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では</a:t>
            </a:r>
            <a:r>
              <a:rPr kumimoji="1" lang="ja-JP" altLang="en-US" dirty="0" smtClean="0"/>
              <a:t>、なぜ、「消費生活センター」というところがあり、そこで、消費生活相談を</a:t>
            </a:r>
          </a:p>
          <a:p>
            <a:r>
              <a:rPr lang="ja-JP" altLang="en-US" dirty="0" smtClean="0"/>
              <a:t>受けている</a:t>
            </a:r>
            <a:r>
              <a:rPr lang="ja-JP" altLang="en-US" dirty="0"/>
              <a:t>のでしょう</a:t>
            </a:r>
            <a:r>
              <a:rPr lang="ja-JP" altLang="en-US" dirty="0" smtClean="0"/>
              <a:t>か。</a:t>
            </a:r>
          </a:p>
          <a:p>
            <a:endParaRPr kumimoji="1" lang="ja-JP" altLang="en-US" dirty="0"/>
          </a:p>
          <a:p>
            <a:r>
              <a:rPr lang="ja-JP" altLang="en-US" dirty="0" smtClean="0"/>
              <a:t>それは、消費者と事業者の格差が存在するからです。</a:t>
            </a:r>
          </a:p>
          <a:p>
            <a:endParaRPr kumimoji="1" lang="ja-JP" altLang="en-US" dirty="0"/>
          </a:p>
          <a:p>
            <a:r>
              <a:rPr lang="ja-JP" altLang="en-US" dirty="0"/>
              <a:t>具体</a:t>
            </a:r>
            <a:r>
              <a:rPr lang="ja-JP" altLang="en-US" dirty="0" smtClean="0"/>
              <a:t>的には、情報の質・量、そして、交渉力という点で、事業者は消費者とくらべ</a:t>
            </a:r>
          </a:p>
          <a:p>
            <a:r>
              <a:rPr kumimoji="1" lang="ja-JP" altLang="en-US" dirty="0" smtClean="0"/>
              <a:t>豊富な情報と、交渉力をもつことで、優位な立場にあります。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>
                <a:solidFill>
                  <a:prstClr val="black"/>
                </a:solidFill>
              </a:rPr>
              <a:t>相談をすることには、自分の被害救済だけではない意味があります。</a:t>
            </a:r>
          </a:p>
          <a:p>
            <a:pPr lvl="0"/>
            <a:endParaRPr lang="ja-JP" altLang="en-US" dirty="0">
              <a:solidFill>
                <a:prstClr val="black"/>
              </a:solidFill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まず、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①相談によって被害が救済されると、その情報から、啓発・注意喚起等から</a:t>
            </a:r>
          </a:p>
          <a:p>
            <a:pPr lvl="0"/>
            <a:r>
              <a:rPr lang="ja-JP" altLang="en-US" dirty="0">
                <a:solidFill>
                  <a:prstClr val="black"/>
                </a:solidFill>
              </a:rPr>
              <a:t>　　被害の未然防止や、拡大防止に繋がります。</a:t>
            </a:r>
          </a:p>
          <a:p>
            <a:pPr lvl="0"/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消費生活相談窓口とは、具体的にどんなところでしょうか。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①地方公共団体の窓口で、専門の相談員が対応します。</a:t>
            </a:r>
          </a:p>
          <a:p>
            <a:r>
              <a:rPr lang="ja-JP" altLang="en-US" dirty="0" smtClean="0"/>
              <a:t>②各市町、都道府県に相談窓口が設置されています。</a:t>
            </a:r>
          </a:p>
          <a:p>
            <a:r>
              <a:rPr kumimoji="1" lang="ja-JP" altLang="en-US" dirty="0" smtClean="0"/>
              <a:t>③相談は、無料で、秘密は厳守されます。</a:t>
            </a:r>
          </a:p>
          <a:p>
            <a:endParaRPr lang="ja-JP" altLang="en-US" dirty="0"/>
          </a:p>
          <a:p>
            <a:r>
              <a:rPr kumimoji="1" lang="ja-JP" altLang="en-US" dirty="0" smtClean="0"/>
              <a:t>この窓口では、相談を適切・迅速に処理、その相談をデータ化します。</a:t>
            </a:r>
          </a:p>
          <a:p>
            <a:r>
              <a:rPr lang="ja-JP" altLang="en-US" dirty="0" smtClean="0"/>
              <a:t>更に、相談を消費者教育・啓発に活かすことが行われています。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247A-1AC2-4D06-AEF4-746BA93B699C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9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8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323C053-15FE-4F51-AEC3-4C25E24BCA5B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DC1F64-7691-4BB9-87A3-A589A3CC211B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14E23-3932-4966-A87D-2A39C16EA25D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43D3B-9B1D-4CE4-94F4-1E9798B3CE5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94475" y="685841"/>
            <a:ext cx="1771650" cy="54403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9525" y="685841"/>
            <a:ext cx="5162550" cy="54403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23C07-1305-4B6F-8E7F-DFB2BD0CB627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1D49-A042-4296-B143-040DF069381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A92E-896D-4371-BE00-D87F343857E5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3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9D6F-57EF-400B-AB72-3985AD75D650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1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75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460E-9E02-40E1-8B1A-D6DE03FA3846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5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73EE-7C86-48AA-B26D-B17254529415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7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3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92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2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2" y="2507592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E6D-6DC5-405F-BF6E-F6E65CA5F476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18A9-DDEA-4394-AAEB-D76BFE8DDA89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CAC-4381-424A-B1C9-B5ED1778D118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42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5706-62C2-41EF-ADD4-8C04D96C1EF0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79035-F6F7-43E9-A087-AF825969BC49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0B3F-6A8B-4C47-B6CA-DDD8723D360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6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DF1D-9716-432B-9199-8271191B5CA8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72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F9C0-1C3B-459E-8B3B-ECAB5FAB7A20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0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0404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6C54-3AC9-4B5C-8A84-9941C9BB2E91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8376-3906-4840-BBEB-81E911B7B5A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4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2316-72EB-4982-9666-E901570AB1A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8204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5FD8-7C6F-45EC-982B-46E52E968D1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58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0D8A-C36E-43E5-9903-8D80D862DE9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546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84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7F8F-470B-4C95-95BC-5158D941501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7772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9A85-C005-4962-A3D5-34E7BD0E7ED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2593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44D9-5E4E-4339-B66F-09393D8DE81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8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1F04D-1061-48B2-B674-450C7A1F493B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9F43-515E-4380-9F95-E9183684161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558B-6E6C-479D-933E-7C0C9F87D45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2786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78F4-EB46-4558-B4C7-6EBD66592B0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095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4727-97A5-41D9-B713-1C11FAAB827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897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4C5B-0574-4C45-BC60-FF4CF263B15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747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05F0-40F6-4DA7-9FA8-FD61487103A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6AF-C0B1-4D8C-B10F-1F002A3E91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7643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282C-5FD8-48AC-B77C-619788DC8EE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90BC-9F65-4453-85BF-6D3727B23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189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A21D-02FB-4378-B560-D388E64EC3E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1B2D-224B-4204-BB6B-44D6C194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3389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5208-A324-48A8-AB22-4F5D93BCA56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F236-BCA7-47FD-B920-840810BB98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74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5" indent="0">
              <a:buNone/>
              <a:defRPr sz="1600" b="1"/>
            </a:lvl4pPr>
            <a:lvl5pPr marL="1828141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48" indent="0">
              <a:buNone/>
              <a:defRPr sz="1600" b="1"/>
            </a:lvl8pPr>
            <a:lvl9pPr marL="365628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E010-F58B-4155-B779-B337C43BBD4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7E0EA-DDC9-4B4F-B975-87ADB44A5D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7405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D759-B29F-4386-A18D-1F9F014A510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EA19-C37A-42F1-93AB-A64652CB7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05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95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984625" y="1600206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3DE17-FA9C-4202-977B-543638324B31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E18D5-361D-47FB-84DC-061FBD7A5B2F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79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5A77-CDC0-4BF4-A3A0-BCA63C39E69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59D3-9C6E-4501-8BBD-A6E1F87839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6962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FA30-57D4-49EB-99A7-FA56BD71ABD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B8BC-72E6-4647-8218-7E46D3C415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6473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0" indent="0">
              <a:buNone/>
              <a:defRPr sz="2400"/>
            </a:lvl3pPr>
            <a:lvl4pPr marL="1371105" indent="0">
              <a:buNone/>
              <a:defRPr sz="2000"/>
            </a:lvl4pPr>
            <a:lvl5pPr marL="1828141" indent="0">
              <a:buNone/>
              <a:defRPr sz="2000"/>
            </a:lvl5pPr>
            <a:lvl6pPr marL="2285176" indent="0">
              <a:buNone/>
              <a:defRPr sz="2000"/>
            </a:lvl6pPr>
            <a:lvl7pPr marL="2742213" indent="0">
              <a:buNone/>
              <a:defRPr sz="2000"/>
            </a:lvl7pPr>
            <a:lvl8pPr marL="3199248" indent="0">
              <a:buNone/>
              <a:defRPr sz="2000"/>
            </a:lvl8pPr>
            <a:lvl9pPr marL="365628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0" indent="0">
              <a:buNone/>
              <a:defRPr sz="1000"/>
            </a:lvl3pPr>
            <a:lvl4pPr marL="1371105" indent="0">
              <a:buNone/>
              <a:defRPr sz="900"/>
            </a:lvl4pPr>
            <a:lvl5pPr marL="1828141" indent="0">
              <a:buNone/>
              <a:defRPr sz="900"/>
            </a:lvl5pPr>
            <a:lvl6pPr marL="2285176" indent="0">
              <a:buNone/>
              <a:defRPr sz="900"/>
            </a:lvl6pPr>
            <a:lvl7pPr marL="2742213" indent="0">
              <a:buNone/>
              <a:defRPr sz="900"/>
            </a:lvl7pPr>
            <a:lvl8pPr marL="3199248" indent="0">
              <a:buNone/>
              <a:defRPr sz="900"/>
            </a:lvl8pPr>
            <a:lvl9pPr marL="365628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5032-C9F8-4FE3-844C-2CAD68740DD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E83-3BD2-495B-9B67-B1FCD46D81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4593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1DE3-59FD-4571-9386-8FC33CFC22C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058-5B81-479A-89F1-B2770444B3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484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1912-6BD9-43C3-A220-520C9700B42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A746-95E2-4053-B7A5-42E153FA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9725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ja-JP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ja-JP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ja-JP" altLang="en-US" smtClean="0"/>
              <a:t>マスター サブタイトルの書式設定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ja-JP" sz="2000" baseline="0"/>
            </a:lvl1pPr>
          </a:lstStyle>
          <a:p>
            <a:r>
              <a:rPr kumimoji="0" lang="ja-JP"/>
              <a:t>会社のロゴ</a:t>
            </a:r>
          </a:p>
        </p:txBody>
      </p:sp>
    </p:spTree>
    <p:extLst>
      <p:ext uri="{BB962C8B-B14F-4D97-AF65-F5344CB8AC3E}">
        <p14:creationId xmlns:p14="http://schemas.microsoft.com/office/powerpoint/2010/main" val="7793205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ja-JP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8AD2-9DAF-48A4-8765-5BE12E83C9B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ja-JP" sz="1800"/>
            </a:lvl1pPr>
          </a:lstStyle>
          <a:p>
            <a:r>
              <a:rPr kumimoji="0" lang="ja-JP"/>
              <a:t>会社のロゴ</a:t>
            </a:r>
          </a:p>
        </p:txBody>
      </p:sp>
    </p:spTree>
    <p:extLst>
      <p:ext uri="{BB962C8B-B14F-4D97-AF65-F5344CB8AC3E}">
        <p14:creationId xmlns:p14="http://schemas.microsoft.com/office/powerpoint/2010/main" val="29180757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ja-JP"/>
            </a:lvl1pPr>
          </a:lstStyle>
          <a:p>
            <a:r>
              <a:rPr kumimoji="0" lang="ja-JP"/>
              <a:t>マスター タイトルの書式設定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ja-JP" sz="3200">
                <a:latin typeface="+mn-lt"/>
              </a:defRPr>
            </a:lvl1pPr>
            <a:lvl2pPr eaLnBrk="1" latinLnBrk="0" hangingPunct="1">
              <a:defRPr kumimoji="0" lang="ja-JP" sz="2800">
                <a:latin typeface="+mn-lt"/>
              </a:defRPr>
            </a:lvl2pPr>
            <a:lvl3pPr eaLnBrk="1" latinLnBrk="0" hangingPunct="1">
              <a:defRPr kumimoji="0" lang="ja-JP" sz="2400">
                <a:latin typeface="+mn-lt"/>
              </a:defRPr>
            </a:lvl3pPr>
            <a:lvl4pPr eaLnBrk="1" latinLnBrk="0" hangingPunct="1">
              <a:defRPr kumimoji="0" lang="ja-JP" sz="2400">
                <a:latin typeface="+mn-lt"/>
              </a:defRPr>
            </a:lvl4pPr>
            <a:lvl5pPr eaLnBrk="1" latinLnBrk="0" hangingPunct="1">
              <a:defRPr kumimoji="0" lang="ja-JP" sz="2400">
                <a:latin typeface="+mn-lt"/>
              </a:defRPr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D8D0-0E8B-4928-9D6C-CA4CBAD08DA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41866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ja-JP" sz="2800"/>
            </a:lvl1pPr>
            <a:lvl2pPr eaLnBrk="1" latinLnBrk="0" hangingPunct="1">
              <a:defRPr kumimoji="0" lang="ja-JP" sz="2400"/>
            </a:lvl2pPr>
            <a:lvl3pPr eaLnBrk="1" latinLnBrk="0" hangingPunct="1">
              <a:defRPr kumimoji="0" lang="ja-JP" sz="2000"/>
            </a:lvl3pPr>
            <a:lvl4pPr eaLnBrk="1" latinLnBrk="0" hangingPunct="1">
              <a:defRPr kumimoji="0" lang="ja-JP" sz="1800"/>
            </a:lvl4pPr>
            <a:lvl5pPr eaLnBrk="1" latinLnBrk="0" hangingPunct="1">
              <a:defRPr kumimoji="0" lang="ja-JP" sz="1800"/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ja-JP" sz="2800"/>
            </a:lvl1pPr>
            <a:lvl2pPr eaLnBrk="1" latinLnBrk="0" hangingPunct="1">
              <a:defRPr kumimoji="0" lang="ja-JP" sz="2400"/>
            </a:lvl2pPr>
            <a:lvl3pPr eaLnBrk="1" latinLnBrk="0" hangingPunct="1">
              <a:defRPr kumimoji="0" lang="ja-JP" sz="2000"/>
            </a:lvl3pPr>
            <a:lvl4pPr eaLnBrk="1" latinLnBrk="0" hangingPunct="1">
              <a:defRPr kumimoji="0" lang="ja-JP" sz="1800"/>
            </a:lvl4pPr>
            <a:lvl5pPr eaLnBrk="1" latinLnBrk="0" hangingPunct="1">
              <a:defRPr kumimoji="0" lang="ja-JP" sz="1800"/>
            </a:lvl5pPr>
            <a:lvl6pPr eaLnBrk="1" latinLnBrk="0" hangingPunct="1">
              <a:defRPr kumimoji="0" lang="ja-JP" sz="1800"/>
            </a:lvl6pPr>
            <a:lvl7pPr eaLnBrk="1" latinLnBrk="0" hangingPunct="1">
              <a:defRPr kumimoji="0" lang="ja-JP" sz="1800"/>
            </a:lvl7pPr>
            <a:lvl8pPr eaLnBrk="1" latinLnBrk="0" hangingPunct="1">
              <a:defRPr kumimoji="0" lang="ja-JP" sz="1800"/>
            </a:lvl8pPr>
            <a:lvl9pPr eaLnBrk="1" latinLnBrk="0" hangingPunct="1">
              <a:defRPr kumimoji="0" lang="ja-JP"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EE9-DDE6-43C7-836F-3E8210D4043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7508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ja-JP"/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ja-JP" sz="2400" b="1"/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ja-JP" sz="2400"/>
            </a:lvl1pPr>
            <a:lvl2pPr eaLnBrk="1" latinLnBrk="0" hangingPunct="1">
              <a:defRPr kumimoji="0" lang="ja-JP" sz="2000"/>
            </a:lvl2pPr>
            <a:lvl3pPr eaLnBrk="1" latinLnBrk="0" hangingPunct="1">
              <a:defRPr kumimoji="0" lang="ja-JP" sz="1800"/>
            </a:lvl3pPr>
            <a:lvl4pPr eaLnBrk="1" latinLnBrk="0" hangingPunct="1">
              <a:defRPr kumimoji="0" lang="ja-JP" sz="1600"/>
            </a:lvl4pPr>
            <a:lvl5pPr eaLnBrk="1" latinLnBrk="0" hangingPunct="1">
              <a:defRPr kumimoji="0" lang="ja-JP" sz="1600"/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ja-JP" sz="2400" b="1"/>
            </a:lvl1pPr>
            <a:lvl2pPr marL="457200" indent="0" eaLnBrk="1" latinLnBrk="0" hangingPunct="1">
              <a:buNone/>
              <a:defRPr kumimoji="0" lang="ja-JP" sz="2000" b="1"/>
            </a:lvl2pPr>
            <a:lvl3pPr marL="914400" indent="0" eaLnBrk="1" latinLnBrk="0" hangingPunct="1">
              <a:buNone/>
              <a:defRPr kumimoji="0" lang="ja-JP" sz="1800" b="1"/>
            </a:lvl3pPr>
            <a:lvl4pPr marL="1371600" indent="0" eaLnBrk="1" latinLnBrk="0" hangingPunct="1">
              <a:buNone/>
              <a:defRPr kumimoji="0" lang="ja-JP" sz="1600" b="1"/>
            </a:lvl4pPr>
            <a:lvl5pPr marL="1828800" indent="0" eaLnBrk="1" latinLnBrk="0" hangingPunct="1">
              <a:buNone/>
              <a:defRPr kumimoji="0" lang="ja-JP" sz="1600" b="1"/>
            </a:lvl5pPr>
            <a:lvl6pPr marL="2286000" indent="0" eaLnBrk="1" latinLnBrk="0" hangingPunct="1">
              <a:buNone/>
              <a:defRPr kumimoji="0" lang="ja-JP" sz="1600" b="1"/>
            </a:lvl6pPr>
            <a:lvl7pPr marL="2743200" indent="0" eaLnBrk="1" latinLnBrk="0" hangingPunct="1">
              <a:buNone/>
              <a:defRPr kumimoji="0" lang="ja-JP" sz="1600" b="1"/>
            </a:lvl7pPr>
            <a:lvl8pPr marL="3200400" indent="0" eaLnBrk="1" latinLnBrk="0" hangingPunct="1">
              <a:buNone/>
              <a:defRPr kumimoji="0" lang="ja-JP" sz="1600" b="1"/>
            </a:lvl8pPr>
            <a:lvl9pPr marL="3657600" indent="0" eaLnBrk="1" latinLnBrk="0" hangingPunct="1">
              <a:buNone/>
              <a:defRPr kumimoji="0" lang="ja-JP" sz="1600" b="1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ja-JP" sz="2400"/>
            </a:lvl1pPr>
            <a:lvl2pPr eaLnBrk="1" latinLnBrk="0" hangingPunct="1">
              <a:defRPr kumimoji="0" lang="ja-JP" sz="2000"/>
            </a:lvl2pPr>
            <a:lvl3pPr eaLnBrk="1" latinLnBrk="0" hangingPunct="1">
              <a:defRPr kumimoji="0" lang="ja-JP" sz="1800"/>
            </a:lvl3pPr>
            <a:lvl4pPr eaLnBrk="1" latinLnBrk="0" hangingPunct="1">
              <a:defRPr kumimoji="0" lang="ja-JP" sz="1600"/>
            </a:lvl4pPr>
            <a:lvl5pPr eaLnBrk="1" latinLnBrk="0" hangingPunct="1">
              <a:defRPr kumimoji="0" lang="ja-JP" sz="1600"/>
            </a:lvl5pPr>
            <a:lvl6pPr eaLnBrk="1" latinLnBrk="0" hangingPunct="1">
              <a:defRPr kumimoji="0" lang="ja-JP" sz="1600"/>
            </a:lvl6pPr>
            <a:lvl7pPr eaLnBrk="1" latinLnBrk="0" hangingPunct="1">
              <a:defRPr kumimoji="0" lang="ja-JP" sz="1600"/>
            </a:lvl7pPr>
            <a:lvl8pPr eaLnBrk="1" latinLnBrk="0" hangingPunct="1">
              <a:defRPr kumimoji="0" lang="ja-JP" sz="1600"/>
            </a:lvl8pPr>
            <a:lvl9pPr eaLnBrk="1" latinLnBrk="0" hangingPunct="1">
              <a:defRPr kumimoji="0" lang="ja-JP"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169F9-F915-45DB-A7FC-024752CA48B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8072119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F97A5-FE11-4579-A18C-6615A365669C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2BA6E-BCAC-495A-A85B-8879C0C21B5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68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ja-JP" sz="3200"/>
            </a:lvl1pPr>
            <a:lvl2pPr eaLnBrk="1" latinLnBrk="0" hangingPunct="1">
              <a:defRPr kumimoji="0" lang="ja-JP" sz="2800"/>
            </a:lvl2pPr>
            <a:lvl3pPr eaLnBrk="1" latinLnBrk="0" hangingPunct="1">
              <a:defRPr kumimoji="0" lang="ja-JP" sz="2400"/>
            </a:lvl3pPr>
            <a:lvl4pPr eaLnBrk="1" latinLnBrk="0" hangingPunct="1">
              <a:defRPr kumimoji="0" lang="ja-JP" sz="2000"/>
            </a:lvl4pPr>
            <a:lvl5pPr eaLnBrk="1" latinLnBrk="0" hangingPunct="1">
              <a:defRPr kumimoji="0" lang="ja-JP" sz="2000"/>
            </a:lvl5pPr>
            <a:lvl6pPr eaLnBrk="1" latinLnBrk="0" hangingPunct="1">
              <a:defRPr kumimoji="0" lang="ja-JP" sz="2000"/>
            </a:lvl6pPr>
            <a:lvl7pPr eaLnBrk="1" latinLnBrk="0" hangingPunct="1">
              <a:defRPr kumimoji="0" lang="ja-JP" sz="2000"/>
            </a:lvl7pPr>
            <a:lvl8pPr eaLnBrk="1" latinLnBrk="0" hangingPunct="1">
              <a:defRPr kumimoji="0" lang="ja-JP" sz="2000"/>
            </a:lvl8pPr>
            <a:lvl9pPr eaLnBrk="1" latinLnBrk="0" hangingPunct="1">
              <a:defRPr kumimoji="0" lang="ja-JP"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E843-37F7-4185-B3B3-12FD8CBD5A1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0585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ja-JP" sz="2000" b="1"/>
            </a:lvl1pPr>
          </a:lstStyle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ja-JP" sz="3200"/>
            </a:lvl1pPr>
            <a:lvl2pPr marL="457200" indent="0" eaLnBrk="1" latinLnBrk="0" hangingPunct="1">
              <a:buNone/>
              <a:defRPr kumimoji="0" lang="ja-JP" sz="2800"/>
            </a:lvl2pPr>
            <a:lvl3pPr marL="914400" indent="0" eaLnBrk="1" latinLnBrk="0" hangingPunct="1">
              <a:buNone/>
              <a:defRPr kumimoji="0" lang="ja-JP" sz="2400"/>
            </a:lvl3pPr>
            <a:lvl4pPr marL="1371600" indent="0" eaLnBrk="1" latinLnBrk="0" hangingPunct="1">
              <a:buNone/>
              <a:defRPr kumimoji="0" lang="ja-JP" sz="2000"/>
            </a:lvl4pPr>
            <a:lvl5pPr marL="1828800" indent="0" eaLnBrk="1" latinLnBrk="0" hangingPunct="1">
              <a:buNone/>
              <a:defRPr kumimoji="0" lang="ja-JP" sz="2000"/>
            </a:lvl5pPr>
            <a:lvl6pPr marL="2286000" indent="0" eaLnBrk="1" latinLnBrk="0" hangingPunct="1">
              <a:buNone/>
              <a:defRPr kumimoji="0" lang="ja-JP" sz="2000"/>
            </a:lvl6pPr>
            <a:lvl7pPr marL="2743200" indent="0" eaLnBrk="1" latinLnBrk="0" hangingPunct="1">
              <a:buNone/>
              <a:defRPr kumimoji="0" lang="ja-JP" sz="2000"/>
            </a:lvl7pPr>
            <a:lvl8pPr marL="3200400" indent="0" eaLnBrk="1" latinLnBrk="0" hangingPunct="1">
              <a:buNone/>
              <a:defRPr kumimoji="0" lang="ja-JP" sz="2000"/>
            </a:lvl8pPr>
            <a:lvl9pPr marL="3657600" indent="0" eaLnBrk="1" latinLnBrk="0" hangingPunct="1">
              <a:buNone/>
              <a:defRPr kumimoji="0" lang="ja-JP" sz="2000"/>
            </a:lvl9pPr>
          </a:lstStyle>
          <a:p>
            <a:pPr eaLnBrk="1" latinLnBrk="0" hangingPunct="1"/>
            <a:r>
              <a:rPr lang="ja-JP" altLang="en-US" smtClean="0"/>
              <a:t>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ja-JP" sz="1400"/>
            </a:lvl1pPr>
            <a:lvl2pPr marL="457200" indent="0" eaLnBrk="1" latinLnBrk="0" hangingPunct="1">
              <a:buNone/>
              <a:defRPr kumimoji="0" lang="ja-JP" sz="1200"/>
            </a:lvl2pPr>
            <a:lvl3pPr marL="914400" indent="0" eaLnBrk="1" latinLnBrk="0" hangingPunct="1">
              <a:buNone/>
              <a:defRPr kumimoji="0" lang="ja-JP" sz="1000"/>
            </a:lvl3pPr>
            <a:lvl4pPr marL="1371600" indent="0" eaLnBrk="1" latinLnBrk="0" hangingPunct="1">
              <a:buNone/>
              <a:defRPr kumimoji="0" lang="ja-JP" sz="900"/>
            </a:lvl4pPr>
            <a:lvl5pPr marL="1828800" indent="0" eaLnBrk="1" latinLnBrk="0" hangingPunct="1">
              <a:buNone/>
              <a:defRPr kumimoji="0" lang="ja-JP" sz="900"/>
            </a:lvl5pPr>
            <a:lvl6pPr marL="2286000" indent="0" eaLnBrk="1" latinLnBrk="0" hangingPunct="1">
              <a:buNone/>
              <a:defRPr kumimoji="0" lang="ja-JP" sz="900"/>
            </a:lvl6pPr>
            <a:lvl7pPr marL="2743200" indent="0" eaLnBrk="1" latinLnBrk="0" hangingPunct="1">
              <a:buNone/>
              <a:defRPr kumimoji="0" lang="ja-JP" sz="900"/>
            </a:lvl7pPr>
            <a:lvl8pPr marL="3200400" indent="0" eaLnBrk="1" latinLnBrk="0" hangingPunct="1">
              <a:buNone/>
              <a:defRPr kumimoji="0" lang="ja-JP" sz="900"/>
            </a:lvl8pPr>
            <a:lvl9pPr marL="3657600" indent="0" eaLnBrk="1" latinLnBrk="0" hangingPunct="1">
              <a:buNone/>
              <a:defRPr kumimoji="0" lang="ja-JP"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2B3C-AB68-40FC-9541-C5CF9AB7791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1906141"/>
      </p:ext>
    </p:extLst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B917-BC17-4B37-B2FC-D24791A3081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2438270"/>
      </p:ext>
    </p:extLst>
  </p:cSld>
  <p:clrMapOvr>
    <a:masterClrMapping/>
  </p:clrMapOvr>
  <p:transition spd="slow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A87D-E62A-4653-998A-9AE525BB68F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1805656"/>
      </p:ext>
    </p:extLst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ja-JP" baseline="0"/>
            </a:lvl4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ja-JP" baseline="0"/>
            </a:lvl4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0A73A437-AE55-4C5E-BCB8-A4C814A07B7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8699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1FA4-4928-4BA5-87E4-38F53D3DCC7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99552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0A74-FFD4-4D7B-BA76-982B88C8DDF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600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背景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630AB336-8555-4298-BE64-D87520DC069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72509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AFFC-BECB-44CE-B74F-E17BAE995CF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7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BFDC-DC8A-4E41-8DFA-9305F25E374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3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61D29-CC94-4122-ACFA-B38AB3FC6CEA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266B-3AC5-41DF-A274-25891425CB65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2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2AB7-28A2-4588-A3C4-12D70536BA1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189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315D-45D2-4B18-A53C-54E097C93B6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87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3CDD-0002-45C3-AAC1-64C057A2D54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8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B82F-1756-477F-AE8F-4E42DC0DDB1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78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7DF5-C0FC-4A13-B498-DDAA38659F1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9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9B96-E703-4AF9-84A5-354F12725E3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AB32-ABFC-4BEB-BD5D-C3FB56D60DD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4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33A2-0ED0-49CC-BA6A-8C5FCFC184C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4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221D-0A18-4E1E-BF65-D5B58D51AF8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64C6D-02B6-4F88-949C-D57F28E5569B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1A76-9EEF-4FA8-A753-FFB9B702F8D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8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4B492-4885-4469-9959-FC1B0832DA63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62985-C70A-4139-8FF8-FB7B1329C419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713647-B3C8-483D-B5EF-9F6391648202}" type="datetime1">
              <a:rPr lang="en-US" altLang="ja-JP" smtClean="0">
                <a:solidFill>
                  <a:srgbClr val="000000"/>
                </a:solidFill>
              </a:rPr>
              <a:t>12/17/2020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©2020</a:t>
            </a:r>
            <a:r>
              <a:rPr lang="ja-JP" altLang="en-US" smtClean="0">
                <a:solidFill>
                  <a:srgbClr val="000000"/>
                </a:solidFill>
              </a:rPr>
              <a:t>滋賀県消費生活センター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7F47-6343-4824-AFE0-D393045058FA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1"/>
            <a:ext cx="7086600" cy="7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6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BDE90A-7E8A-42E0-8885-093864E66D22}" type="datetime1">
              <a:rPr kumimoji="0" lang="en-US" altLang="ja-JP" smtClean="0">
                <a:solidFill>
                  <a:srgbClr val="000000"/>
                </a:solidFill>
              </a:rPr>
              <a:t>12/17/2020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©2020</a:t>
            </a:r>
            <a:r>
              <a:rPr kumimoji="0" lang="ja-JP" altLang="en-US" smtClean="0">
                <a:solidFill>
                  <a:srgbClr val="000000"/>
                </a:solidFill>
              </a:rPr>
              <a:t>滋賀県消費生活センター</a:t>
            </a:r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9FC6DA-BF7E-4044-ACA7-D2E27D890EC4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entury Gothic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5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954960-6B6C-4939-9EA1-7BEB7679D083}" type="datetime1"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12/17/2020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滋賀県消費生活センター</a:t>
            </a:r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407B5-6051-4040-ABAC-9978C099FA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456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28548-6072-4144-88D9-689ADB552C9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44208" y="6539018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456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21443B-7C73-477E-9386-D5C9E5DC96F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372200" y="6500776"/>
            <a:ext cx="28956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07" tIns="45705" rIns="91407" bIns="4570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A5ABB-97BC-4E0B-B269-374A2B23BF6C}" type="slidenum">
              <a:rPr lang="en-US" altLang="ja-JP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03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07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10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141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777" indent="-34277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3" indent="-2856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9" indent="-22851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9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6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2" indent="-228518" algn="l" defTabSz="91407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5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1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8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3" algn="l" defTabSz="91407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ja-JP" altLang="en-US" smtClean="0"/>
              <a:t>マスター タイトルの書式設定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3B84-E13F-429A-A402-B459EF8290F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4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dirty="0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altLang="en-US" dirty="0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lang="ja-JP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4147-DA9C-471F-BE9D-87671051CC5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44420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EBA4-9509-4731-ACD7-43ECA53F300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300192" y="285751"/>
            <a:ext cx="2592288" cy="648072"/>
          </a:xfrm>
          <a:prstGeom prst="roundRect">
            <a:avLst/>
          </a:prstGeom>
          <a:solidFill>
            <a:srgbClr val="A379BB">
              <a:lumMod val="20000"/>
              <a:lumOff val="80000"/>
            </a:srgbClr>
          </a:solidFill>
          <a:ln w="25400" cap="flat" cmpd="sng" algn="ctr">
            <a:solidFill>
              <a:srgbClr val="6699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8CAFF">
                    <a:lumMod val="10000"/>
                  </a:srgbClr>
                </a:solidFill>
                <a:effectLst/>
                <a:uLnTx/>
                <a:uFillTx/>
                <a:latin typeface="Lucida Sans Unicode"/>
                <a:ea typeface="ＭＳ Ｐゴシック"/>
                <a:cs typeface="+mn-cs"/>
              </a:rPr>
              <a:t>滋賀県消費生活センター　消費者教育③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B8CAFF">
                  <a:lumMod val="10000"/>
                </a:srgbClr>
              </a:solidFill>
              <a:effectLst/>
              <a:uLnTx/>
              <a:uFillTx/>
              <a:latin typeface="Lucida Sans Unicode"/>
              <a:ea typeface="ＭＳ Ｐゴシック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1130377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Lucida Sans Unicode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</a:t>
            </a:r>
            <a:r>
              <a:rPr lang="ja-JP" altLang="en-US" sz="24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しょう</a:t>
            </a:r>
            <a:r>
              <a:rPr lang="ja-JP" altLang="en-US" sz="2400" kern="0" dirty="0" err="1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ひせい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かつ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ｺﾞｼｯｸE" pitchFamily="50" charset="-128"/>
              <a:ea typeface="HGPｺﾞｼｯｸE" pitchFamily="50" charset="-128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「</a:t>
            </a:r>
            <a:r>
              <a:rPr lang="ja-JP" altLang="en-US" sz="4800" kern="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消費</a:t>
            </a:r>
            <a:r>
              <a:rPr lang="ja-JP" altLang="en-US" sz="48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生活センター</a:t>
            </a:r>
            <a: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」って</a:t>
            </a:r>
            <a:br>
              <a:rPr kumimoji="1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</a:b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　　　　　　　どんな</a:t>
            </a:r>
            <a:r>
              <a:rPr lang="ja-JP" altLang="en-US" sz="4400" kern="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ところ</a:t>
            </a: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ｺﾞｼｯｸE" pitchFamily="50" charset="-128"/>
                <a:ea typeface="HGPｺﾞｼｯｸE" pitchFamily="50" charset="-128"/>
                <a:cs typeface="+mj-cs"/>
              </a:rPr>
              <a:t>？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 P丸ゴシック体M" pitchFamily="50" charset="-128"/>
              <a:ea typeface="AR P丸ゴシック体M" pitchFamily="50" charset="-128"/>
              <a:cs typeface="+mj-cs"/>
            </a:endParaRPr>
          </a:p>
        </p:txBody>
      </p:sp>
      <p:pic>
        <p:nvPicPr>
          <p:cNvPr id="8" name="Picture 2" descr="G:\キャッフィー\caffy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77" y="4149121"/>
            <a:ext cx="1766396" cy="24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115616" y="285751"/>
            <a:ext cx="1296144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</a:rPr>
              <a:t>要約版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  <a:ea typeface="ＭＳ Ｐゴシック"/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  <a:ea typeface="ＭＳ Ｐゴシック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2746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9147"/>
            <a:ext cx="9144000" cy="1015663"/>
          </a:xfrm>
          <a:prstGeom prst="rect">
            <a:avLst/>
          </a:prstGeom>
          <a:solidFill>
            <a:srgbClr val="17C20E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　　　　　　けいやく</a:t>
            </a:r>
            <a:endParaRPr lang="ja-JP" altLang="en-US" sz="1600" dirty="0" smtClean="0">
              <a:solidFill>
                <a:srgbClr val="FF0000"/>
              </a:solidFill>
              <a:latin typeface="AR P丸ゴシック体M" pitchFamily="50" charset="-128"/>
              <a:ea typeface="AR P丸ゴシック体M" pitchFamily="50" charset="-128"/>
              <a:cs typeface="メイリオ" panose="020B0604030504040204" pitchFamily="50" charset="-128"/>
            </a:endParaRPr>
          </a:p>
          <a:p>
            <a:r>
              <a:rPr lang="ja-JP" altLang="en-US" sz="4400" dirty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★</a:t>
            </a:r>
            <a:r>
              <a:rPr lang="en-US" altLang="ja-JP" sz="4400" dirty="0" smtClean="0">
                <a:solidFill>
                  <a:prstClr val="white"/>
                </a:solidFill>
                <a:latin typeface="AR P丸ゴシック体M" pitchFamily="50" charset="-128"/>
                <a:ea typeface="AR P丸ゴシック体M" pitchFamily="50" charset="-128"/>
                <a:cs typeface="メイリオ" panose="020B0604030504040204" pitchFamily="50" charset="-128"/>
              </a:rPr>
              <a:t>.</a:t>
            </a:r>
            <a:r>
              <a:rPr lang="ja-JP" altLang="en-US" sz="440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契約トラブルの時は</a:t>
            </a:r>
            <a:r>
              <a:rPr lang="en-US" altLang="ja-JP" sz="440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?</a:t>
            </a:r>
          </a:p>
        </p:txBody>
      </p:sp>
      <p:pic>
        <p:nvPicPr>
          <p:cNvPr id="10" name="図 9" descr="01_main_visual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254" y="3286525"/>
            <a:ext cx="2426529" cy="227487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67544" y="1627626"/>
            <a:ext cx="6043577" cy="4235780"/>
            <a:chOff x="467544" y="1627626"/>
            <a:chExt cx="6043577" cy="4235780"/>
          </a:xfrm>
        </p:grpSpPr>
        <p:sp>
          <p:nvSpPr>
            <p:cNvPr id="9" name="正方形/長方形 8"/>
            <p:cNvSpPr/>
            <p:nvPr/>
          </p:nvSpPr>
          <p:spPr>
            <a:xfrm>
              <a:off x="2909544" y="2296241"/>
              <a:ext cx="3601577" cy="521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い　　　 </a:t>
              </a:r>
              <a:r>
                <a:rPr lang="ja-JP" altLang="en-US" dirty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　</a:t>
              </a:r>
              <a:r>
                <a:rPr lang="ja-JP" altLang="en-US" dirty="0" smtClean="0">
                  <a:solidFill>
                    <a:prstClr val="white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や　　　　 や</a:t>
              </a:r>
              <a:endParaRPr lang="ja-JP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角丸四角形吹き出し 3"/>
            <p:cNvSpPr/>
            <p:nvPr/>
          </p:nvSpPr>
          <p:spPr>
            <a:xfrm>
              <a:off x="467544" y="1627626"/>
              <a:ext cx="5616624" cy="4235780"/>
            </a:xfrm>
            <a:prstGeom prst="wedgeRoundRectCallout">
              <a:avLst>
                <a:gd name="adj1" fmla="val 63411"/>
                <a:gd name="adj2" fmla="val 31160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51363" y="1929633"/>
              <a:ext cx="55395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しょぅ</a:t>
              </a:r>
              <a:r>
                <a:rPr lang="ja-JP" altLang="en-US" sz="16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ひしゃ</a:t>
              </a:r>
              <a:endParaRPr kumimoji="1" lang="en-US" altLang="ja-JP" sz="16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kumimoji="1" lang="ja-JP" altLang="en-US" sz="48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消費者ホットライン</a:t>
              </a:r>
            </a:p>
            <a:p>
              <a:endParaRPr lang="ja-JP" altLang="en-US" dirty="0"/>
            </a:p>
            <a:p>
              <a:r>
                <a:rPr kumimoji="1" lang="ja-JP" altLang="en-US" dirty="0" smtClean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                       い         や       や</a:t>
              </a:r>
            </a:p>
            <a:p>
              <a:r>
                <a:rPr lang="ja-JP" altLang="en-US" sz="8000" dirty="0" smtClean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☎　</a:t>
              </a:r>
              <a:r>
                <a:rPr lang="en-US" altLang="ja-JP" sz="13000" dirty="0" smtClean="0">
                  <a:solidFill>
                    <a:srgbClr val="00206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188</a:t>
              </a:r>
              <a:endParaRPr kumimoji="1" lang="ja-JP" altLang="en-US" sz="13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2" name="円/楕円 11"/>
          <p:cNvSpPr/>
          <p:nvPr/>
        </p:nvSpPr>
        <p:spPr>
          <a:xfrm>
            <a:off x="6741588" y="5371119"/>
            <a:ext cx="2285195" cy="5179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いややん</a:t>
            </a:r>
            <a:endParaRPr kumimoji="1" lang="ja-JP" altLang="en-US" sz="2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 　　        しょうひしゃ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－</a:t>
            </a:r>
            <a:r>
              <a:rPr lang="ja-JP" altLang="en-US" sz="4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①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消費者トラブルってなに</a:t>
            </a:r>
            <a:r>
              <a:rPr lang="en-US" altLang="ja-JP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lang="en-US" altLang="ja-JP" sz="3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59532" y="1183976"/>
            <a:ext cx="4104456" cy="5341365"/>
            <a:chOff x="4716016" y="1120401"/>
            <a:chExt cx="4104456" cy="5341365"/>
          </a:xfrm>
        </p:grpSpPr>
        <p:sp>
          <p:nvSpPr>
            <p:cNvPr id="17" name="角丸四角形 16"/>
            <p:cNvSpPr/>
            <p:nvPr/>
          </p:nvSpPr>
          <p:spPr>
            <a:xfrm>
              <a:off x="4716016" y="1120401"/>
              <a:ext cx="4104456" cy="534136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040051" y="1412776"/>
              <a:ext cx="3456384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しょうひしゃ　　　</a:t>
              </a:r>
              <a:r>
                <a:rPr lang="ja-JP" altLang="en-US" sz="1400" dirty="0" err="1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じぎようしゃ</a:t>
              </a:r>
              <a:r>
                <a: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かん</a:t>
              </a: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 smtClean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消費者と事業者間のトラブル</a:t>
              </a:r>
              <a:endParaRPr lang="en-US" altLang="ja-JP" sz="32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5184068" y="3169201"/>
              <a:ext cx="3168351" cy="3168351"/>
              <a:chOff x="5184068" y="3169201"/>
              <a:chExt cx="3168351" cy="3168351"/>
            </a:xfrm>
          </p:grpSpPr>
          <p:pic>
            <p:nvPicPr>
              <p:cNvPr id="4" name="Picture 2" descr="パズルを組み合わせる人たちのイラスト（ビジネス）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068" y="3169201"/>
                <a:ext cx="3168351" cy="3168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6876256" y="4665910"/>
                <a:ext cx="43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事業者</a:t>
                </a:r>
                <a:endParaRPr kumimoji="1" lang="ja-JP" altLang="en-US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84168" y="4885322"/>
                <a:ext cx="43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</a:t>
                </a:r>
                <a:r>
                  <a:rPr kumimoji="1" lang="ja-JP" altLang="en-US" dirty="0" smtClean="0">
                    <a:solidFill>
                      <a:srgbClr val="FF00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者</a:t>
                </a:r>
                <a:endParaRPr kumimoji="1" lang="ja-JP" altLang="en-US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2" name="グループ化 1"/>
          <p:cNvGrpSpPr/>
          <p:nvPr/>
        </p:nvGrpSpPr>
        <p:grpSpPr>
          <a:xfrm>
            <a:off x="4700557" y="1183978"/>
            <a:ext cx="4104456" cy="5341365"/>
            <a:chOff x="251520" y="1183978"/>
            <a:chExt cx="4104456" cy="5341365"/>
          </a:xfrm>
        </p:grpSpPr>
        <p:sp>
          <p:nvSpPr>
            <p:cNvPr id="3" name="角丸四角形 2"/>
            <p:cNvSpPr/>
            <p:nvPr/>
          </p:nvSpPr>
          <p:spPr>
            <a:xfrm>
              <a:off x="251520" y="1183978"/>
              <a:ext cx="4104456" cy="53413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01010" y="1437278"/>
              <a:ext cx="3947348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しょう</a:t>
              </a:r>
              <a:r>
                <a:rPr lang="ja-JP" altLang="en-US" sz="1400" dirty="0" err="1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ひせ</a:t>
              </a:r>
              <a:r>
                <a:rPr lang="ja-JP" altLang="en-US" sz="1400" dirty="0" err="1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</a:t>
              </a:r>
              <a:r>
                <a:rPr lang="ja-JP" altLang="en-US" sz="14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かつ　　　　かん　　　</a:t>
              </a:r>
            </a:p>
            <a:p>
              <a:pPr eaLnBrk="0" fontAlgn="base" hangingPunct="0">
                <a:lnSpc>
                  <a:spcPts val="304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消費生活</a:t>
              </a:r>
              <a:r>
                <a:rPr lang="ja-JP" altLang="en-US" sz="3200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</a:t>
              </a:r>
              <a:r>
                <a:rPr lang="ja-JP" altLang="en-US" sz="32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関する</a:t>
              </a:r>
            </a:p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14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けいやく</a:t>
              </a:r>
              <a:endParaRPr lang="ja-JP" altLang="en-US" sz="1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0" fontAlgn="base" hangingPunct="0">
                <a:lnSpc>
                  <a:spcPts val="304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r>
                <a:rPr lang="ja-JP" altLang="en-US" sz="32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契約トラブル</a:t>
              </a:r>
            </a:p>
          </p:txBody>
        </p:sp>
        <p:pic>
          <p:nvPicPr>
            <p:cNvPr id="4100" name="Picture 4" descr="通販のトラブルのイラスト（機械・男性）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0" y="3253196"/>
              <a:ext cx="2093791" cy="2093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リフォーム詐欺のイラスト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31" y="4099996"/>
              <a:ext cx="2055157" cy="205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　　しょう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ひせい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かつ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②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なぜ消費生活センターがあるのか</a:t>
            </a: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lang="en-US" altLang="ja-JP" sz="40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4" descr="https://1.bp.blogspot.com/-GxVJ30JdhJw/XVKgLOn4P8I/AAAAAAABUH4/bnmmdSbR1yAU4S7aVKU3vlGIHUD7j7u5gCLcBGAs/s1600/pan_bread_s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104" y="4041309"/>
            <a:ext cx="1410194" cy="14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4.bp.blogspot.com/-cC8ybC_4nUg/VGX8pO9cLhI/AAAAAAAApKQ/ZToS-DsItD4/s800/smart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104" y="5413977"/>
            <a:ext cx="1317368" cy="14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KINGSTON\くらしの一日講座\イラストいろいろ\study_night_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44" y="499073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二等辺三角形 14"/>
          <p:cNvSpPr/>
          <p:nvPr/>
        </p:nvSpPr>
        <p:spPr>
          <a:xfrm>
            <a:off x="3944692" y="5413977"/>
            <a:ext cx="1080120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082374" y="4990733"/>
            <a:ext cx="6804756" cy="395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1331640" y="1100548"/>
            <a:ext cx="2016224" cy="683207"/>
            <a:chOff x="1259632" y="1449649"/>
            <a:chExt cx="2016224" cy="683207"/>
          </a:xfrm>
        </p:grpSpPr>
        <p:sp>
          <p:nvSpPr>
            <p:cNvPr id="17" name="円/楕円 16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403648" y="149886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chemeClr val="bg1"/>
                  </a:solidFill>
                  <a:latin typeface="HGｺﾞｼｯｸE" pitchFamily="49" charset="-128"/>
                  <a:ea typeface="HGｺﾞｼｯｸE" pitchFamily="49" charset="-128"/>
                </a:rPr>
                <a:t>消費者</a:t>
              </a:r>
              <a:endParaRPr kumimoji="1" lang="ja-JP" altLang="en-US" sz="32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398578" y="961450"/>
            <a:ext cx="2127264" cy="822305"/>
            <a:chOff x="1123474" y="1361851"/>
            <a:chExt cx="2015508" cy="822305"/>
          </a:xfrm>
          <a:solidFill>
            <a:srgbClr val="00B050"/>
          </a:solidFill>
        </p:grpSpPr>
        <p:sp>
          <p:nvSpPr>
            <p:cNvPr id="28" name="角丸四角形 27"/>
            <p:cNvSpPr/>
            <p:nvPr/>
          </p:nvSpPr>
          <p:spPr>
            <a:xfrm>
              <a:off x="1259632" y="1449649"/>
              <a:ext cx="1656184" cy="683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123474" y="1361851"/>
              <a:ext cx="2015508" cy="822305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bg1"/>
                  </a:solidFill>
                  <a:latin typeface="HGｺﾞｼｯｸE" pitchFamily="49" charset="-128"/>
                  <a:ea typeface="HGｺﾞｼｯｸE" pitchFamily="49" charset="-128"/>
                </a:rPr>
                <a:t>事業者</a:t>
              </a:r>
              <a:endParaRPr kumimoji="1" lang="ja-JP" altLang="en-US" sz="32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1259632" y="4365103"/>
            <a:ext cx="2088232" cy="54562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1660" y="43875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　交渉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力</a:t>
            </a:r>
            <a:endParaRPr kumimoji="1" lang="ja-JP" altLang="en-US" sz="24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63932" y="4022845"/>
            <a:ext cx="2088232" cy="8990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1259632" y="3819474"/>
            <a:ext cx="2088232" cy="5456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372073" y="3081299"/>
            <a:ext cx="2088232" cy="9237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88019" y="3281571"/>
            <a:ext cx="176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情報の質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04121" y="4165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交渉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力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372178" y="2145195"/>
            <a:ext cx="2088232" cy="92376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92625" y="2345467"/>
            <a:ext cx="18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  <a:latin typeface="HGｺﾞｼｯｸE" pitchFamily="49" charset="-128"/>
                <a:ea typeface="HGｺﾞｼｯｸE" pitchFamily="49" charset="-128"/>
              </a:rPr>
              <a:t>情報の量</a:t>
            </a:r>
            <a:endParaRPr kumimoji="1" lang="ja-JP" altLang="en-US" sz="2800" dirty="0">
              <a:solidFill>
                <a:schemeClr val="bg1"/>
              </a:solidFill>
              <a:latin typeface="HGｺﾞｼｯｸE" pitchFamily="49" charset="-128"/>
              <a:ea typeface="HGｺﾞｼｯｸE" pitchFamily="49" charset="-128"/>
            </a:endParaRPr>
          </a:p>
        </p:txBody>
      </p:sp>
      <p:sp>
        <p:nvSpPr>
          <p:cNvPr id="26" name="上下矢印 25"/>
          <p:cNvSpPr/>
          <p:nvPr/>
        </p:nvSpPr>
        <p:spPr>
          <a:xfrm>
            <a:off x="1241514" y="2145195"/>
            <a:ext cx="2106350" cy="1674279"/>
          </a:xfrm>
          <a:prstGeom prst="upDownArrow">
            <a:avLst>
              <a:gd name="adj1" fmla="val 48552"/>
              <a:gd name="adj2" fmla="val 31476"/>
            </a:avLst>
          </a:prstGeom>
          <a:solidFill>
            <a:schemeClr val="bg2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72861" y="2370723"/>
            <a:ext cx="861774" cy="13715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dirty="0" smtClean="0">
                <a:latin typeface="HG丸ｺﾞｼｯｸM-PRO" pitchFamily="50" charset="-128"/>
                <a:ea typeface="HG丸ｺﾞｼｯｸM-PRO" pitchFamily="50" charset="-128"/>
              </a:rPr>
              <a:t>格差</a:t>
            </a:r>
            <a:endParaRPr kumimoji="1" lang="ja-JP" altLang="en-US" sz="4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049" name="直線コネクタ 2048"/>
          <p:cNvCxnSpPr/>
          <p:nvPr/>
        </p:nvCxnSpPr>
        <p:spPr>
          <a:xfrm flipV="1">
            <a:off x="3347864" y="2145195"/>
            <a:ext cx="2050714" cy="1696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直線コネクタ 2051"/>
          <p:cNvCxnSpPr/>
          <p:nvPr/>
        </p:nvCxnSpPr>
        <p:spPr>
          <a:xfrm flipV="1">
            <a:off x="3347864" y="4005064"/>
            <a:ext cx="2016068" cy="36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グループ化 2053"/>
          <p:cNvGrpSpPr/>
          <p:nvPr/>
        </p:nvGrpSpPr>
        <p:grpSpPr>
          <a:xfrm>
            <a:off x="5588019" y="5468789"/>
            <a:ext cx="3059874" cy="1361110"/>
            <a:chOff x="7452164" y="1245967"/>
            <a:chExt cx="2170275" cy="1361110"/>
          </a:xfrm>
        </p:grpSpPr>
        <p:sp>
          <p:nvSpPr>
            <p:cNvPr id="10" name="円/楕円 9"/>
            <p:cNvSpPr/>
            <p:nvPr/>
          </p:nvSpPr>
          <p:spPr>
            <a:xfrm>
              <a:off x="7452164" y="1245967"/>
              <a:ext cx="1584176" cy="136111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テキスト ボックス 2052"/>
            <p:cNvSpPr txBox="1"/>
            <p:nvPr/>
          </p:nvSpPr>
          <p:spPr>
            <a:xfrm>
              <a:off x="7937949" y="1663385"/>
              <a:ext cx="168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HG丸ｺﾞｼｯｸM-PRO" pitchFamily="50" charset="-128"/>
                  <a:ea typeface="HG丸ｺﾞｼｯｸM-PRO" pitchFamily="50" charset="-128"/>
                </a:rPr>
                <a:t>優位</a:t>
              </a:r>
              <a:endParaRPr kumimoji="1" lang="ja-JP" altLang="en-US" sz="28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  <p:cxnSp>
        <p:nvCxnSpPr>
          <p:cNvPr id="4" name="直線コネクタ 3"/>
          <p:cNvCxnSpPr>
            <a:stCxn id="34" idx="3"/>
          </p:cNvCxnSpPr>
          <p:nvPr/>
        </p:nvCxnSpPr>
        <p:spPr>
          <a:xfrm flipV="1">
            <a:off x="3347864" y="3081299"/>
            <a:ext cx="2024314" cy="10109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角丸四角形 40"/>
          <p:cNvSpPr/>
          <p:nvPr/>
        </p:nvSpPr>
        <p:spPr>
          <a:xfrm>
            <a:off x="1259632" y="4092289"/>
            <a:ext cx="2088232" cy="2566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1338242" y="386145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dirty="0">
                <a:solidFill>
                  <a:prstClr val="white"/>
                </a:solidFill>
                <a:latin typeface="HGｺﾞｼｯｸE" pitchFamily="49" charset="-128"/>
                <a:ea typeface="HGｺﾞｼｯｸE" pitchFamily="49" charset="-128"/>
              </a:rPr>
              <a:t>情報の質と量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3313" y="211571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3313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</a:t>
            </a:r>
            <a:r>
              <a:rPr lang="ja-JP" altLang="en-US" sz="20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そうだん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 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じゅう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ようせい　　　　    ひがいきゅうさい　みぜんぼうし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2-</a:t>
            </a:r>
            <a:r>
              <a: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⑥</a:t>
            </a:r>
            <a:r>
              <a:rPr lang="en-US" altLang="ja-JP" sz="44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.</a:t>
            </a:r>
            <a:r>
              <a:rPr lang="ja-JP" altLang="en-US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相談の重要性</a:t>
            </a:r>
            <a:r>
              <a:rPr lang="en-US" altLang="ja-JP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…【A.</a:t>
            </a:r>
            <a:r>
              <a:rPr lang="ja-JP" altLang="en-US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被害</a:t>
            </a:r>
            <a:r>
              <a:rPr lang="ja-JP" altLang="en-US" sz="32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救済</a:t>
            </a:r>
            <a:r>
              <a:rPr lang="ja-JP" altLang="en-US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・未然防止</a:t>
            </a:r>
            <a:r>
              <a:rPr lang="en-US" altLang="ja-JP" sz="32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】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94660" y="1235218"/>
            <a:ext cx="2693164" cy="5434142"/>
            <a:chOff x="294660" y="1235218"/>
            <a:chExt cx="2693164" cy="5434142"/>
          </a:xfrm>
        </p:grpSpPr>
        <p:sp>
          <p:nvSpPr>
            <p:cNvPr id="32" name="角丸四角形 31"/>
            <p:cNvSpPr/>
            <p:nvPr/>
          </p:nvSpPr>
          <p:spPr>
            <a:xfrm>
              <a:off x="294660" y="1235218"/>
              <a:ext cx="2693164" cy="54341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921162" y="1412775"/>
              <a:ext cx="1656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相談</a:t>
              </a:r>
              <a:endPara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9218" name="Picture 2" descr="マルチ商法の勧誘のイラス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14" y="2420888"/>
              <a:ext cx="2002532" cy="20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在庫を抱えた人のイラス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14" y="4641619"/>
              <a:ext cx="1780332" cy="178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3923928" y="1320713"/>
            <a:ext cx="4875291" cy="2406899"/>
            <a:chOff x="664382" y="1278793"/>
            <a:chExt cx="2345319" cy="2406899"/>
          </a:xfrm>
        </p:grpSpPr>
        <p:sp>
          <p:nvSpPr>
            <p:cNvPr id="27" name="角丸四角形 26"/>
            <p:cNvSpPr/>
            <p:nvPr/>
          </p:nvSpPr>
          <p:spPr>
            <a:xfrm>
              <a:off x="664382" y="1278793"/>
              <a:ext cx="2345319" cy="24068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70843" y="1417824"/>
              <a:ext cx="20784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 smtClean="0">
                  <a:solidFill>
                    <a:prstClr val="black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被害救済</a:t>
              </a:r>
              <a:endParaRPr lang="ja-JP" altLang="en-US" sz="4400" dirty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923927" y="3952289"/>
            <a:ext cx="4942020" cy="2573056"/>
            <a:chOff x="464713" y="1315674"/>
            <a:chExt cx="2621878" cy="2303959"/>
          </a:xfrm>
        </p:grpSpPr>
        <p:sp>
          <p:nvSpPr>
            <p:cNvPr id="42" name="角丸四角形 41"/>
            <p:cNvSpPr/>
            <p:nvPr/>
          </p:nvSpPr>
          <p:spPr>
            <a:xfrm>
              <a:off x="464713" y="1315674"/>
              <a:ext cx="2621878" cy="23039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36410" y="1421722"/>
              <a:ext cx="22728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未然</a:t>
              </a:r>
              <a:r>
                <a:rPr lang="ja-JP" altLang="en-US" sz="44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防止</a:t>
              </a:r>
            </a:p>
            <a:p>
              <a:r>
                <a:rPr lang="ja-JP" altLang="en-US" sz="4400" dirty="0" smtClean="0">
                  <a:solidFill>
                    <a:srgbClr val="FF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拡大防止</a:t>
              </a:r>
              <a:endParaRPr lang="ja-JP" altLang="en-US" sz="44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9222" name="Picture 6" descr="お金の入った封筒のイラスト（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08274"/>
            <a:ext cx="1280171" cy="12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スーツを着た女性のイラスト（笑う顔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47970"/>
            <a:ext cx="1400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注意のマー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13" y="5629863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拡声器で話す男性会社員のイラスト（笑顔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67" y="4656275"/>
            <a:ext cx="1780941" cy="15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矢印 2"/>
          <p:cNvSpPr/>
          <p:nvPr/>
        </p:nvSpPr>
        <p:spPr>
          <a:xfrm>
            <a:off x="2987824" y="2071811"/>
            <a:ext cx="864095" cy="90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987824" y="4664792"/>
            <a:ext cx="864094" cy="904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   しょう</a:t>
            </a:r>
            <a:r>
              <a:rPr lang="ja-JP" altLang="en-US" sz="2000" dirty="0" err="1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ひせ</a:t>
            </a:r>
            <a:r>
              <a:rPr lang="ja-JP" altLang="en-US" sz="2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いかつそうだんまどぐち　　　　　　　　　　　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</a:t>
            </a:r>
            <a:r>
              <a:rPr lang="ja-JP" altLang="en-US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消費生活相談窓口ってどんなところ</a:t>
            </a:r>
            <a:r>
              <a:rPr lang="en-US" altLang="ja-JP" sz="3600" dirty="0" smtClean="0">
                <a:solidFill>
                  <a:prstClr val="black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?</a:t>
            </a:r>
            <a:endParaRPr lang="en-US" altLang="ja-JP" sz="3600" dirty="0">
              <a:solidFill>
                <a:prstClr val="black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54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51520" y="1183979"/>
            <a:ext cx="4104456" cy="2583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716016" y="1120402"/>
            <a:ext cx="4104456" cy="25837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8628" y="1272731"/>
            <a:ext cx="37319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ちほうこうきょう</a:t>
            </a:r>
            <a:r>
              <a:rPr lang="ja-JP" altLang="en-US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だんたい　　</a:t>
            </a: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地方公共団体の</a:t>
            </a: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まどぐち</a:t>
            </a:r>
            <a:endParaRPr lang="ja-JP" altLang="en-US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lnSpc>
                <a:spcPts val="3040"/>
              </a:lnSpc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窓口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04048" y="1321746"/>
            <a:ext cx="41399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かくしまち　　そうだ</a:t>
            </a:r>
            <a:r>
              <a:rPr lang="ja-JP" altLang="en-US" b="1" dirty="0" err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んまどぐち</a:t>
            </a:r>
            <a:endParaRPr lang="en-US" altLang="ja-JP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各市町に相談窓口</a:t>
            </a:r>
            <a:endParaRPr lang="en-US" altLang="ja-JP" sz="32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4" name="Picture 2" descr="G:\消費生活センター　消費者教育\イラストいろいろ\building_shiyakusy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38" y="2260465"/>
            <a:ext cx="1426719" cy="14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消費生活センター　消費者教育\イラストいろいろ\soudan_madoguchi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2126"/>
            <a:ext cx="1001266" cy="10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004047" y="4634643"/>
            <a:ext cx="3801109" cy="19904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endParaRPr lang="en-US" altLang="ja-JP" sz="3200" b="1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93804" y="4706528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そうだん　てきせつ　じんそく　しょり</a:t>
            </a: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①相談を適切・迅速に処理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そうだん　</a:t>
            </a: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②相談をデータ化</a:t>
            </a: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そうだん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しょうひしゃきょういく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けいはつ</a:t>
            </a: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③相談を消費者教育・啓発に</a:t>
            </a: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いかす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地方公共団体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4" y="2223025"/>
            <a:ext cx="1435640" cy="14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50911" y="4041311"/>
            <a:ext cx="4104456" cy="2636946"/>
            <a:chOff x="350911" y="4041311"/>
            <a:chExt cx="4104456" cy="2636946"/>
          </a:xfrm>
        </p:grpSpPr>
        <p:sp>
          <p:nvSpPr>
            <p:cNvPr id="22" name="角丸四角形 21"/>
            <p:cNvSpPr/>
            <p:nvPr/>
          </p:nvSpPr>
          <p:spPr>
            <a:xfrm>
              <a:off x="350911" y="4041311"/>
              <a:ext cx="4104456" cy="25837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FE8637"/>
                </a:buClr>
                <a:buSzPct val="70000"/>
                <a:defRPr/>
              </a:pPr>
              <a:endParaRPr lang="en-US" altLang="ja-JP" sz="3200" b="1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3" name="Picture 2" descr="G:\消費生活センター　消費者教育\イラストいろいろ\yubikiri_coup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949" y="4963757"/>
              <a:ext cx="1528407" cy="152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94927" y="4132864"/>
              <a:ext cx="39604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むりょう</a:t>
              </a:r>
              <a:r>
                <a:rPr lang="ja-JP" altLang="en-US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dirty="0" err="1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ひ</a:t>
              </a:r>
              <a:r>
                <a:rPr lang="ja-JP" altLang="en-US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みつげんしゅ</a:t>
              </a:r>
            </a:p>
            <a:p>
              <a:r>
                <a:rPr lang="ja-JP" altLang="en-US" sz="2800" dirty="0" smtClean="0">
                  <a:solidFill>
                    <a:prstClr val="black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無料・秘密厳守</a:t>
              </a:r>
              <a:endParaRPr lang="ja-JP" altLang="en-US" sz="2800" dirty="0">
                <a:solidFill>
                  <a:prstClr val="black"/>
                </a:solidFill>
              </a:endParaRPr>
            </a:p>
          </p:txBody>
        </p:sp>
        <p:pic>
          <p:nvPicPr>
            <p:cNvPr id="25" name="Picture 4" descr="G:\消費生活センター　消費者教育\イラストいろいろ\mark_money_muryou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03" y="4963757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©2020</a:t>
            </a:r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滋賀県消費生活センター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Stack of books design template">
  <a:themeElements>
    <a:clrScheme name="StackofBooksDesignTemplate_TP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ofBooksDesignTemplate_TP01159440">
      <a:majorFont>
        <a:latin typeface="Century Gothic"/>
        <a:ea typeface="ＭＳ Ｐゴシック"/>
        <a:cs typeface=""/>
      </a:majorFont>
      <a:minorFont>
        <a:latin typeface="Century Gothic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ckofBooksDesignTemplate_TP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ofBooksDesignTemplate_TP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ofBooksDesignTemplate_TP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トレーニン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425</Words>
  <Application>Microsoft Office PowerPoint</Application>
  <PresentationFormat>画面に合わせる (4:3)</PresentationFormat>
  <Paragraphs>105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6</vt:i4>
      </vt:variant>
    </vt:vector>
  </HeadingPairs>
  <TitlesOfParts>
    <vt:vector size="26" baseType="lpstr">
      <vt:lpstr>AR P丸ゴシック体M</vt:lpstr>
      <vt:lpstr>HGPｺﾞｼｯｸE</vt:lpstr>
      <vt:lpstr>HGｺﾞｼｯｸE</vt:lpstr>
      <vt:lpstr>HG丸ｺﾞｼｯｸM-PRO</vt:lpstr>
      <vt:lpstr>HG創英角ｺﾞｼｯｸUB</vt:lpstr>
      <vt:lpstr>ＭＳ Ｐゴシック</vt:lpstr>
      <vt:lpstr>メイリオ</vt:lpstr>
      <vt:lpstr>Arial</vt:lpstr>
      <vt:lpstr>Calibri</vt:lpstr>
      <vt:lpstr>Calibri Light</vt:lpstr>
      <vt:lpstr>Century Gothic</vt:lpstr>
      <vt:lpstr>Georgia</vt:lpstr>
      <vt:lpstr>Lucida Sans Unicode</vt:lpstr>
      <vt:lpstr>Wingdings 2</vt:lpstr>
      <vt:lpstr>Stack of books design template</vt:lpstr>
      <vt:lpstr>1_HDOfficeLightV0</vt:lpstr>
      <vt:lpstr>7_Office テーマ</vt:lpstr>
      <vt:lpstr>6_Office テーマ</vt:lpstr>
      <vt:lpstr>トレーニング</vt:lpstr>
      <vt:lpstr>3_Office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TOKUDAHATSUMI</dc:creator>
  <cp:lastModifiedBy>杉本　佳織</cp:lastModifiedBy>
  <cp:revision>164</cp:revision>
  <cp:lastPrinted>2020-10-02T00:58:48Z</cp:lastPrinted>
  <dcterms:created xsi:type="dcterms:W3CDTF">2020-05-10T07:20:51Z</dcterms:created>
  <dcterms:modified xsi:type="dcterms:W3CDTF">2020-12-17T08:45:39Z</dcterms:modified>
</cp:coreProperties>
</file>