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317" r:id="rId2"/>
    <p:sldId id="298" r:id="rId3"/>
  </p:sldIdLst>
  <p:sldSz cx="6858000" cy="9906000" type="A4"/>
  <p:notesSz cx="6858000" cy="9945688"/>
  <p:defaultTextStyle>
    <a:defPPr>
      <a:defRPr lang="ja-JP"/>
    </a:defPPr>
    <a:lvl1pPr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1pPr>
    <a:lvl2pPr marL="4572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2pPr>
    <a:lvl3pPr marL="9144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3pPr>
    <a:lvl4pPr marL="13716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4pPr>
    <a:lvl5pPr marL="1828800" algn="ctr" rtl="0" fontAlgn="base">
      <a:lnSpc>
        <a:spcPct val="110000"/>
      </a:lnSpc>
      <a:spcBef>
        <a:spcPct val="50000"/>
      </a:spcBef>
      <a:spcAft>
        <a:spcPct val="0"/>
      </a:spcAft>
      <a:defRPr kumimoji="1" sz="14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4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4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4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400"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66"/>
    <a:srgbClr val="CCFF99"/>
    <a:srgbClr val="CCECFF"/>
    <a:srgbClr val="99CCFF"/>
    <a:srgbClr val="FFFF99"/>
    <a:srgbClr val="99CC00"/>
    <a:srgbClr val="CCFFCC"/>
    <a:srgbClr val="FFCCCC"/>
    <a:srgbClr val="D5E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56" autoAdjust="0"/>
    <p:restoredTop sz="94585" autoAdjust="0"/>
  </p:normalViewPr>
  <p:slideViewPr>
    <p:cSldViewPr>
      <p:cViewPr varScale="1">
        <p:scale>
          <a:sx n="71" d="100"/>
          <a:sy n="71" d="100"/>
        </p:scale>
        <p:origin x="3390" y="72"/>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47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______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______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______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______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374362866808499"/>
          <c:y val="0.23782272503005125"/>
          <c:w val="0.75180972078593589"/>
          <c:h val="0.6508474576271186"/>
        </c:manualLayout>
      </c:layout>
      <c:barChart>
        <c:barDir val="col"/>
        <c:grouping val="clustered"/>
        <c:varyColors val="0"/>
        <c:ser>
          <c:idx val="1"/>
          <c:order val="0"/>
          <c:tx>
            <c:strRef>
              <c:f>乳用牛の飼養状況!$B$6</c:f>
              <c:strCache>
                <c:ptCount val="1"/>
                <c:pt idx="0">
                  <c:v>飼養頭数</c:v>
                </c:pt>
              </c:strCache>
            </c:strRef>
          </c:tx>
          <c:spPr>
            <a:solidFill>
              <a:schemeClr val="accent2">
                <a:lumMod val="40000"/>
                <a:lumOff val="60000"/>
              </a:schemeClr>
            </a:solidFill>
            <a:ln w="25400">
              <a:noFill/>
            </a:ln>
          </c:spPr>
          <c:invertIfNegative val="0"/>
          <c:dLbls>
            <c:spPr>
              <a:noFill/>
              <a:ln w="25400">
                <a:noFill/>
              </a:ln>
            </c:spPr>
            <c:txPr>
              <a:bodyPr/>
              <a:lstStyle/>
              <a:p>
                <a:pP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乳用牛の飼養状況!$C$5:$Q$5</c:f>
              <c:strCache>
                <c:ptCount val="15"/>
                <c:pt idx="0">
                  <c:v>昭和50</c:v>
                </c:pt>
                <c:pt idx="1">
                  <c:v>55</c:v>
                </c:pt>
                <c:pt idx="2">
                  <c:v>60</c:v>
                </c:pt>
                <c:pt idx="3">
                  <c:v>平成2</c:v>
                </c:pt>
                <c:pt idx="4">
                  <c:v>7</c:v>
                </c:pt>
                <c:pt idx="5">
                  <c:v>12</c:v>
                </c:pt>
                <c:pt idx="6">
                  <c:v>17</c:v>
                </c:pt>
                <c:pt idx="7">
                  <c:v>22</c:v>
                </c:pt>
                <c:pt idx="8">
                  <c:v>25</c:v>
                </c:pt>
                <c:pt idx="9">
                  <c:v>26</c:v>
                </c:pt>
                <c:pt idx="10">
                  <c:v>27</c:v>
                </c:pt>
                <c:pt idx="11">
                  <c:v>28</c:v>
                </c:pt>
                <c:pt idx="12">
                  <c:v>29</c:v>
                </c:pt>
                <c:pt idx="13">
                  <c:v>30</c:v>
                </c:pt>
                <c:pt idx="14">
                  <c:v>31</c:v>
                </c:pt>
              </c:strCache>
            </c:strRef>
          </c:cat>
          <c:val>
            <c:numRef>
              <c:f>乳用牛の飼養状況!$C$6:$Q$6</c:f>
              <c:numCache>
                <c:formatCode>#,##0_ </c:formatCode>
                <c:ptCount val="15"/>
                <c:pt idx="0">
                  <c:v>9027</c:v>
                </c:pt>
                <c:pt idx="1">
                  <c:v>9733</c:v>
                </c:pt>
                <c:pt idx="2">
                  <c:v>9496</c:v>
                </c:pt>
                <c:pt idx="3">
                  <c:v>8807</c:v>
                </c:pt>
                <c:pt idx="4">
                  <c:v>6961</c:v>
                </c:pt>
                <c:pt idx="5">
                  <c:v>6203</c:v>
                </c:pt>
                <c:pt idx="6">
                  <c:v>5444</c:v>
                </c:pt>
                <c:pt idx="7">
                  <c:v>4129</c:v>
                </c:pt>
                <c:pt idx="8">
                  <c:v>3618</c:v>
                </c:pt>
                <c:pt idx="9" formatCode="#,##0_);[Red]\(#,##0\)">
                  <c:v>3536</c:v>
                </c:pt>
                <c:pt idx="10">
                  <c:v>3350</c:v>
                </c:pt>
                <c:pt idx="11">
                  <c:v>3072</c:v>
                </c:pt>
                <c:pt idx="12">
                  <c:v>2977</c:v>
                </c:pt>
                <c:pt idx="13">
                  <c:v>2813</c:v>
                </c:pt>
                <c:pt idx="14">
                  <c:v>2705</c:v>
                </c:pt>
              </c:numCache>
            </c:numRef>
          </c:val>
        </c:ser>
        <c:dLbls>
          <c:showLegendKey val="0"/>
          <c:showVal val="0"/>
          <c:showCatName val="0"/>
          <c:showSerName val="0"/>
          <c:showPercent val="0"/>
          <c:showBubbleSize val="0"/>
        </c:dLbls>
        <c:gapWidth val="50"/>
        <c:axId val="1547327728"/>
        <c:axId val="1547335888"/>
      </c:barChart>
      <c:lineChart>
        <c:grouping val="standard"/>
        <c:varyColors val="0"/>
        <c:ser>
          <c:idx val="0"/>
          <c:order val="1"/>
          <c:tx>
            <c:strRef>
              <c:f>乳用牛の飼養状況!$B$7</c:f>
              <c:strCache>
                <c:ptCount val="1"/>
                <c:pt idx="0">
                  <c:v>飼養戸数</c:v>
                </c:pt>
              </c:strCache>
            </c:strRef>
          </c:tx>
          <c:spPr>
            <a:ln w="25400">
              <a:solidFill>
                <a:srgbClr val="FFCC00"/>
              </a:solidFill>
              <a:prstDash val="solid"/>
            </a:ln>
          </c:spPr>
          <c:marker>
            <c:symbol val="triangle"/>
            <c:size val="7"/>
            <c:spPr>
              <a:solidFill>
                <a:srgbClr val="FFCC00"/>
              </a:solidFill>
              <a:ln>
                <a:solidFill>
                  <a:srgbClr val="FFFFFF"/>
                </a:solidFill>
                <a:prstDash val="solid"/>
              </a:ln>
            </c:spPr>
          </c:marker>
          <c:dPt>
            <c:idx val="1"/>
            <c:bubble3D val="0"/>
            <c:spPr>
              <a:ln w="28575">
                <a:solidFill>
                  <a:srgbClr val="FFCC00"/>
                </a:solidFill>
              </a:ln>
            </c:spPr>
          </c:dPt>
          <c:dLbls>
            <c:dLbl>
              <c:idx val="0"/>
              <c:layout>
                <c:manualLayout>
                  <c:x val="-2.4495781497781088E-2"/>
                  <c:y val="-3.735848501582454E-2"/>
                </c:manualLayout>
              </c:layout>
              <c:tx>
                <c:rich>
                  <a:bodyPr/>
                  <a:lstStyle/>
                  <a:p>
                    <a:pP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r>
                      <a:rPr lang="en-US" altLang="ja-JP" dirty="0" smtClean="0"/>
                      <a:t>549</a:t>
                    </a:r>
                    <a:endParaRPr lang="en-US" altLang="ja-JP" dirty="0"/>
                  </a:p>
                </c:rich>
              </c:tx>
              <c:numFmt formatCode="#,##0_);\(#,##0\)" sourceLinked="0"/>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1.6224131323324197E-2"/>
                  <c:y val="-2.037735546317702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乳用牛の飼養状況!$C$5:$Q$5</c:f>
              <c:strCache>
                <c:ptCount val="15"/>
                <c:pt idx="0">
                  <c:v>昭和50</c:v>
                </c:pt>
                <c:pt idx="1">
                  <c:v>55</c:v>
                </c:pt>
                <c:pt idx="2">
                  <c:v>60</c:v>
                </c:pt>
                <c:pt idx="3">
                  <c:v>平成2</c:v>
                </c:pt>
                <c:pt idx="4">
                  <c:v>7</c:v>
                </c:pt>
                <c:pt idx="5">
                  <c:v>12</c:v>
                </c:pt>
                <c:pt idx="6">
                  <c:v>17</c:v>
                </c:pt>
                <c:pt idx="7">
                  <c:v>22</c:v>
                </c:pt>
                <c:pt idx="8">
                  <c:v>25</c:v>
                </c:pt>
                <c:pt idx="9">
                  <c:v>26</c:v>
                </c:pt>
                <c:pt idx="10">
                  <c:v>27</c:v>
                </c:pt>
                <c:pt idx="11">
                  <c:v>28</c:v>
                </c:pt>
                <c:pt idx="12">
                  <c:v>29</c:v>
                </c:pt>
                <c:pt idx="13">
                  <c:v>30</c:v>
                </c:pt>
                <c:pt idx="14">
                  <c:v>31</c:v>
                </c:pt>
              </c:strCache>
            </c:strRef>
          </c:cat>
          <c:val>
            <c:numRef>
              <c:f>乳用牛の飼養状況!$C$7:$Q$7</c:f>
              <c:numCache>
                <c:formatCode>General</c:formatCode>
                <c:ptCount val="15"/>
                <c:pt idx="0" formatCode="#,##0">
                  <c:v>549</c:v>
                </c:pt>
                <c:pt idx="1">
                  <c:v>409</c:v>
                </c:pt>
                <c:pt idx="2">
                  <c:v>316</c:v>
                </c:pt>
                <c:pt idx="3">
                  <c:v>253</c:v>
                </c:pt>
                <c:pt idx="4">
                  <c:v>182</c:v>
                </c:pt>
                <c:pt idx="5">
                  <c:v>143</c:v>
                </c:pt>
                <c:pt idx="6">
                  <c:v>112</c:v>
                </c:pt>
                <c:pt idx="7">
                  <c:v>80</c:v>
                </c:pt>
                <c:pt idx="8">
                  <c:v>71</c:v>
                </c:pt>
                <c:pt idx="9" formatCode="#,##0_);[Red]\(#,##0\)">
                  <c:v>68</c:v>
                </c:pt>
                <c:pt idx="10">
                  <c:v>66</c:v>
                </c:pt>
                <c:pt idx="11">
                  <c:v>54</c:v>
                </c:pt>
                <c:pt idx="12">
                  <c:v>51</c:v>
                </c:pt>
                <c:pt idx="13">
                  <c:v>50</c:v>
                </c:pt>
                <c:pt idx="14">
                  <c:v>47</c:v>
                </c:pt>
              </c:numCache>
            </c:numRef>
          </c:val>
          <c:smooth val="0"/>
        </c:ser>
        <c:ser>
          <c:idx val="2"/>
          <c:order val="2"/>
          <c:tx>
            <c:strRef>
              <c:f>乳用牛の飼養状況!$B$8</c:f>
              <c:strCache>
                <c:ptCount val="1"/>
                <c:pt idx="0">
                  <c:v>１戸あたりの飼養頭数</c:v>
                </c:pt>
              </c:strCache>
            </c:strRef>
          </c:tx>
          <c:spPr>
            <a:ln w="25400">
              <a:solidFill>
                <a:srgbClr val="FF00FF"/>
              </a:solidFill>
              <a:prstDash val="solid"/>
            </a:ln>
          </c:spPr>
          <c:marker>
            <c:symbol val="square"/>
            <c:size val="7"/>
            <c:spPr>
              <a:solidFill>
                <a:srgbClr val="FF00FF"/>
              </a:solidFill>
              <a:ln>
                <a:solidFill>
                  <a:srgbClr val="FFFFFF"/>
                </a:solidFill>
                <a:prstDash val="solid"/>
              </a:ln>
            </c:spPr>
          </c:marker>
          <c:dLbls>
            <c:dLbl>
              <c:idx val="0"/>
              <c:layout>
                <c:manualLayout>
                  <c:x val="-3.2758607347838441E-2"/>
                  <c:y val="-3.39622591052950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5862058432504033E-2"/>
                  <c:y val="-2.8302105437215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586195661337635E-2"/>
                  <c:y val="-2.26415060701966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9310332890171237E-2"/>
                  <c:y val="-3.11320708465204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034470119004839E-2"/>
                  <c:y val="-2.83018825877458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7586195661337635E-2"/>
                  <c:y val="-2.264150607019669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7586195661337635E-2"/>
                  <c:y val="-1.98113178114221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7586195661337572E-2"/>
                  <c:y val="1.98113178114222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7586195661337635E-2"/>
                  <c:y val="1.98113178114221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4137921203670431E-2"/>
                  <c:y val="1.981131781142210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1034470119004839E-2"/>
                  <c:y val="1.981131781142220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4482744576672046E-2"/>
                  <c:y val="2.547169432897138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7586195661337635E-2"/>
                  <c:y val="2.83018825877458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7586195661337635E-2"/>
                  <c:y val="2.54716943289712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2.9310332890171237E-2"/>
                  <c:y val="3.962263562284410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800">
                    <a:latin typeface="HG丸ｺﾞｼｯｸM-PRO" panose="020F0600000000000000" pitchFamily="50" charset="-128"/>
                    <a:ea typeface="HG丸ｺﾞｼｯｸM-PRO" panose="020F0600000000000000"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乳用牛の飼養状況!$C$5:$Q$5</c:f>
              <c:strCache>
                <c:ptCount val="15"/>
                <c:pt idx="0">
                  <c:v>昭和50</c:v>
                </c:pt>
                <c:pt idx="1">
                  <c:v>55</c:v>
                </c:pt>
                <c:pt idx="2">
                  <c:v>60</c:v>
                </c:pt>
                <c:pt idx="3">
                  <c:v>平成2</c:v>
                </c:pt>
                <c:pt idx="4">
                  <c:v>7</c:v>
                </c:pt>
                <c:pt idx="5">
                  <c:v>12</c:v>
                </c:pt>
                <c:pt idx="6">
                  <c:v>17</c:v>
                </c:pt>
                <c:pt idx="7">
                  <c:v>22</c:v>
                </c:pt>
                <c:pt idx="8">
                  <c:v>25</c:v>
                </c:pt>
                <c:pt idx="9">
                  <c:v>26</c:v>
                </c:pt>
                <c:pt idx="10">
                  <c:v>27</c:v>
                </c:pt>
                <c:pt idx="11">
                  <c:v>28</c:v>
                </c:pt>
                <c:pt idx="12">
                  <c:v>29</c:v>
                </c:pt>
                <c:pt idx="13">
                  <c:v>30</c:v>
                </c:pt>
                <c:pt idx="14">
                  <c:v>31</c:v>
                </c:pt>
              </c:strCache>
            </c:strRef>
          </c:cat>
          <c:val>
            <c:numRef>
              <c:f>乳用牛の飼養状況!$C$8:$Q$8</c:f>
              <c:numCache>
                <c:formatCode>General</c:formatCode>
                <c:ptCount val="15"/>
                <c:pt idx="0">
                  <c:v>16.399999999999999</c:v>
                </c:pt>
                <c:pt idx="1">
                  <c:v>23.8</c:v>
                </c:pt>
                <c:pt idx="2">
                  <c:v>30.1</c:v>
                </c:pt>
                <c:pt idx="3">
                  <c:v>34.799999999999997</c:v>
                </c:pt>
                <c:pt idx="4">
                  <c:v>38.200000000000003</c:v>
                </c:pt>
                <c:pt idx="5">
                  <c:v>43.4</c:v>
                </c:pt>
                <c:pt idx="6">
                  <c:v>48.6</c:v>
                </c:pt>
                <c:pt idx="7">
                  <c:v>51.6</c:v>
                </c:pt>
                <c:pt idx="8">
                  <c:v>51</c:v>
                </c:pt>
                <c:pt idx="9" formatCode="#,##0_);[Red]\(#,##0\)">
                  <c:v>52</c:v>
                </c:pt>
                <c:pt idx="10">
                  <c:v>50.8</c:v>
                </c:pt>
                <c:pt idx="11" formatCode="0.0">
                  <c:v>56.9</c:v>
                </c:pt>
                <c:pt idx="12">
                  <c:v>58.4</c:v>
                </c:pt>
                <c:pt idx="13" formatCode="0.0">
                  <c:v>56.3</c:v>
                </c:pt>
                <c:pt idx="14" formatCode="0.0">
                  <c:v>57.6</c:v>
                </c:pt>
              </c:numCache>
            </c:numRef>
          </c:val>
          <c:smooth val="0"/>
        </c:ser>
        <c:dLbls>
          <c:showLegendKey val="0"/>
          <c:showVal val="0"/>
          <c:showCatName val="0"/>
          <c:showSerName val="0"/>
          <c:showPercent val="0"/>
          <c:showBubbleSize val="0"/>
        </c:dLbls>
        <c:marker val="1"/>
        <c:smooth val="0"/>
        <c:axId val="1547327184"/>
        <c:axId val="1547321200"/>
      </c:lineChart>
      <c:catAx>
        <c:axId val="1547327728"/>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547335888"/>
        <c:crosses val="autoZero"/>
        <c:auto val="0"/>
        <c:lblAlgn val="ctr"/>
        <c:lblOffset val="100"/>
        <c:tickLblSkip val="1"/>
        <c:tickMarkSkip val="1"/>
        <c:noMultiLvlLbl val="0"/>
      </c:catAx>
      <c:valAx>
        <c:axId val="1547335888"/>
        <c:scaling>
          <c:orientation val="minMax"/>
        </c:scaling>
        <c:delete val="0"/>
        <c:axPos val="l"/>
        <c:title>
          <c:tx>
            <c:rich>
              <a:bodyPr rot="0" vert="horz"/>
              <a:lstStyle/>
              <a:p>
                <a:pPr algn="ctr">
                  <a:defRPr sz="10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r>
                  <a:rPr lang="ja-JP" altLang="en-US" sz="1000">
                    <a:latin typeface="HG丸ｺﾞｼｯｸM-PRO" panose="020F0600000000000000" pitchFamily="50" charset="-128"/>
                    <a:ea typeface="HG丸ｺﾞｼｯｸM-PRO" panose="020F0600000000000000" pitchFamily="50" charset="-128"/>
                  </a:rPr>
                  <a:t>（頭）</a:t>
                </a:r>
              </a:p>
            </c:rich>
          </c:tx>
          <c:layout>
            <c:manualLayout>
              <c:xMode val="edge"/>
              <c:yMode val="edge"/>
              <c:x val="9.3417648655986965E-2"/>
              <c:y val="0.1903651647383649"/>
            </c:manualLayout>
          </c:layout>
          <c:overlay val="0"/>
          <c:spPr>
            <a:noFill/>
            <a:ln w="25400">
              <a:noFill/>
            </a:ln>
          </c:spPr>
        </c:title>
        <c:numFmt formatCode="#,##0_ "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547327728"/>
        <c:crosses val="autoZero"/>
        <c:crossBetween val="between"/>
      </c:valAx>
      <c:catAx>
        <c:axId val="1547327184"/>
        <c:scaling>
          <c:orientation val="minMax"/>
        </c:scaling>
        <c:delete val="1"/>
        <c:axPos val="b"/>
        <c:numFmt formatCode="General" sourceLinked="1"/>
        <c:majorTickMark val="out"/>
        <c:minorTickMark val="none"/>
        <c:tickLblPos val="nextTo"/>
        <c:crossAx val="1547321200"/>
        <c:crosses val="autoZero"/>
        <c:auto val="0"/>
        <c:lblAlgn val="ctr"/>
        <c:lblOffset val="100"/>
        <c:noMultiLvlLbl val="0"/>
      </c:catAx>
      <c:valAx>
        <c:axId val="1547321200"/>
        <c:scaling>
          <c:orientation val="minMax"/>
          <c:max val="600"/>
        </c:scaling>
        <c:delete val="0"/>
        <c:axPos val="r"/>
        <c:numFmt formatCode="#,##0" sourceLinked="1"/>
        <c:majorTickMark val="in"/>
        <c:minorTickMark val="none"/>
        <c:tickLblPos val="nextTo"/>
        <c:spPr>
          <a:ln w="3175">
            <a:solidFill>
              <a:srgbClr val="000000"/>
            </a:solidFill>
            <a:prstDash val="solid"/>
          </a:ln>
        </c:spPr>
        <c:txPr>
          <a:bodyPr rot="0" vert="horz"/>
          <a:lstStyle/>
          <a:p>
            <a:pP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547327184"/>
        <c:crosses val="max"/>
        <c:crossBetween val="between"/>
        <c:majorUnit val="100"/>
      </c:valAx>
      <c:spPr>
        <a:noFill/>
        <a:ln w="25400">
          <a:noFill/>
        </a:ln>
      </c:spPr>
    </c:plotArea>
    <c:legend>
      <c:legendPos val="r"/>
      <c:layout>
        <c:manualLayout>
          <c:xMode val="edge"/>
          <c:yMode val="edge"/>
          <c:x val="0.63254101308402944"/>
          <c:y val="0.25283052253297839"/>
          <c:w val="0.20959060157863091"/>
          <c:h val="0.18714597015920548"/>
        </c:manualLayout>
      </c:layout>
      <c:overlay val="0"/>
      <c:spPr>
        <a:solidFill>
          <a:srgbClr val="FFFFFF"/>
        </a:solidFill>
        <a:ln w="25400">
          <a:noFill/>
        </a:ln>
      </c:spPr>
      <c:txPr>
        <a:bodyPr/>
        <a:lstStyle/>
        <a:p>
          <a:pPr>
            <a:defRPr sz="9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legend>
    <c:plotVisOnly val="1"/>
    <c:dispBlanksAs val="gap"/>
    <c:showDLblsOverMax val="0"/>
  </c:chart>
  <c:spPr>
    <a:no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062869080068465"/>
          <c:y val="0.13072849547174586"/>
          <c:w val="0.76421923474663911"/>
          <c:h val="0.764406779661017"/>
        </c:manualLayout>
      </c:layout>
      <c:barChart>
        <c:barDir val="col"/>
        <c:grouping val="clustered"/>
        <c:varyColors val="0"/>
        <c:ser>
          <c:idx val="1"/>
          <c:order val="2"/>
          <c:tx>
            <c:strRef>
              <c:f>乳用牛の飼養状況!$B$14</c:f>
              <c:strCache>
                <c:ptCount val="1"/>
                <c:pt idx="0">
                  <c:v>検定頭数</c:v>
                </c:pt>
              </c:strCache>
            </c:strRef>
          </c:tx>
          <c:spPr>
            <a:solidFill>
              <a:srgbClr val="CCCCFF"/>
            </a:solidFill>
            <a:ln w="25400">
              <a:noFill/>
            </a:ln>
          </c:spPr>
          <c:invertIfNegative val="0"/>
          <c:dLbls>
            <c:dLbl>
              <c:idx val="0"/>
              <c:layout>
                <c:manualLayout>
                  <c:x val="-1.1470001376008883E-2"/>
                  <c:y val="-1.333504446262519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乳用牛の飼養状況!$C$13:$P$13</c:f>
              <c:strCache>
                <c:ptCount val="14"/>
                <c:pt idx="0">
                  <c:v>昭和55</c:v>
                </c:pt>
                <c:pt idx="1">
                  <c:v>60</c:v>
                </c:pt>
                <c:pt idx="2">
                  <c:v>平成2</c:v>
                </c:pt>
                <c:pt idx="3">
                  <c:v>7</c:v>
                </c:pt>
                <c:pt idx="4">
                  <c:v>12</c:v>
                </c:pt>
                <c:pt idx="5">
                  <c:v>17</c:v>
                </c:pt>
                <c:pt idx="6">
                  <c:v>22 </c:v>
                </c:pt>
                <c:pt idx="7">
                  <c:v>24 </c:v>
                </c:pt>
                <c:pt idx="8">
                  <c:v>25 </c:v>
                </c:pt>
                <c:pt idx="9">
                  <c:v>26 </c:v>
                </c:pt>
                <c:pt idx="10">
                  <c:v>27 </c:v>
                </c:pt>
                <c:pt idx="11">
                  <c:v>28</c:v>
                </c:pt>
                <c:pt idx="12">
                  <c:v>29 </c:v>
                </c:pt>
                <c:pt idx="13">
                  <c:v>30</c:v>
                </c:pt>
              </c:strCache>
            </c:strRef>
          </c:cat>
          <c:val>
            <c:numRef>
              <c:f>乳用牛の飼養状況!$C$14:$P$14</c:f>
              <c:numCache>
                <c:formatCode>#,##0</c:formatCode>
                <c:ptCount val="14"/>
                <c:pt idx="0" formatCode="General">
                  <c:v>941</c:v>
                </c:pt>
                <c:pt idx="1">
                  <c:v>1987</c:v>
                </c:pt>
                <c:pt idx="2">
                  <c:v>2236</c:v>
                </c:pt>
                <c:pt idx="3">
                  <c:v>1929</c:v>
                </c:pt>
                <c:pt idx="4">
                  <c:v>2128</c:v>
                </c:pt>
                <c:pt idx="5">
                  <c:v>1895</c:v>
                </c:pt>
                <c:pt idx="6" formatCode="#,##0_);[Red]\(#,##0\)">
                  <c:v>1651</c:v>
                </c:pt>
                <c:pt idx="7" formatCode="#,##0_);[Red]\(#,##0\)">
                  <c:v>1640</c:v>
                </c:pt>
                <c:pt idx="8" formatCode="#,##0_);[Red]\(#,##0\)">
                  <c:v>1574</c:v>
                </c:pt>
                <c:pt idx="9" formatCode="#,##0_);[Red]\(#,##0\)">
                  <c:v>1494</c:v>
                </c:pt>
                <c:pt idx="10" formatCode="#,##0_);[Red]\(#,##0\)">
                  <c:v>1528</c:v>
                </c:pt>
                <c:pt idx="11" formatCode="#,##0_ ">
                  <c:v>1513</c:v>
                </c:pt>
                <c:pt idx="12" formatCode="#,##0_);[Red]\(#,##0\)">
                  <c:v>1477</c:v>
                </c:pt>
                <c:pt idx="13" formatCode="#,##0_ ">
                  <c:v>1473</c:v>
                </c:pt>
              </c:numCache>
            </c:numRef>
          </c:val>
        </c:ser>
        <c:dLbls>
          <c:showLegendKey val="0"/>
          <c:showVal val="0"/>
          <c:showCatName val="0"/>
          <c:showSerName val="0"/>
          <c:showPercent val="0"/>
          <c:showBubbleSize val="0"/>
        </c:dLbls>
        <c:gapWidth val="50"/>
        <c:axId val="1547326640"/>
        <c:axId val="1765066880"/>
      </c:barChart>
      <c:lineChart>
        <c:grouping val="standard"/>
        <c:varyColors val="0"/>
        <c:ser>
          <c:idx val="0"/>
          <c:order val="0"/>
          <c:tx>
            <c:strRef>
              <c:f>乳用牛の飼養状況!$B$15</c:f>
              <c:strCache>
                <c:ptCount val="1"/>
                <c:pt idx="0">
                  <c:v>検定戸数</c:v>
                </c:pt>
              </c:strCache>
            </c:strRef>
          </c:tx>
          <c:spPr>
            <a:ln w="25400">
              <a:solidFill>
                <a:srgbClr val="FFCC00"/>
              </a:solidFill>
              <a:prstDash val="solid"/>
            </a:ln>
          </c:spPr>
          <c:marker>
            <c:symbol val="triangle"/>
            <c:size val="7"/>
            <c:spPr>
              <a:solidFill>
                <a:srgbClr val="FFCC00"/>
              </a:solidFill>
              <a:ln>
                <a:solidFill>
                  <a:srgbClr val="FFFFFF"/>
                </a:solidFill>
                <a:prstDash val="solid"/>
              </a:ln>
            </c:spPr>
          </c:marker>
          <c:dLbls>
            <c:dLbl>
              <c:idx val="0"/>
              <c:layout>
                <c:manualLayout>
                  <c:x val="-1.6672749654856541E-2"/>
                  <c:y val="3.686681532102389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2821387742999797E-3"/>
                  <c:y val="3.16915404263207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932499047336662E-2"/>
                  <c:y val="3.62189033443665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2416360723880667E-2"/>
                  <c:y val="-2.54460967536668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916119541912948E-2"/>
                  <c:y val="-3.344598267838077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6252773483939279E-2"/>
                  <c:y val="-4.48021774120238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265143216873999E-2"/>
                  <c:y val="3.4938764742893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8362545081681236E-2"/>
                  <c:y val="2.925532009703529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682991465049483E-2"/>
                  <c:y val="3.43136678234612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7019251733760222E-2"/>
                  <c:y val="3.54209110694023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7213119831015946E-2"/>
                  <c:y val="2.90887417813151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9475271614276164E-2"/>
                  <c:y val="2.72996872264711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0703297234144446E-2"/>
                  <c:y val="3.571785121434743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2208318622512888E-2"/>
                  <c:y val="4.527362918045819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乳用牛の飼養状況!$C$13:$P$13</c:f>
              <c:strCache>
                <c:ptCount val="14"/>
                <c:pt idx="0">
                  <c:v>昭和55</c:v>
                </c:pt>
                <c:pt idx="1">
                  <c:v>60</c:v>
                </c:pt>
                <c:pt idx="2">
                  <c:v>平成2</c:v>
                </c:pt>
                <c:pt idx="3">
                  <c:v>7</c:v>
                </c:pt>
                <c:pt idx="4">
                  <c:v>12</c:v>
                </c:pt>
                <c:pt idx="5">
                  <c:v>17</c:v>
                </c:pt>
                <c:pt idx="6">
                  <c:v>22 </c:v>
                </c:pt>
                <c:pt idx="7">
                  <c:v>24 </c:v>
                </c:pt>
                <c:pt idx="8">
                  <c:v>25 </c:v>
                </c:pt>
                <c:pt idx="9">
                  <c:v>26 </c:v>
                </c:pt>
                <c:pt idx="10">
                  <c:v>27 </c:v>
                </c:pt>
                <c:pt idx="11">
                  <c:v>28</c:v>
                </c:pt>
                <c:pt idx="12">
                  <c:v>29 </c:v>
                </c:pt>
                <c:pt idx="13">
                  <c:v>30</c:v>
                </c:pt>
              </c:strCache>
            </c:strRef>
          </c:cat>
          <c:val>
            <c:numRef>
              <c:f>乳用牛の飼養状況!$C$15:$P$15</c:f>
              <c:numCache>
                <c:formatCode>General</c:formatCode>
                <c:ptCount val="14"/>
                <c:pt idx="0">
                  <c:v>35</c:v>
                </c:pt>
                <c:pt idx="1">
                  <c:v>68</c:v>
                </c:pt>
                <c:pt idx="2">
                  <c:v>77</c:v>
                </c:pt>
                <c:pt idx="3">
                  <c:v>58</c:v>
                </c:pt>
                <c:pt idx="4">
                  <c:v>53</c:v>
                </c:pt>
                <c:pt idx="5">
                  <c:v>44</c:v>
                </c:pt>
                <c:pt idx="6" formatCode="#,##0_);[Red]\(#,##0\)">
                  <c:v>33</c:v>
                </c:pt>
                <c:pt idx="7" formatCode="#,##0_);[Red]\(#,##0\)">
                  <c:v>32</c:v>
                </c:pt>
                <c:pt idx="8" formatCode="#,##0_);[Red]\(#,##0\)">
                  <c:v>31</c:v>
                </c:pt>
                <c:pt idx="9" formatCode="#,##0_);[Red]\(#,##0\)">
                  <c:v>27</c:v>
                </c:pt>
                <c:pt idx="10" formatCode="#,##0_);[Red]\(#,##0\)">
                  <c:v>28</c:v>
                </c:pt>
                <c:pt idx="11">
                  <c:v>28</c:v>
                </c:pt>
                <c:pt idx="12" formatCode="#,##0_);[Red]\(#,##0\)">
                  <c:v>27</c:v>
                </c:pt>
                <c:pt idx="13">
                  <c:v>26</c:v>
                </c:pt>
              </c:numCache>
            </c:numRef>
          </c:val>
          <c:smooth val="0"/>
        </c:ser>
        <c:ser>
          <c:idx val="2"/>
          <c:order val="1"/>
          <c:tx>
            <c:strRef>
              <c:f>乳用牛の飼養状況!$B$16</c:f>
              <c:strCache>
                <c:ptCount val="1"/>
                <c:pt idx="0">
                  <c:v>農家加入率（％）</c:v>
                </c:pt>
              </c:strCache>
            </c:strRef>
          </c:tx>
          <c:spPr>
            <a:ln w="25400">
              <a:solidFill>
                <a:srgbClr val="FF99CC"/>
              </a:solidFill>
              <a:prstDash val="solid"/>
            </a:ln>
          </c:spPr>
          <c:marker>
            <c:symbol val="square"/>
            <c:size val="7"/>
            <c:spPr>
              <a:solidFill>
                <a:srgbClr val="FF99CC"/>
              </a:solidFill>
              <a:ln>
                <a:solidFill>
                  <a:srgbClr val="FFFFFF"/>
                </a:solidFill>
                <a:prstDash val="solid"/>
              </a:ln>
            </c:spPr>
          </c:marker>
          <c:dLbls>
            <c:dLbl>
              <c:idx val="0"/>
              <c:layout>
                <c:manualLayout>
                  <c:x val="-1.9410629919820694E-2"/>
                  <c:y val="2.844097783667642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502150886121194E-2"/>
                  <c:y val="2.953143606435183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832554996165226E-2"/>
                  <c:y val="3.054644025743435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4128832942817324E-2"/>
                  <c:y val="3.48533986051819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3288606235901683E-2"/>
                  <c:y val="3.15351068354630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5550758019161846E-2"/>
                  <c:y val="3.24070335510340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6432980650445704E-2"/>
                  <c:y val="2.39362033962351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5938556932114429E-2"/>
                  <c:y val="3.24258970596822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2.4064204061806906E-2"/>
                  <c:y val="3.073098180544502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3223977354891318E-2"/>
                  <c:y val="2.99380679350351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2383729966625705E-2"/>
                  <c:y val="2.66884479166109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2932552918647912E-2"/>
                  <c:y val="4.565922741324188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9208579296137738E-2"/>
                  <c:y val="4.0386513211641148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2994277679544607E-2"/>
                      <c:h val="4.9423711855333521E-2"/>
                    </c:manualLayout>
                  </c15:layout>
                </c:ext>
              </c:extLst>
            </c:dLbl>
            <c:spPr>
              <a:noFill/>
              <a:ln w="25400">
                <a:noFill/>
              </a:ln>
            </c:spPr>
            <c:txPr>
              <a:bodyPr/>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乳用牛の飼養状況!$C$13:$P$13</c:f>
              <c:strCache>
                <c:ptCount val="14"/>
                <c:pt idx="0">
                  <c:v>昭和55</c:v>
                </c:pt>
                <c:pt idx="1">
                  <c:v>60</c:v>
                </c:pt>
                <c:pt idx="2">
                  <c:v>平成2</c:v>
                </c:pt>
                <c:pt idx="3">
                  <c:v>7</c:v>
                </c:pt>
                <c:pt idx="4">
                  <c:v>12</c:v>
                </c:pt>
                <c:pt idx="5">
                  <c:v>17</c:v>
                </c:pt>
                <c:pt idx="6">
                  <c:v>22 </c:v>
                </c:pt>
                <c:pt idx="7">
                  <c:v>24 </c:v>
                </c:pt>
                <c:pt idx="8">
                  <c:v>25 </c:v>
                </c:pt>
                <c:pt idx="9">
                  <c:v>26 </c:v>
                </c:pt>
                <c:pt idx="10">
                  <c:v>27 </c:v>
                </c:pt>
                <c:pt idx="11">
                  <c:v>28</c:v>
                </c:pt>
                <c:pt idx="12">
                  <c:v>29 </c:v>
                </c:pt>
                <c:pt idx="13">
                  <c:v>30</c:v>
                </c:pt>
              </c:strCache>
            </c:strRef>
          </c:cat>
          <c:val>
            <c:numRef>
              <c:f>乳用牛の飼養状況!$C$16:$P$16</c:f>
              <c:numCache>
                <c:formatCode>General</c:formatCode>
                <c:ptCount val="14"/>
                <c:pt idx="0">
                  <c:v>8.6</c:v>
                </c:pt>
                <c:pt idx="1">
                  <c:v>21.5</c:v>
                </c:pt>
                <c:pt idx="2">
                  <c:v>30.4</c:v>
                </c:pt>
                <c:pt idx="3">
                  <c:v>34.1</c:v>
                </c:pt>
                <c:pt idx="4">
                  <c:v>37.9</c:v>
                </c:pt>
                <c:pt idx="5">
                  <c:v>43.1</c:v>
                </c:pt>
                <c:pt idx="6" formatCode="#,##0.0_);[Red]\(#,##0.0\)">
                  <c:v>41.25</c:v>
                </c:pt>
                <c:pt idx="7" formatCode="#,##0.0_);[Red]\(#,##0.0\)">
                  <c:v>45.070422535211272</c:v>
                </c:pt>
                <c:pt idx="8" formatCode="#,##0.0_);[Red]\(#,##0.0\)">
                  <c:v>43.661971830985912</c:v>
                </c:pt>
                <c:pt idx="9" formatCode="#,##0.0_);[Red]\(#,##0.0\)">
                  <c:v>39.705882352941174</c:v>
                </c:pt>
                <c:pt idx="10" formatCode="#,##0.0_);[Red]\(#,##0.0\)">
                  <c:v>42.424242424242422</c:v>
                </c:pt>
                <c:pt idx="11">
                  <c:v>51.8</c:v>
                </c:pt>
                <c:pt idx="12" formatCode="#,##0.0_);[Red]\(#,##0.0\)">
                  <c:v>52.9</c:v>
                </c:pt>
                <c:pt idx="13">
                  <c:v>52</c:v>
                </c:pt>
              </c:numCache>
            </c:numRef>
          </c:val>
          <c:smooth val="0"/>
        </c:ser>
        <c:dLbls>
          <c:showLegendKey val="0"/>
          <c:showVal val="0"/>
          <c:showCatName val="0"/>
          <c:showSerName val="0"/>
          <c:showPercent val="0"/>
          <c:showBubbleSize val="0"/>
        </c:dLbls>
        <c:marker val="1"/>
        <c:smooth val="0"/>
        <c:axId val="1765062528"/>
        <c:axId val="1765064704"/>
      </c:lineChart>
      <c:catAx>
        <c:axId val="154732664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765066880"/>
        <c:crosses val="autoZero"/>
        <c:auto val="0"/>
        <c:lblAlgn val="ctr"/>
        <c:lblOffset val="100"/>
        <c:tickLblSkip val="1"/>
        <c:tickMarkSkip val="1"/>
        <c:noMultiLvlLbl val="0"/>
      </c:catAx>
      <c:valAx>
        <c:axId val="1765066880"/>
        <c:scaling>
          <c:orientation val="minMax"/>
        </c:scaling>
        <c:delete val="0"/>
        <c:axPos val="l"/>
        <c:title>
          <c:tx>
            <c:rich>
              <a:bodyPr rot="0" vert="horz"/>
              <a:lstStyle/>
              <a:p>
                <a:pPr algn="ct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r>
                  <a:rPr lang="ja-JP" altLang="en-US" sz="700">
                    <a:latin typeface="HG丸ｺﾞｼｯｸM-PRO" panose="020F0600000000000000" pitchFamily="50" charset="-128"/>
                    <a:ea typeface="HG丸ｺﾞｼｯｸM-PRO" panose="020F0600000000000000" pitchFamily="50" charset="-128"/>
                  </a:rPr>
                  <a:t>（頭）</a:t>
                </a:r>
              </a:p>
            </c:rich>
          </c:tx>
          <c:layout>
            <c:manualLayout>
              <c:xMode val="edge"/>
              <c:yMode val="edge"/>
              <c:x val="7.3400185822796643E-2"/>
              <c:y val="5.1776514631640798E-2"/>
            </c:manualLayout>
          </c:layout>
          <c:overlay val="0"/>
          <c:spPr>
            <a:noFill/>
            <a:ln w="25400">
              <a:noFill/>
            </a:ln>
          </c:spPr>
        </c:title>
        <c:numFmt formatCode="#,##0_);[Red]\(#,##0\)" sourceLinked="0"/>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547326640"/>
        <c:crosses val="autoZero"/>
        <c:crossBetween val="between"/>
      </c:valAx>
      <c:catAx>
        <c:axId val="1765062528"/>
        <c:scaling>
          <c:orientation val="minMax"/>
        </c:scaling>
        <c:delete val="1"/>
        <c:axPos val="b"/>
        <c:numFmt formatCode="General" sourceLinked="1"/>
        <c:majorTickMark val="out"/>
        <c:minorTickMark val="none"/>
        <c:tickLblPos val="nextTo"/>
        <c:crossAx val="1765064704"/>
        <c:crosses val="autoZero"/>
        <c:auto val="0"/>
        <c:lblAlgn val="ctr"/>
        <c:lblOffset val="100"/>
        <c:noMultiLvlLbl val="0"/>
      </c:catAx>
      <c:valAx>
        <c:axId val="1765064704"/>
        <c:scaling>
          <c:orientation val="minMax"/>
        </c:scaling>
        <c:delete val="0"/>
        <c:axPos val="r"/>
        <c:numFmt formatCode="General" sourceLinked="1"/>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765062528"/>
        <c:crosses val="max"/>
        <c:crossBetween val="between"/>
      </c:valAx>
      <c:spPr>
        <a:noFill/>
        <a:ln w="25400">
          <a:noFill/>
        </a:ln>
      </c:spPr>
    </c:plotArea>
    <c:legend>
      <c:legendPos val="r"/>
      <c:layout>
        <c:manualLayout>
          <c:xMode val="edge"/>
          <c:yMode val="edge"/>
          <c:x val="0.63528136900932985"/>
          <c:y val="9.2757764100626292E-2"/>
          <c:w val="0.22775882454491259"/>
          <c:h val="0.20524787906118416"/>
        </c:manualLayout>
      </c:layout>
      <c:overlay val="0"/>
      <c:spPr>
        <a:solidFill>
          <a:srgbClr val="FFFFFF"/>
        </a:solidFill>
        <a:ln w="25400">
          <a:noFill/>
        </a:ln>
      </c:spPr>
      <c:txPr>
        <a:bodyPr/>
        <a:lstStyle/>
        <a:p>
          <a:pPr>
            <a:defRPr sz="9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legend>
    <c:plotVisOnly val="1"/>
    <c:dispBlanksAs val="gap"/>
    <c:showDLblsOverMax val="0"/>
  </c:chart>
  <c:spPr>
    <a:no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4808629336466"/>
          <c:y val="0.15084745460605703"/>
          <c:w val="0.78800413650465362"/>
          <c:h val="0.63559322033898302"/>
        </c:manualLayout>
      </c:layout>
      <c:barChart>
        <c:barDir val="col"/>
        <c:grouping val="clustered"/>
        <c:varyColors val="0"/>
        <c:ser>
          <c:idx val="1"/>
          <c:order val="0"/>
          <c:tx>
            <c:strRef>
              <c:f>乳用牛の飼養状況!$B$26</c:f>
              <c:strCache>
                <c:ptCount val="1"/>
                <c:pt idx="0">
                  <c:v>生乳生産量</c:v>
                </c:pt>
              </c:strCache>
            </c:strRef>
          </c:tx>
          <c:spPr>
            <a:solidFill>
              <a:srgbClr val="CCCCFF"/>
            </a:solidFill>
            <a:ln w="25400">
              <a:noFill/>
            </a:ln>
          </c:spPr>
          <c:invertIfNegative val="0"/>
          <c:dLbls>
            <c:spPr>
              <a:noFill/>
              <a:ln w="25400">
                <a:noFill/>
              </a:ln>
            </c:spPr>
            <c:txPr>
              <a:bodyPr/>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乳用牛の飼養状況!$D$25:$Q$25</c:f>
              <c:strCache>
                <c:ptCount val="14"/>
                <c:pt idx="0">
                  <c:v>昭和60</c:v>
                </c:pt>
                <c:pt idx="1">
                  <c:v>平成2</c:v>
                </c:pt>
                <c:pt idx="2">
                  <c:v>7</c:v>
                </c:pt>
                <c:pt idx="3">
                  <c:v>12</c:v>
                </c:pt>
                <c:pt idx="4">
                  <c:v>17</c:v>
                </c:pt>
                <c:pt idx="5">
                  <c:v>22</c:v>
                </c:pt>
                <c:pt idx="6">
                  <c:v>23</c:v>
                </c:pt>
                <c:pt idx="7">
                  <c:v>24</c:v>
                </c:pt>
                <c:pt idx="8">
                  <c:v>25 </c:v>
                </c:pt>
                <c:pt idx="9">
                  <c:v>26 </c:v>
                </c:pt>
                <c:pt idx="10">
                  <c:v>27 </c:v>
                </c:pt>
                <c:pt idx="11">
                  <c:v>28 </c:v>
                </c:pt>
                <c:pt idx="12">
                  <c:v>29 </c:v>
                </c:pt>
                <c:pt idx="13">
                  <c:v>30 </c:v>
                </c:pt>
              </c:strCache>
            </c:strRef>
          </c:cat>
          <c:val>
            <c:numRef>
              <c:f>乳用牛の飼養状況!$D$26:$Q$26</c:f>
              <c:numCache>
                <c:formatCode>#,##0</c:formatCode>
                <c:ptCount val="14"/>
                <c:pt idx="0">
                  <c:v>39629</c:v>
                </c:pt>
                <c:pt idx="1">
                  <c:v>41658</c:v>
                </c:pt>
                <c:pt idx="2">
                  <c:v>33965</c:v>
                </c:pt>
                <c:pt idx="3">
                  <c:v>34330</c:v>
                </c:pt>
                <c:pt idx="4">
                  <c:v>29166</c:v>
                </c:pt>
                <c:pt idx="5" formatCode="#,##0_);[Red]\(#,##0\)">
                  <c:v>24140</c:v>
                </c:pt>
                <c:pt idx="6" formatCode="#,##0_);[Red]\(#,##0\)">
                  <c:v>23766</c:v>
                </c:pt>
                <c:pt idx="7" formatCode="#,##0_);[Red]\(#,##0\)">
                  <c:v>23185</c:v>
                </c:pt>
                <c:pt idx="8" formatCode="#,##0_);[Red]\(#,##0\)">
                  <c:v>22869</c:v>
                </c:pt>
                <c:pt idx="9" formatCode="#,##0_);[Red]\(#,##0\)">
                  <c:v>21530</c:v>
                </c:pt>
                <c:pt idx="10" formatCode="#,##0_);[Red]\(#,##0\)">
                  <c:v>20360</c:v>
                </c:pt>
                <c:pt idx="11" formatCode="#,##0_);[Red]\(#,##0\)">
                  <c:v>19810</c:v>
                </c:pt>
                <c:pt idx="12" formatCode="#,##0_ ">
                  <c:v>18828</c:v>
                </c:pt>
                <c:pt idx="13" formatCode="#,##0_ ">
                  <c:v>17634</c:v>
                </c:pt>
              </c:numCache>
            </c:numRef>
          </c:val>
        </c:ser>
        <c:dLbls>
          <c:showLegendKey val="0"/>
          <c:showVal val="0"/>
          <c:showCatName val="0"/>
          <c:showSerName val="0"/>
          <c:showPercent val="0"/>
          <c:showBubbleSize val="0"/>
        </c:dLbls>
        <c:gapWidth val="50"/>
        <c:axId val="1765064160"/>
        <c:axId val="1765057088"/>
      </c:barChart>
      <c:lineChart>
        <c:grouping val="standard"/>
        <c:varyColors val="0"/>
        <c:ser>
          <c:idx val="0"/>
          <c:order val="1"/>
          <c:tx>
            <c:strRef>
              <c:f>乳用牛の飼養状況!$B$27</c:f>
              <c:strCache>
                <c:ptCount val="1"/>
                <c:pt idx="0">
                  <c:v>経産牛一頭当たり乳量</c:v>
                </c:pt>
              </c:strCache>
            </c:strRef>
          </c:tx>
          <c:spPr>
            <a:ln w="25400">
              <a:solidFill>
                <a:srgbClr val="FFCC00"/>
              </a:solidFill>
              <a:prstDash val="solid"/>
            </a:ln>
          </c:spPr>
          <c:marker>
            <c:symbol val="diamond"/>
            <c:size val="7"/>
            <c:spPr>
              <a:solidFill>
                <a:srgbClr val="FFCC00"/>
              </a:solidFill>
              <a:ln>
                <a:solidFill>
                  <a:srgbClr val="FFFFFF"/>
                </a:solidFill>
                <a:prstDash val="solid"/>
              </a:ln>
            </c:spPr>
          </c:marker>
          <c:dLbls>
            <c:spPr>
              <a:noFill/>
              <a:ln w="25400">
                <a:noFill/>
              </a:ln>
            </c:spPr>
            <c:txPr>
              <a:bodyPr/>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乳用牛の飼養状況!$D$25:$Q$25</c:f>
              <c:strCache>
                <c:ptCount val="14"/>
                <c:pt idx="0">
                  <c:v>昭和60</c:v>
                </c:pt>
                <c:pt idx="1">
                  <c:v>平成2</c:v>
                </c:pt>
                <c:pt idx="2">
                  <c:v>7</c:v>
                </c:pt>
                <c:pt idx="3">
                  <c:v>12</c:v>
                </c:pt>
                <c:pt idx="4">
                  <c:v>17</c:v>
                </c:pt>
                <c:pt idx="5">
                  <c:v>22</c:v>
                </c:pt>
                <c:pt idx="6">
                  <c:v>23</c:v>
                </c:pt>
                <c:pt idx="7">
                  <c:v>24</c:v>
                </c:pt>
                <c:pt idx="8">
                  <c:v>25 </c:v>
                </c:pt>
                <c:pt idx="9">
                  <c:v>26 </c:v>
                </c:pt>
                <c:pt idx="10">
                  <c:v>27 </c:v>
                </c:pt>
                <c:pt idx="11">
                  <c:v>28 </c:v>
                </c:pt>
                <c:pt idx="12">
                  <c:v>29 </c:v>
                </c:pt>
                <c:pt idx="13">
                  <c:v>30 </c:v>
                </c:pt>
              </c:strCache>
            </c:strRef>
          </c:cat>
          <c:val>
            <c:numRef>
              <c:f>乳用牛の飼養状況!$D$27:$Q$27</c:f>
              <c:numCache>
                <c:formatCode>#,##0</c:formatCode>
                <c:ptCount val="14"/>
                <c:pt idx="0">
                  <c:v>5787</c:v>
                </c:pt>
                <c:pt idx="1">
                  <c:v>6534</c:v>
                </c:pt>
                <c:pt idx="2">
                  <c:v>6666</c:v>
                </c:pt>
                <c:pt idx="3">
                  <c:v>7460</c:v>
                </c:pt>
                <c:pt idx="4">
                  <c:v>7765</c:v>
                </c:pt>
                <c:pt idx="5" formatCode="#,##0_);[Red]\(#,##0\)">
                  <c:v>8213.6781218101387</c:v>
                </c:pt>
                <c:pt idx="6" formatCode="#,##0_);[Red]\(#,##0\)">
                  <c:v>8258.8806081830062</c:v>
                </c:pt>
                <c:pt idx="7">
                  <c:v>8304.0830945558737</c:v>
                </c:pt>
                <c:pt idx="8" formatCode="#,##0_);[Red]\(#,##0\)">
                  <c:v>8435.6326078937655</c:v>
                </c:pt>
                <c:pt idx="9" formatCode="#,##0_);[Red]\(#,##0\)">
                  <c:v>8723.6628849270655</c:v>
                </c:pt>
                <c:pt idx="10" formatCode="#,##0_);[Red]\(#,##0\)">
                  <c:v>8937.6646180860407</c:v>
                </c:pt>
                <c:pt idx="11" formatCode="#,##0_ ">
                  <c:v>9066.3615560640737</c:v>
                </c:pt>
                <c:pt idx="12" formatCode="#,##0_ ">
                  <c:v>9013</c:v>
                </c:pt>
                <c:pt idx="13" formatCode="#,##0_ ">
                  <c:v>9330</c:v>
                </c:pt>
              </c:numCache>
            </c:numRef>
          </c:val>
          <c:smooth val="0"/>
        </c:ser>
        <c:dLbls>
          <c:showLegendKey val="0"/>
          <c:showVal val="0"/>
          <c:showCatName val="0"/>
          <c:showSerName val="0"/>
          <c:showPercent val="0"/>
          <c:showBubbleSize val="0"/>
        </c:dLbls>
        <c:marker val="1"/>
        <c:smooth val="0"/>
        <c:axId val="1765067424"/>
        <c:axId val="1765067968"/>
      </c:lineChart>
      <c:catAx>
        <c:axId val="1765064160"/>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765057088"/>
        <c:crosses val="autoZero"/>
        <c:auto val="0"/>
        <c:lblAlgn val="ctr"/>
        <c:lblOffset val="100"/>
        <c:tickLblSkip val="1"/>
        <c:tickMarkSkip val="1"/>
        <c:noMultiLvlLbl val="0"/>
      </c:catAx>
      <c:valAx>
        <c:axId val="1765057088"/>
        <c:scaling>
          <c:orientation val="minMax"/>
          <c:min val="10000"/>
        </c:scaling>
        <c:delete val="0"/>
        <c:axPos val="l"/>
        <c:title>
          <c:tx>
            <c:rich>
              <a:bodyPr rot="0" vert="horz"/>
              <a:lstStyle/>
              <a:p>
                <a:pPr algn="ct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r>
                  <a:rPr lang="ja-JP" altLang="en-US" sz="700" b="0" i="0" u="none" strike="noStrike" baseline="0" dirty="0">
                    <a:solidFill>
                      <a:srgbClr val="000000"/>
                    </a:solidFill>
                    <a:latin typeface="HG丸ｺﾞｼｯｸM-PRO" panose="020F0600000000000000" pitchFamily="50" charset="-128"/>
                    <a:ea typeface="HG丸ｺﾞｼｯｸM-PRO" panose="020F0600000000000000" pitchFamily="50" charset="-128"/>
                  </a:rPr>
                  <a:t>生乳生産量（ｔ）</a:t>
                </a:r>
              </a:p>
            </c:rich>
          </c:tx>
          <c:layout>
            <c:manualLayout>
              <c:xMode val="edge"/>
              <c:yMode val="edge"/>
              <c:x val="2.0623102236575673E-2"/>
              <c:y val="6.0565658942225015E-2"/>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765064160"/>
        <c:crosses val="autoZero"/>
        <c:crossBetween val="between"/>
      </c:valAx>
      <c:catAx>
        <c:axId val="1765067424"/>
        <c:scaling>
          <c:orientation val="minMax"/>
        </c:scaling>
        <c:delete val="1"/>
        <c:axPos val="b"/>
        <c:numFmt formatCode="General" sourceLinked="1"/>
        <c:majorTickMark val="out"/>
        <c:minorTickMark val="none"/>
        <c:tickLblPos val="nextTo"/>
        <c:crossAx val="1765067968"/>
        <c:crosses val="autoZero"/>
        <c:auto val="0"/>
        <c:lblAlgn val="ctr"/>
        <c:lblOffset val="100"/>
        <c:noMultiLvlLbl val="0"/>
      </c:catAx>
      <c:valAx>
        <c:axId val="1765067968"/>
        <c:scaling>
          <c:orientation val="minMax"/>
          <c:min val="5000"/>
        </c:scaling>
        <c:delete val="0"/>
        <c:axPos val="r"/>
        <c:title>
          <c:tx>
            <c:rich>
              <a:bodyPr rot="0" vert="horz"/>
              <a:lstStyle/>
              <a:p>
                <a:pPr algn="ctr">
                  <a:defRPr sz="8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r>
                  <a:rPr lang="ja-JP" altLang="ja-JP" sz="700" b="0" i="0" u="none" strike="noStrike" baseline="0" dirty="0">
                    <a:effectLst/>
                    <a:latin typeface="HG丸ｺﾞｼｯｸM-PRO" panose="020F0600000000000000" pitchFamily="50" charset="-128"/>
                    <a:ea typeface="HG丸ｺﾞｼｯｸM-PRO" panose="020F0600000000000000" pitchFamily="50" charset="-128"/>
                  </a:rPr>
                  <a:t>経産牛１頭当たり乳量</a:t>
                </a:r>
                <a:r>
                  <a:rPr lang="ja-JP" altLang="en-US" sz="700" b="0" i="0" u="none" strike="noStrike" baseline="0" dirty="0">
                    <a:solidFill>
                      <a:srgbClr val="000000"/>
                    </a:solidFill>
                    <a:latin typeface="HG丸ｺﾞｼｯｸM-PRO" panose="020F0600000000000000" pitchFamily="50" charset="-128"/>
                    <a:ea typeface="HG丸ｺﾞｼｯｸM-PRO" panose="020F0600000000000000" pitchFamily="50" charset="-128"/>
                  </a:rPr>
                  <a:t>（kg）</a:t>
                </a:r>
              </a:p>
            </c:rich>
          </c:tx>
          <c:layout>
            <c:manualLayout>
              <c:xMode val="edge"/>
              <c:yMode val="edge"/>
              <c:x val="0.81595249835426031"/>
              <c:y val="3.2089615643524236E-2"/>
            </c:manualLayout>
          </c:layout>
          <c:overlay val="0"/>
          <c:spPr>
            <a:noFill/>
            <a:ln w="25400">
              <a:noFill/>
            </a:ln>
          </c:spPr>
        </c:title>
        <c:numFmt formatCode="#,##0" sourceLinked="1"/>
        <c:majorTickMark val="in"/>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765067424"/>
        <c:crosses val="max"/>
        <c:crossBetween val="between"/>
      </c:valAx>
      <c:spPr>
        <a:noFill/>
        <a:ln w="25400">
          <a:noFill/>
        </a:ln>
      </c:spPr>
    </c:plotArea>
    <c:legend>
      <c:legendPos val="r"/>
      <c:layout>
        <c:manualLayout>
          <c:xMode val="edge"/>
          <c:yMode val="edge"/>
          <c:x val="0.62527276528110542"/>
          <c:y val="0.33709460940800273"/>
          <c:w val="0.22753053540070364"/>
          <c:h val="0.13340926469565961"/>
        </c:manualLayout>
      </c:layout>
      <c:overlay val="0"/>
      <c:spPr>
        <a:solidFill>
          <a:srgbClr val="FFFFFF"/>
        </a:solidFill>
        <a:ln w="25400">
          <a:noFill/>
        </a:ln>
      </c:spPr>
      <c:txPr>
        <a:bodyPr/>
        <a:lstStyle/>
        <a:p>
          <a:pPr>
            <a:defRPr sz="7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legend>
    <c:plotVisOnly val="1"/>
    <c:dispBlanksAs val="gap"/>
    <c:showDLblsOverMax val="0"/>
  </c:chart>
  <c:spPr>
    <a:noFill/>
    <a:ln w="9525">
      <a:noFill/>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7310612894865686E-2"/>
          <c:y val="0.13225759303570517"/>
          <c:w val="0.87693898655635982"/>
          <c:h val="0.70677966101694911"/>
        </c:manualLayout>
      </c:layout>
      <c:lineChart>
        <c:grouping val="standard"/>
        <c:varyColors val="0"/>
        <c:ser>
          <c:idx val="0"/>
          <c:order val="0"/>
          <c:tx>
            <c:strRef>
              <c:f>乳用牛の飼養状況!$B$21</c:f>
              <c:strCache>
                <c:ptCount val="1"/>
                <c:pt idx="0">
                  <c:v>滋賀県</c:v>
                </c:pt>
              </c:strCache>
            </c:strRef>
          </c:tx>
          <c:spPr>
            <a:ln w="12700">
              <a:solidFill>
                <a:srgbClr val="3366FF"/>
              </a:solidFill>
              <a:prstDash val="solid"/>
            </a:ln>
          </c:spPr>
          <c:marker>
            <c:symbol val="circle"/>
            <c:size val="7"/>
            <c:spPr>
              <a:solidFill>
                <a:srgbClr val="3366FF"/>
              </a:solidFill>
              <a:ln>
                <a:solidFill>
                  <a:srgbClr val="FFFFFF"/>
                </a:solidFill>
                <a:prstDash val="solid"/>
              </a:ln>
            </c:spPr>
          </c:marker>
          <c:dLbls>
            <c:dLbl>
              <c:idx val="2"/>
              <c:layout>
                <c:manualLayout>
                  <c:x val="-3.2845836549132597E-3"/>
                  <c:y val="9.1139205171380817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242320816144997E-2"/>
                  <c:y val="3.169154042632073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4.0659025075134532E-2"/>
                  <c:y val="5.162816692538249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4677380261685153E-2"/>
                  <c:y val="-3.509882662873663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6408212863176673E-2"/>
                  <c:y val="-3.44313209479812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06938056927659E-2"/>
                  <c:y val="-5.283427518043102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5.7797174412962352E-2"/>
                  <c:y val="6.12069242100585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6.013278949973154E-2"/>
                  <c:y val="3.76721674973431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2363910568404656E-2"/>
                  <c:y val="3.265800513259466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4.5404405593206382E-2"/>
                  <c:y val="5.2376389747644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5.6744819197548355E-2"/>
                  <c:y val="-6.20719949585071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1767200766526055E-2"/>
                  <c:y val="4.77008883215052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2.603537487294684E-2"/>
                  <c:y val="-4.556743950558272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6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乳用牛の飼養状況!$C$20:$Q$20</c:f>
              <c:strCache>
                <c:ptCount val="15"/>
                <c:pt idx="0">
                  <c:v>昭和55</c:v>
                </c:pt>
                <c:pt idx="1">
                  <c:v>60</c:v>
                </c:pt>
                <c:pt idx="2">
                  <c:v>平成2</c:v>
                </c:pt>
                <c:pt idx="3">
                  <c:v>7</c:v>
                </c:pt>
                <c:pt idx="4">
                  <c:v>12</c:v>
                </c:pt>
                <c:pt idx="5">
                  <c:v>17</c:v>
                </c:pt>
                <c:pt idx="6">
                  <c:v>22 </c:v>
                </c:pt>
                <c:pt idx="7">
                  <c:v>23</c:v>
                </c:pt>
                <c:pt idx="8">
                  <c:v>24 </c:v>
                </c:pt>
                <c:pt idx="9">
                  <c:v>25 </c:v>
                </c:pt>
                <c:pt idx="10">
                  <c:v>26 </c:v>
                </c:pt>
                <c:pt idx="11">
                  <c:v>27 </c:v>
                </c:pt>
                <c:pt idx="12">
                  <c:v>28 </c:v>
                </c:pt>
                <c:pt idx="13">
                  <c:v>29 </c:v>
                </c:pt>
                <c:pt idx="14">
                  <c:v>30 </c:v>
                </c:pt>
              </c:strCache>
            </c:strRef>
          </c:cat>
          <c:val>
            <c:numRef>
              <c:f>乳用牛の飼養状況!$C$21:$Q$21</c:f>
              <c:numCache>
                <c:formatCode>#,##0_);[Red]\(#,##0\)</c:formatCode>
                <c:ptCount val="15"/>
                <c:pt idx="0">
                  <c:v>6075</c:v>
                </c:pt>
                <c:pt idx="1">
                  <c:v>6747</c:v>
                </c:pt>
                <c:pt idx="2">
                  <c:v>7601</c:v>
                </c:pt>
                <c:pt idx="3">
                  <c:v>7807</c:v>
                </c:pt>
                <c:pt idx="4">
                  <c:v>8423</c:v>
                </c:pt>
                <c:pt idx="5">
                  <c:v>9103</c:v>
                </c:pt>
                <c:pt idx="6">
                  <c:v>9614</c:v>
                </c:pt>
                <c:pt idx="7">
                  <c:v>9313</c:v>
                </c:pt>
                <c:pt idx="8">
                  <c:v>9360</c:v>
                </c:pt>
                <c:pt idx="9">
                  <c:v>9163</c:v>
                </c:pt>
                <c:pt idx="10">
                  <c:v>9408</c:v>
                </c:pt>
                <c:pt idx="11">
                  <c:v>9382</c:v>
                </c:pt>
                <c:pt idx="12" formatCode="#,##0_ ">
                  <c:v>9476</c:v>
                </c:pt>
                <c:pt idx="13" formatCode="#,##0_ ">
                  <c:v>9753</c:v>
                </c:pt>
                <c:pt idx="14" formatCode="#,##0_ ">
                  <c:v>9615</c:v>
                </c:pt>
              </c:numCache>
            </c:numRef>
          </c:val>
          <c:smooth val="0"/>
        </c:ser>
        <c:ser>
          <c:idx val="1"/>
          <c:order val="1"/>
          <c:tx>
            <c:strRef>
              <c:f>乳用牛の飼養状況!$B$22</c:f>
              <c:strCache>
                <c:ptCount val="1"/>
                <c:pt idx="0">
                  <c:v>全　国</c:v>
                </c:pt>
              </c:strCache>
            </c:strRef>
          </c:tx>
          <c:spPr>
            <a:ln w="12700">
              <a:solidFill>
                <a:srgbClr val="FF00FF"/>
              </a:solidFill>
              <a:prstDash val="solid"/>
            </a:ln>
          </c:spPr>
          <c:marker>
            <c:symbol val="square"/>
            <c:size val="7"/>
            <c:spPr>
              <a:solidFill>
                <a:srgbClr val="FF99CC"/>
              </a:solidFill>
              <a:ln>
                <a:solidFill>
                  <a:srgbClr val="FFFFFF"/>
                </a:solidFill>
                <a:prstDash val="solid"/>
              </a:ln>
            </c:spPr>
          </c:marker>
          <c:dLbls>
            <c:dLbl>
              <c:idx val="0"/>
              <c:layout>
                <c:manualLayout>
                  <c:x val="-4.8611468377293361E-2"/>
                  <c:y val="-7.351833858884937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8287064242940685E-2"/>
                  <c:y val="-6.16640174535153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8732843071543971E-2"/>
                  <c:y val="-1.418216948177746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9416378820825954E-2"/>
                  <c:y val="-1.444676071802456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8.6616056037371769E-2"/>
                  <c:y val="-2.27465283292845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2608341020091362E-2"/>
                  <c:y val="-3.20951546135720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0781061567248447E-2"/>
                  <c:y val="3.051077595340976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5.3265791306149862E-2"/>
                  <c:y val="5.377420782057228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5.0925828642176763E-2"/>
                  <c:y val="6.5418202688769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4.7507666831633065E-2"/>
                  <c:y val="-6.527640079868525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4.2025613509564679E-2"/>
                  <c:y val="-4.12500906066546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5.3607559180790861E-2"/>
                  <c:y val="-7.738343033031522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4.8436840692936287E-2"/>
                  <c:y val="-3.80009260693268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5.9742473679646732E-2"/>
                  <c:y val="5.439766082334609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1662375849498583E-2"/>
                  <c:y val="-3.89804681759721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1.5694113239027488E-2"/>
                  <c:y val="2.011507707015146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6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乳用牛の飼養状況!$C$20:$Q$20</c:f>
              <c:strCache>
                <c:ptCount val="15"/>
                <c:pt idx="0">
                  <c:v>昭和55</c:v>
                </c:pt>
                <c:pt idx="1">
                  <c:v>60</c:v>
                </c:pt>
                <c:pt idx="2">
                  <c:v>平成2</c:v>
                </c:pt>
                <c:pt idx="3">
                  <c:v>7</c:v>
                </c:pt>
                <c:pt idx="4">
                  <c:v>12</c:v>
                </c:pt>
                <c:pt idx="5">
                  <c:v>17</c:v>
                </c:pt>
                <c:pt idx="6">
                  <c:v>22 </c:v>
                </c:pt>
                <c:pt idx="7">
                  <c:v>23</c:v>
                </c:pt>
                <c:pt idx="8">
                  <c:v>24 </c:v>
                </c:pt>
                <c:pt idx="9">
                  <c:v>25 </c:v>
                </c:pt>
                <c:pt idx="10">
                  <c:v>26 </c:v>
                </c:pt>
                <c:pt idx="11">
                  <c:v>27 </c:v>
                </c:pt>
                <c:pt idx="12">
                  <c:v>28 </c:v>
                </c:pt>
                <c:pt idx="13">
                  <c:v>29 </c:v>
                </c:pt>
                <c:pt idx="14">
                  <c:v>30 </c:v>
                </c:pt>
              </c:strCache>
            </c:strRef>
          </c:cat>
          <c:val>
            <c:numRef>
              <c:f>乳用牛の飼養状況!$C$22:$Q$22</c:f>
              <c:numCache>
                <c:formatCode>#,##0_);[Red]\(#,##0\)</c:formatCode>
                <c:ptCount val="15"/>
                <c:pt idx="0">
                  <c:v>6339</c:v>
                </c:pt>
                <c:pt idx="1">
                  <c:v>7008</c:v>
                </c:pt>
                <c:pt idx="2">
                  <c:v>7798</c:v>
                </c:pt>
                <c:pt idx="3">
                  <c:v>8282</c:v>
                </c:pt>
                <c:pt idx="4">
                  <c:v>8794</c:v>
                </c:pt>
                <c:pt idx="5">
                  <c:v>9121</c:v>
                </c:pt>
                <c:pt idx="6">
                  <c:v>9346</c:v>
                </c:pt>
                <c:pt idx="7">
                  <c:v>9288</c:v>
                </c:pt>
                <c:pt idx="8">
                  <c:v>9349</c:v>
                </c:pt>
                <c:pt idx="9">
                  <c:v>9465</c:v>
                </c:pt>
                <c:pt idx="10">
                  <c:v>9448</c:v>
                </c:pt>
                <c:pt idx="11">
                  <c:v>9518</c:v>
                </c:pt>
                <c:pt idx="12" formatCode="#,##0_ ">
                  <c:v>9675</c:v>
                </c:pt>
                <c:pt idx="13" formatCode="#,##0_ ">
                  <c:v>9659</c:v>
                </c:pt>
                <c:pt idx="14" formatCode="#,##0_ ">
                  <c:v>9771</c:v>
                </c:pt>
              </c:numCache>
            </c:numRef>
          </c:val>
          <c:smooth val="0"/>
        </c:ser>
        <c:dLbls>
          <c:showLegendKey val="0"/>
          <c:showVal val="0"/>
          <c:showCatName val="0"/>
          <c:showSerName val="0"/>
          <c:showPercent val="0"/>
          <c:showBubbleSize val="0"/>
        </c:dLbls>
        <c:marker val="1"/>
        <c:smooth val="0"/>
        <c:axId val="1765061984"/>
        <c:axId val="1765063072"/>
      </c:lineChart>
      <c:catAx>
        <c:axId val="1765061984"/>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765063072"/>
        <c:crosses val="autoZero"/>
        <c:auto val="1"/>
        <c:lblAlgn val="ctr"/>
        <c:lblOffset val="100"/>
        <c:tickLblSkip val="1"/>
        <c:tickMarkSkip val="1"/>
        <c:noMultiLvlLbl val="0"/>
      </c:catAx>
      <c:valAx>
        <c:axId val="1765063072"/>
        <c:scaling>
          <c:orientation val="minMax"/>
          <c:min val="5500"/>
        </c:scaling>
        <c:delete val="0"/>
        <c:axPos val="l"/>
        <c:numFmt formatCode="#,##0_);[Red]\(#,##0\)" sourceLinked="1"/>
        <c:majorTickMark val="in"/>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Ｐゴシック"/>
              </a:defRPr>
            </a:pPr>
            <a:endParaRPr lang="ja-JP"/>
          </a:p>
        </c:txPr>
        <c:crossAx val="1765061984"/>
        <c:crosses val="autoZero"/>
        <c:crossBetween val="between"/>
      </c:valAx>
      <c:spPr>
        <a:noFill/>
        <a:ln w="25400">
          <a:noFill/>
        </a:ln>
      </c:spPr>
    </c:plotArea>
    <c:legend>
      <c:legendPos val="r"/>
      <c:layout>
        <c:manualLayout>
          <c:xMode val="edge"/>
          <c:yMode val="edge"/>
          <c:x val="0.15065308250988368"/>
          <c:y val="0.15586355882809033"/>
          <c:w val="0.28664927924741662"/>
          <c:h val="8.3050907878859187E-2"/>
        </c:manualLayout>
      </c:layout>
      <c:overlay val="0"/>
      <c:spPr>
        <a:solidFill>
          <a:srgbClr val="FFFFFF"/>
        </a:solidFill>
        <a:ln w="25400">
          <a:noFill/>
        </a:ln>
      </c:spPr>
      <c:txPr>
        <a:bodyPr/>
        <a:lstStyle/>
        <a:p>
          <a:pPr>
            <a:defRPr sz="600" b="0" i="0" u="none" strike="noStrike" baseline="0">
              <a:solidFill>
                <a:srgbClr val="000000"/>
              </a:solidFill>
              <a:latin typeface="HG丸ｺﾞｼｯｸM-PRO" panose="020F0600000000000000" pitchFamily="50" charset="-128"/>
              <a:ea typeface="HG丸ｺﾞｼｯｸM-PRO" panose="020F0600000000000000" pitchFamily="50" charset="-128"/>
              <a:cs typeface="ＭＳ ゴシック"/>
            </a:defRPr>
          </a:pPr>
          <a:endParaRPr lang="ja-JP"/>
        </a:p>
      </c:txPr>
    </c:legend>
    <c:plotVisOnly val="1"/>
    <c:dispBlanksAs val="gap"/>
    <c:showDLblsOverMax val="0"/>
  </c:chart>
  <c:spPr>
    <a:noFill/>
    <a:ln w="9525">
      <a:noFill/>
    </a:ln>
  </c:spPr>
  <c:txPr>
    <a:bodyPr/>
    <a:lstStyle/>
    <a:p>
      <a:pPr>
        <a:defRPr sz="1200" b="0" i="0" u="none" strike="noStrike" baseline="0">
          <a:solidFill>
            <a:srgbClr val="000000"/>
          </a:solidFill>
          <a:latin typeface="ＭＳ 明朝"/>
          <a:ea typeface="ＭＳ 明朝"/>
          <a:cs typeface="ＭＳ 明朝"/>
        </a:defRPr>
      </a:pPr>
      <a:endParaRPr lang="ja-JP"/>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0.7775</cdr:x>
      <cdr:y>0.6805</cdr:y>
    </cdr:from>
    <cdr:to>
      <cdr:x>0.7795</cdr:x>
      <cdr:y>0.711</cdr:y>
    </cdr:to>
    <cdr:sp macro="" textlink="">
      <cdr:nvSpPr>
        <cdr:cNvPr id="2049" name="Text Box 1"/>
        <cdr:cNvSpPr txBox="1">
          <a:spLocks xmlns:a="http://schemas.openxmlformats.org/drawingml/2006/main" noChangeArrowheads="1"/>
        </cdr:cNvSpPr>
      </cdr:nvSpPr>
      <cdr:spPr bwMode="auto">
        <a:xfrm xmlns:a="http://schemas.openxmlformats.org/drawingml/2006/main">
          <a:off x="7133668" y="3824240"/>
          <a:ext cx="18421" cy="17140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0.75862</cdr:x>
      <cdr:y>0.95094</cdr:y>
    </cdr:from>
    <cdr:to>
      <cdr:x>0.90491</cdr:x>
      <cdr:y>0.98395</cdr:y>
    </cdr:to>
    <cdr:sp macro="" textlink="">
      <cdr:nvSpPr>
        <cdr:cNvPr id="2056" name="Text Box 8"/>
        <cdr:cNvSpPr txBox="1">
          <a:spLocks xmlns:a="http://schemas.openxmlformats.org/drawingml/2006/main" noChangeArrowheads="1"/>
        </cdr:cNvSpPr>
      </cdr:nvSpPr>
      <cdr:spPr bwMode="auto">
        <a:xfrm xmlns:a="http://schemas.openxmlformats.org/drawingml/2006/main">
          <a:off x="5588002" y="4267200"/>
          <a:ext cx="1077573" cy="1481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10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1000" b="0" i="0" u="none" strike="noStrike" baseline="0" dirty="0">
              <a:solidFill>
                <a:srgbClr val="000000"/>
              </a:solidFill>
              <a:latin typeface="HG丸ｺﾞｼｯｸM-PRO" panose="020F0600000000000000" pitchFamily="50" charset="-128"/>
              <a:ea typeface="HG丸ｺﾞｼｯｸM-PRO" panose="020F0600000000000000" pitchFamily="50" charset="-128"/>
            </a:rPr>
            <a:t>資料：県畜産課調べ）</a:t>
          </a:r>
        </a:p>
      </cdr:txBody>
    </cdr:sp>
  </cdr:relSizeAnchor>
  <cdr:relSizeAnchor xmlns:cdr="http://schemas.openxmlformats.org/drawingml/2006/chartDrawing">
    <cdr:from>
      <cdr:x>0.86325</cdr:x>
      <cdr:y>0.2005</cdr:y>
    </cdr:from>
    <cdr:to>
      <cdr:x>0.93489</cdr:x>
      <cdr:y>0.23351</cdr:y>
    </cdr:to>
    <cdr:sp macro="" textlink="">
      <cdr:nvSpPr>
        <cdr:cNvPr id="2060" name="Text Box 12"/>
        <cdr:cNvSpPr txBox="1">
          <a:spLocks xmlns:a="http://schemas.openxmlformats.org/drawingml/2006/main" noChangeArrowheads="1"/>
        </cdr:cNvSpPr>
      </cdr:nvSpPr>
      <cdr:spPr bwMode="auto">
        <a:xfrm xmlns:a="http://schemas.openxmlformats.org/drawingml/2006/main">
          <a:off x="7948375" y="1124638"/>
          <a:ext cx="659668" cy="185179"/>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1000" b="0" i="0" u="none" strike="noStrike" baseline="0" dirty="0">
              <a:solidFill>
                <a:srgbClr val="000000"/>
              </a:solidFill>
              <a:latin typeface="HG丸ｺﾞｼｯｸM-PRO" panose="020F0600000000000000" pitchFamily="50" charset="-128"/>
              <a:ea typeface="HG丸ｺﾞｼｯｸM-PRO" panose="020F0600000000000000" pitchFamily="50" charset="-128"/>
            </a:rPr>
            <a:t>（戸・頭）</a:t>
          </a:r>
        </a:p>
      </cdr:txBody>
    </cdr:sp>
  </cdr:relSizeAnchor>
  <cdr:relSizeAnchor xmlns:cdr="http://schemas.openxmlformats.org/drawingml/2006/chartDrawing">
    <cdr:from>
      <cdr:x>0.7775</cdr:x>
      <cdr:y>0.6805</cdr:y>
    </cdr:from>
    <cdr:to>
      <cdr:x>0.7795</cdr:x>
      <cdr:y>0.711</cdr:y>
    </cdr:to>
    <cdr:sp macro="" textlink="">
      <cdr:nvSpPr>
        <cdr:cNvPr id="2" name="Text Box 1"/>
        <cdr:cNvSpPr txBox="1">
          <a:spLocks xmlns:a="http://schemas.openxmlformats.org/drawingml/2006/main" noChangeArrowheads="1"/>
        </cdr:cNvSpPr>
      </cdr:nvSpPr>
      <cdr:spPr bwMode="auto">
        <a:xfrm xmlns:a="http://schemas.openxmlformats.org/drawingml/2006/main">
          <a:off x="7133668" y="3824240"/>
          <a:ext cx="18421" cy="17140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0.31719</cdr:x>
      <cdr:y>0.96055</cdr:y>
    </cdr:from>
    <cdr:to>
      <cdr:x>0.99451</cdr:x>
      <cdr:y>0.99346</cdr:y>
    </cdr:to>
    <cdr:sp macro="" textlink="">
      <cdr:nvSpPr>
        <cdr:cNvPr id="7171" name="Text Box 3"/>
        <cdr:cNvSpPr txBox="1">
          <a:spLocks xmlns:a="http://schemas.openxmlformats.org/drawingml/2006/main" noChangeArrowheads="1"/>
        </cdr:cNvSpPr>
      </cdr:nvSpPr>
      <cdr:spPr bwMode="auto">
        <a:xfrm xmlns:a="http://schemas.openxmlformats.org/drawingml/2006/main">
          <a:off x="1750962" y="3233395"/>
          <a:ext cx="3739037" cy="1108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en-US" altLang="ja-JP"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資料：乳用牛群能力検定成績のまとめ；（一社）家畜改良事業団集計分析、乳用牛群検定全国協議会発行）</a:t>
          </a:r>
        </a:p>
      </cdr:txBody>
    </cdr:sp>
  </cdr:relSizeAnchor>
  <cdr:relSizeAnchor xmlns:cdr="http://schemas.openxmlformats.org/drawingml/2006/chartDrawing">
    <cdr:from>
      <cdr:x>0.88532</cdr:x>
      <cdr:y>0.05144</cdr:y>
    </cdr:from>
    <cdr:to>
      <cdr:x>0.96997</cdr:x>
      <cdr:y>0.08893</cdr:y>
    </cdr:to>
    <cdr:sp macro="" textlink="">
      <cdr:nvSpPr>
        <cdr:cNvPr id="7172" name="Text Box 4"/>
        <cdr:cNvSpPr txBox="1">
          <a:spLocks xmlns:a="http://schemas.openxmlformats.org/drawingml/2006/main" noChangeArrowheads="1"/>
        </cdr:cNvSpPr>
      </cdr:nvSpPr>
      <cdr:spPr bwMode="auto">
        <a:xfrm xmlns:a="http://schemas.openxmlformats.org/drawingml/2006/main">
          <a:off x="4887244" y="173157"/>
          <a:ext cx="467307" cy="126188"/>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p xmlns:a="http://schemas.openxmlformats.org/drawingml/2006/main">
          <a:pPr algn="l" rtl="0">
            <a:defRPr sz="1000"/>
          </a:pPr>
          <a:r>
            <a:rPr lang="ja-JP" altLang="en-US" sz="700" b="0" i="0" u="none" strike="noStrike" baseline="0" dirty="0">
              <a:solidFill>
                <a:srgbClr val="000000"/>
              </a:solidFill>
              <a:latin typeface="HG丸ｺﾞｼｯｸM-PRO" panose="020F0600000000000000" pitchFamily="50" charset="-128"/>
              <a:ea typeface="HG丸ｺﾞｼｯｸM-PRO" panose="020F0600000000000000" pitchFamily="50" charset="-128"/>
            </a:rPr>
            <a:t>（戸・％）</a:t>
          </a:r>
        </a:p>
      </cdr:txBody>
    </cdr:sp>
  </cdr:relSizeAnchor>
  <cdr:relSizeAnchor xmlns:cdr="http://schemas.openxmlformats.org/drawingml/2006/chartDrawing">
    <cdr:from>
      <cdr:x>0.83129</cdr:x>
      <cdr:y>0.91948</cdr:y>
    </cdr:from>
    <cdr:to>
      <cdr:x>0.97895</cdr:x>
      <cdr:y>0.95239</cdr:y>
    </cdr:to>
    <cdr:sp macro="" textlink="">
      <cdr:nvSpPr>
        <cdr:cNvPr id="5" name="Text Box 8"/>
        <cdr:cNvSpPr txBox="1">
          <a:spLocks xmlns:a="http://schemas.openxmlformats.org/drawingml/2006/main" noChangeArrowheads="1"/>
        </cdr:cNvSpPr>
      </cdr:nvSpPr>
      <cdr:spPr bwMode="auto">
        <a:xfrm xmlns:a="http://schemas.openxmlformats.org/drawingml/2006/main">
          <a:off x="4588957" y="3095138"/>
          <a:ext cx="815160" cy="1108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18288"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資料：県畜産課調べ）</a:t>
          </a:r>
        </a:p>
      </cdr:txBody>
    </cdr:sp>
  </cdr:relSizeAnchor>
</c:userShapes>
</file>

<file path=ppt/drawings/drawing3.xml><?xml version="1.0" encoding="utf-8"?>
<c:userShapes xmlns:c="http://schemas.openxmlformats.org/drawingml/2006/chart">
  <cdr:relSizeAnchor xmlns:cdr="http://schemas.openxmlformats.org/drawingml/2006/chartDrawing">
    <cdr:from>
      <cdr:x>0.25475</cdr:x>
      <cdr:y>0.0615</cdr:y>
    </cdr:from>
    <cdr:to>
      <cdr:x>0.26375</cdr:x>
      <cdr:y>0.09875</cdr:y>
    </cdr:to>
    <cdr:sp macro="" textlink="">
      <cdr:nvSpPr>
        <cdr:cNvPr id="15366" name="Text Box 6"/>
        <cdr:cNvSpPr txBox="1">
          <a:spLocks xmlns:a="http://schemas.openxmlformats.org/drawingml/2006/main" noChangeArrowheads="1"/>
        </cdr:cNvSpPr>
      </cdr:nvSpPr>
      <cdr:spPr bwMode="auto">
        <a:xfrm xmlns:a="http://schemas.openxmlformats.org/drawingml/2006/main">
          <a:off x="2337209" y="345615"/>
          <a:ext cx="85199" cy="20933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a:lstStyle xmlns:a="http://schemas.openxmlformats.org/drawingml/2006/main"/>
        <a:p xmlns:a="http://schemas.openxmlformats.org/drawingml/2006/main">
          <a:endParaRPr lang="ja-JP" altLang="en-US"/>
        </a:p>
      </cdr:txBody>
    </cdr:sp>
  </cdr:relSizeAnchor>
  <cdr:relSizeAnchor xmlns:cdr="http://schemas.openxmlformats.org/drawingml/2006/chartDrawing">
    <cdr:from>
      <cdr:x>0.63367</cdr:x>
      <cdr:y>0.83325</cdr:y>
    </cdr:from>
    <cdr:to>
      <cdr:x>0.97876</cdr:x>
      <cdr:y>0.87073</cdr:y>
    </cdr:to>
    <cdr:sp macro="" textlink="">
      <cdr:nvSpPr>
        <cdr:cNvPr id="15367" name="Text Box 7"/>
        <cdr:cNvSpPr txBox="1">
          <a:spLocks xmlns:a="http://schemas.openxmlformats.org/drawingml/2006/main" noChangeArrowheads="1"/>
        </cdr:cNvSpPr>
      </cdr:nvSpPr>
      <cdr:spPr bwMode="auto">
        <a:xfrm xmlns:a="http://schemas.openxmlformats.org/drawingml/2006/main">
          <a:off x="3498053" y="2804876"/>
          <a:ext cx="1905005" cy="12616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p xmlns:a="http://schemas.openxmlformats.org/drawingml/2006/main">
          <a:pPr algn="l" rtl="0">
            <a:defRPr sz="1000"/>
          </a:pPr>
          <a:r>
            <a:rPr lang="ja-JP" altLang="en-US" sz="700" b="0" i="0" u="none" strike="noStrike" baseline="0" dirty="0">
              <a:solidFill>
                <a:srgbClr val="000000"/>
              </a:solidFill>
              <a:latin typeface="HG丸ｺﾞｼｯｸM-PRO" panose="020F0600000000000000" pitchFamily="50" charset="-128"/>
              <a:ea typeface="HG丸ｺﾞｼｯｸM-PRO" panose="020F0600000000000000" pitchFamily="50" charset="-128"/>
            </a:rPr>
            <a:t>（資料：農林水産省「牛乳乳製品統計」）</a:t>
          </a:r>
        </a:p>
      </cdr:txBody>
    </cdr:sp>
  </cdr:relSizeAnchor>
</c:userShapes>
</file>

<file path=ppt/drawings/drawing4.xml><?xml version="1.0" encoding="utf-8"?>
<c:userShapes xmlns:c="http://schemas.openxmlformats.org/drawingml/2006/chart">
  <cdr:relSizeAnchor xmlns:cdr="http://schemas.openxmlformats.org/drawingml/2006/chartDrawing">
    <cdr:from>
      <cdr:x>0.06443</cdr:x>
      <cdr:y>0.91886</cdr:y>
    </cdr:from>
    <cdr:to>
      <cdr:x>1</cdr:x>
      <cdr:y>0.96275</cdr:y>
    </cdr:to>
    <cdr:sp macro="" textlink="">
      <cdr:nvSpPr>
        <cdr:cNvPr id="3" name="Text Box 3"/>
        <cdr:cNvSpPr txBox="1">
          <a:spLocks xmlns:a="http://schemas.openxmlformats.org/drawingml/2006/main" noChangeArrowheads="1"/>
        </cdr:cNvSpPr>
      </cdr:nvSpPr>
      <cdr:spPr bwMode="auto">
        <a:xfrm xmlns:a="http://schemas.openxmlformats.org/drawingml/2006/main">
          <a:off x="266774" y="2319797"/>
          <a:ext cx="3873463" cy="1108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square" lIns="18288" tIns="18288"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altLang="ja-JP"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a:t>
          </a:r>
          <a:r>
            <a:rPr lang="ja-JP" altLang="en-US" sz="600" b="0" i="0" u="none" strike="noStrike" baseline="0" dirty="0">
              <a:solidFill>
                <a:srgbClr val="000000"/>
              </a:solidFill>
              <a:latin typeface="HG丸ｺﾞｼｯｸM-PRO" panose="020F0600000000000000" pitchFamily="50" charset="-128"/>
              <a:ea typeface="HG丸ｺﾞｼｯｸM-PRO" panose="020F0600000000000000" pitchFamily="50" charset="-128"/>
            </a:rPr>
            <a:t>資料：乳用牛群能力検定成績のまとめ；（一社）家畜改良事業団集計分析、乳用牛群検定全国協議会発行）</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2" y="2"/>
            <a:ext cx="2972393" cy="4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79" name="Rectangle 3"/>
          <p:cNvSpPr>
            <a:spLocks noGrp="1" noChangeArrowheads="1"/>
          </p:cNvSpPr>
          <p:nvPr>
            <p:ph type="dt" sz="quarter" idx="1"/>
          </p:nvPr>
        </p:nvSpPr>
        <p:spPr bwMode="auto">
          <a:xfrm>
            <a:off x="3883991" y="2"/>
            <a:ext cx="2972392" cy="4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80" name="Rectangle 4"/>
          <p:cNvSpPr>
            <a:spLocks noGrp="1" noChangeArrowheads="1"/>
          </p:cNvSpPr>
          <p:nvPr>
            <p:ph type="ftr" sz="quarter" idx="2"/>
          </p:nvPr>
        </p:nvSpPr>
        <p:spPr bwMode="auto">
          <a:xfrm>
            <a:off x="2" y="9446404"/>
            <a:ext cx="2972393"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6981" name="Rectangle 5"/>
          <p:cNvSpPr>
            <a:spLocks noGrp="1" noChangeArrowheads="1"/>
          </p:cNvSpPr>
          <p:nvPr>
            <p:ph type="sldNum" sz="quarter" idx="3"/>
          </p:nvPr>
        </p:nvSpPr>
        <p:spPr bwMode="auto">
          <a:xfrm>
            <a:off x="3883991" y="9446404"/>
            <a:ext cx="2972392"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fld id="{C699E045-043A-4F63-BE80-A973E823D7B7}" type="slidenum">
              <a:rPr lang="en-US" altLang="ja-JP"/>
              <a:pPr>
                <a:defRPr/>
              </a:pPr>
              <a:t>‹#›</a:t>
            </a:fld>
            <a:endParaRPr lang="en-US" altLang="ja-JP"/>
          </a:p>
        </p:txBody>
      </p:sp>
    </p:spTree>
    <p:extLst>
      <p:ext uri="{BB962C8B-B14F-4D97-AF65-F5344CB8AC3E}">
        <p14:creationId xmlns:p14="http://schemas.microsoft.com/office/powerpoint/2010/main" val="2231839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2" y="2"/>
            <a:ext cx="2972393" cy="4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4931" name="Rectangle 3"/>
          <p:cNvSpPr>
            <a:spLocks noGrp="1" noChangeArrowheads="1"/>
          </p:cNvSpPr>
          <p:nvPr>
            <p:ph type="dt" idx="1"/>
          </p:nvPr>
        </p:nvSpPr>
        <p:spPr bwMode="auto">
          <a:xfrm>
            <a:off x="3883991" y="2"/>
            <a:ext cx="2972392" cy="497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29700" name="Rectangle 4"/>
          <p:cNvSpPr>
            <a:spLocks noGrp="1" noRot="1" noChangeAspect="1" noChangeArrowheads="1" noTextEdit="1"/>
          </p:cNvSpPr>
          <p:nvPr>
            <p:ph type="sldImg" idx="2"/>
          </p:nvPr>
        </p:nvSpPr>
        <p:spPr bwMode="auto">
          <a:xfrm>
            <a:off x="2139950" y="744538"/>
            <a:ext cx="2579688" cy="3730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85317" y="4724002"/>
            <a:ext cx="5487370" cy="447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4934" name="Rectangle 6"/>
          <p:cNvSpPr>
            <a:spLocks noGrp="1" noChangeArrowheads="1"/>
          </p:cNvSpPr>
          <p:nvPr>
            <p:ph type="ftr" sz="quarter" idx="4"/>
          </p:nvPr>
        </p:nvSpPr>
        <p:spPr bwMode="auto">
          <a:xfrm>
            <a:off x="2" y="9446404"/>
            <a:ext cx="2972393"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lgn="l">
              <a:lnSpc>
                <a:spcPct val="100000"/>
              </a:lnSpc>
              <a:spcBef>
                <a:spcPct val="0"/>
              </a:spcBef>
              <a:defRPr sz="1200">
                <a:latin typeface="Arial" charset="0"/>
                <a:ea typeface="ＭＳ Ｐゴシック" pitchFamily="50" charset="-128"/>
              </a:defRPr>
            </a:lvl1pPr>
          </a:lstStyle>
          <a:p>
            <a:pPr>
              <a:defRPr/>
            </a:pPr>
            <a:endParaRPr lang="en-US" altLang="ja-JP"/>
          </a:p>
        </p:txBody>
      </p:sp>
      <p:sp>
        <p:nvSpPr>
          <p:cNvPr id="124935" name="Rectangle 7"/>
          <p:cNvSpPr>
            <a:spLocks noGrp="1" noChangeArrowheads="1"/>
          </p:cNvSpPr>
          <p:nvPr>
            <p:ph type="sldNum" sz="quarter" idx="5"/>
          </p:nvPr>
        </p:nvSpPr>
        <p:spPr bwMode="auto">
          <a:xfrm>
            <a:off x="3883991" y="9446404"/>
            <a:ext cx="2972392" cy="49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5" tIns="46052" rIns="92105" bIns="46052" numCol="1" anchor="b" anchorCtr="0" compatLnSpc="1">
            <a:prstTxWarp prst="textNoShape">
              <a:avLst/>
            </a:prstTxWarp>
          </a:bodyPr>
          <a:lstStyle>
            <a:lvl1pPr algn="r">
              <a:lnSpc>
                <a:spcPct val="100000"/>
              </a:lnSpc>
              <a:spcBef>
                <a:spcPct val="0"/>
              </a:spcBef>
              <a:defRPr sz="1200">
                <a:latin typeface="Arial" charset="0"/>
                <a:ea typeface="ＭＳ Ｐゴシック" pitchFamily="50" charset="-128"/>
              </a:defRPr>
            </a:lvl1pPr>
          </a:lstStyle>
          <a:p>
            <a:pPr>
              <a:defRPr/>
            </a:pPr>
            <a:fld id="{481D37A5-90C1-4B5A-B242-A9616B3F0EEE}" type="slidenum">
              <a:rPr lang="en-US" altLang="ja-JP"/>
              <a:pPr>
                <a:defRPr/>
              </a:pPr>
              <a:t>‹#›</a:t>
            </a:fld>
            <a:endParaRPr lang="en-US" altLang="ja-JP"/>
          </a:p>
        </p:txBody>
      </p:sp>
    </p:spTree>
    <p:extLst>
      <p:ext uri="{BB962C8B-B14F-4D97-AF65-F5344CB8AC3E}">
        <p14:creationId xmlns:p14="http://schemas.microsoft.com/office/powerpoint/2010/main" val="18828492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a:ln/>
        </p:spPr>
      </p:sp>
      <p:sp>
        <p:nvSpPr>
          <p:cNvPr id="33795" name="ノート プレースホルダー 2"/>
          <p:cNvSpPr>
            <a:spLocks noGrp="1"/>
          </p:cNvSpPr>
          <p:nvPr>
            <p:ph type="body" idx="1"/>
          </p:nvPr>
        </p:nvSpPr>
        <p:spPr>
          <a:noFill/>
        </p:spPr>
        <p:txBody>
          <a:bodyPr/>
          <a:lstStyle/>
          <a:p>
            <a:endParaRPr lang="ja-JP" altLang="en-US" smtClean="0">
              <a:latin typeface="Arial" pitchFamily="34" charset="0"/>
            </a:endParaRPr>
          </a:p>
        </p:txBody>
      </p:sp>
      <p:sp>
        <p:nvSpPr>
          <p:cNvPr id="33796" name="スライド番号プレースホルダー 3"/>
          <p:cNvSpPr>
            <a:spLocks noGrp="1"/>
          </p:cNvSpPr>
          <p:nvPr>
            <p:ph type="sldNum" sz="quarter" idx="5"/>
          </p:nvPr>
        </p:nvSpPr>
        <p:spPr>
          <a:noFill/>
        </p:spPr>
        <p:txBody>
          <a:bodyPr/>
          <a:lstStyle>
            <a:lvl1pPr algn="l" eaLnBrk="0" hangingPunct="0">
              <a:spcBef>
                <a:spcPct val="30000"/>
              </a:spcBef>
              <a:defRPr kumimoji="1" sz="1200">
                <a:solidFill>
                  <a:schemeClr val="tx1"/>
                </a:solidFill>
                <a:latin typeface="Arial" pitchFamily="34" charset="0"/>
                <a:ea typeface="ＭＳ Ｐ明朝" pitchFamily="18" charset="-128"/>
              </a:defRPr>
            </a:lvl1pPr>
            <a:lvl2pPr marL="734251" indent="-281542" algn="l" eaLnBrk="0" hangingPunct="0">
              <a:spcBef>
                <a:spcPct val="30000"/>
              </a:spcBef>
              <a:defRPr kumimoji="1" sz="1200">
                <a:solidFill>
                  <a:schemeClr val="tx1"/>
                </a:solidFill>
                <a:latin typeface="Arial" pitchFamily="34" charset="0"/>
                <a:ea typeface="ＭＳ Ｐ明朝" pitchFamily="18" charset="-128"/>
              </a:defRPr>
            </a:lvl2pPr>
            <a:lvl3pPr marL="1129369" indent="-225554" algn="l" eaLnBrk="0" hangingPunct="0">
              <a:spcBef>
                <a:spcPct val="30000"/>
              </a:spcBef>
              <a:defRPr kumimoji="1" sz="1200">
                <a:solidFill>
                  <a:schemeClr val="tx1"/>
                </a:solidFill>
                <a:latin typeface="Arial" pitchFamily="34" charset="0"/>
                <a:ea typeface="ＭＳ Ｐ明朝" pitchFamily="18" charset="-128"/>
              </a:defRPr>
            </a:lvl3pPr>
            <a:lvl4pPr marL="1582077" indent="-225554" algn="l" eaLnBrk="0" hangingPunct="0">
              <a:spcBef>
                <a:spcPct val="30000"/>
              </a:spcBef>
              <a:defRPr kumimoji="1" sz="1200">
                <a:solidFill>
                  <a:schemeClr val="tx1"/>
                </a:solidFill>
                <a:latin typeface="Arial" pitchFamily="34" charset="0"/>
                <a:ea typeface="ＭＳ Ｐ明朝" pitchFamily="18" charset="-128"/>
              </a:defRPr>
            </a:lvl4pPr>
            <a:lvl5pPr marL="2034783" indent="-225554" algn="l" eaLnBrk="0" hangingPunct="0">
              <a:spcBef>
                <a:spcPct val="30000"/>
              </a:spcBef>
              <a:defRPr kumimoji="1" sz="1200">
                <a:solidFill>
                  <a:schemeClr val="tx1"/>
                </a:solidFill>
                <a:latin typeface="Arial" pitchFamily="34" charset="0"/>
                <a:ea typeface="ＭＳ Ｐ明朝" pitchFamily="18" charset="-128"/>
              </a:defRPr>
            </a:lvl5pPr>
            <a:lvl6pPr marL="2495489" indent="-225554"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56195" indent="-225554"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16901" indent="-225554"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77606" indent="-225554"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B8BF5729-23D2-4846-9AED-CD3DBA2E9763}" type="slidenum">
              <a:rPr lang="en-US" altLang="ja-JP" smtClean="0">
                <a:ea typeface="ＭＳ Ｐゴシック" pitchFamily="50" charset="-128"/>
              </a:rPr>
              <a:pPr algn="r" eaLnBrk="1" hangingPunct="1">
                <a:spcBef>
                  <a:spcPct val="0"/>
                </a:spcBef>
              </a:pPr>
              <a:t>2</a:t>
            </a:fld>
            <a:endParaRPr lang="en-US" altLang="ja-JP" smtClean="0">
              <a:ea typeface="ＭＳ Ｐゴシック" pitchFamily="50" charset="-128"/>
            </a:endParaRPr>
          </a:p>
        </p:txBody>
      </p:sp>
    </p:spTree>
    <p:extLst>
      <p:ext uri="{BB962C8B-B14F-4D97-AF65-F5344CB8AC3E}">
        <p14:creationId xmlns:p14="http://schemas.microsoft.com/office/powerpoint/2010/main" val="65651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6575"/>
            <a:ext cx="5829300" cy="212407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028700" y="5613400"/>
            <a:ext cx="4800600" cy="25320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B9172722-918F-4019-BE70-99BBACB9D24B}" type="slidenum">
              <a:rPr lang="en-US" altLang="ja-JP"/>
              <a:pPr>
                <a:defRPr/>
              </a:pPr>
              <a:t>‹#›</a:t>
            </a:fld>
            <a:endParaRPr lang="en-US" altLang="ja-JP"/>
          </a:p>
        </p:txBody>
      </p:sp>
    </p:spTree>
    <p:extLst>
      <p:ext uri="{BB962C8B-B14F-4D97-AF65-F5344CB8AC3E}">
        <p14:creationId xmlns:p14="http://schemas.microsoft.com/office/powerpoint/2010/main" val="85149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4777F09C-D417-4EF2-9C5B-7CC846F27D8E}" type="slidenum">
              <a:rPr lang="en-US" altLang="ja-JP"/>
              <a:pPr>
                <a:defRPr/>
              </a:pPr>
              <a:t>‹#›</a:t>
            </a:fld>
            <a:endParaRPr lang="en-US" altLang="ja-JP"/>
          </a:p>
        </p:txBody>
      </p:sp>
    </p:spTree>
    <p:extLst>
      <p:ext uri="{BB962C8B-B14F-4D97-AF65-F5344CB8AC3E}">
        <p14:creationId xmlns:p14="http://schemas.microsoft.com/office/powerpoint/2010/main" val="533955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875"/>
            <a:ext cx="1543050" cy="845185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42900" y="396875"/>
            <a:ext cx="4476750" cy="84518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861952F4-88B9-439A-AF08-DFC627045C29}" type="slidenum">
              <a:rPr lang="en-US" altLang="ja-JP"/>
              <a:pPr>
                <a:defRPr/>
              </a:pPr>
              <a:t>‹#›</a:t>
            </a:fld>
            <a:endParaRPr lang="en-US" altLang="ja-JP"/>
          </a:p>
        </p:txBody>
      </p:sp>
    </p:spTree>
    <p:extLst>
      <p:ext uri="{BB962C8B-B14F-4D97-AF65-F5344CB8AC3E}">
        <p14:creationId xmlns:p14="http://schemas.microsoft.com/office/powerpoint/2010/main" val="3983137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35052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5052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0"/>
          </p:nvPr>
        </p:nvSpPr>
        <p:spPr>
          <a:ln/>
        </p:spPr>
        <p:txBody>
          <a:bodyPr/>
          <a:lstStyle>
            <a:lvl1pPr>
              <a:defRPr/>
            </a:lvl1pPr>
          </a:lstStyle>
          <a:p>
            <a:pPr>
              <a:defRPr/>
            </a:pPr>
            <a:fld id="{1B46B614-E60C-48D4-AA86-C15760DE1F2A}" type="slidenum">
              <a:rPr lang="en-US" altLang="ja-JP"/>
              <a:pPr>
                <a:defRPr/>
              </a:pPr>
              <a:t>‹#›</a:t>
            </a:fld>
            <a:endParaRPr lang="en-US" altLang="ja-JP"/>
          </a:p>
        </p:txBody>
      </p:sp>
    </p:spTree>
    <p:extLst>
      <p:ext uri="{BB962C8B-B14F-4D97-AF65-F5344CB8AC3E}">
        <p14:creationId xmlns:p14="http://schemas.microsoft.com/office/powerpoint/2010/main" val="3927088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342900" y="396875"/>
            <a:ext cx="6172200" cy="1651000"/>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3429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3505200" y="2311400"/>
            <a:ext cx="3009900" cy="31924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3429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3505200" y="5656263"/>
            <a:ext cx="3009900" cy="319246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E48760C3-E00C-4FC9-BA78-818E9EF3A931}" type="slidenum">
              <a:rPr lang="en-US" altLang="ja-JP"/>
              <a:pPr>
                <a:defRPr/>
              </a:pPr>
              <a:t>‹#›</a:t>
            </a:fld>
            <a:endParaRPr lang="en-US" altLang="ja-JP"/>
          </a:p>
        </p:txBody>
      </p:sp>
    </p:spTree>
    <p:extLst>
      <p:ext uri="{BB962C8B-B14F-4D97-AF65-F5344CB8AC3E}">
        <p14:creationId xmlns:p14="http://schemas.microsoft.com/office/powerpoint/2010/main" val="314012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342900" y="396875"/>
            <a:ext cx="6172200" cy="845185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98CC211A-CC1E-472F-A932-5EBACD03551A}" type="slidenum">
              <a:rPr lang="en-US" altLang="ja-JP"/>
              <a:pPr>
                <a:defRPr/>
              </a:pPr>
              <a:t>‹#›</a:t>
            </a:fld>
            <a:endParaRPr lang="en-US" altLang="ja-JP"/>
          </a:p>
        </p:txBody>
      </p:sp>
    </p:spTree>
    <p:extLst>
      <p:ext uri="{BB962C8B-B14F-4D97-AF65-F5344CB8AC3E}">
        <p14:creationId xmlns:p14="http://schemas.microsoft.com/office/powerpoint/2010/main" val="141280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sldNum" sz="quarter" idx="10"/>
          </p:nvPr>
        </p:nvSpPr>
        <p:spPr>
          <a:ln/>
        </p:spPr>
        <p:txBody>
          <a:bodyPr/>
          <a:lstStyle>
            <a:lvl1pPr>
              <a:defRPr/>
            </a:lvl1pPr>
          </a:lstStyle>
          <a:p>
            <a:pPr>
              <a:defRPr/>
            </a:pPr>
            <a:fld id="{0D9D27CE-47C0-48E8-A444-CFD66E28952A}" type="slidenum">
              <a:rPr lang="en-US" altLang="ja-JP"/>
              <a:pPr>
                <a:defRPr/>
              </a:pPr>
              <a:t>‹#›</a:t>
            </a:fld>
            <a:endParaRPr lang="en-US" altLang="ja-JP"/>
          </a:p>
        </p:txBody>
      </p:sp>
    </p:spTree>
    <p:extLst>
      <p:ext uri="{BB962C8B-B14F-4D97-AF65-F5344CB8AC3E}">
        <p14:creationId xmlns:p14="http://schemas.microsoft.com/office/powerpoint/2010/main" val="189476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365875"/>
            <a:ext cx="5829300" cy="1966913"/>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41338" y="4198938"/>
            <a:ext cx="5829300" cy="21669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6"/>
          <p:cNvSpPr>
            <a:spLocks noGrp="1" noChangeArrowheads="1"/>
          </p:cNvSpPr>
          <p:nvPr>
            <p:ph type="sldNum" sz="quarter" idx="10"/>
          </p:nvPr>
        </p:nvSpPr>
        <p:spPr>
          <a:ln/>
        </p:spPr>
        <p:txBody>
          <a:bodyPr/>
          <a:lstStyle>
            <a:lvl1pPr>
              <a:defRPr/>
            </a:lvl1pPr>
          </a:lstStyle>
          <a:p>
            <a:pPr>
              <a:defRPr/>
            </a:pPr>
            <a:fld id="{00E6615A-1A90-4CD6-9DAD-109C3BD78741}" type="slidenum">
              <a:rPr lang="en-US" altLang="ja-JP"/>
              <a:pPr>
                <a:defRPr/>
              </a:pPr>
              <a:t>‹#›</a:t>
            </a:fld>
            <a:endParaRPr lang="en-US" altLang="ja-JP"/>
          </a:p>
        </p:txBody>
      </p:sp>
    </p:spTree>
    <p:extLst>
      <p:ext uri="{BB962C8B-B14F-4D97-AF65-F5344CB8AC3E}">
        <p14:creationId xmlns:p14="http://schemas.microsoft.com/office/powerpoint/2010/main" val="219159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429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311400"/>
            <a:ext cx="3009900" cy="6537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sldNum" sz="quarter" idx="10"/>
          </p:nvPr>
        </p:nvSpPr>
        <p:spPr>
          <a:ln/>
        </p:spPr>
        <p:txBody>
          <a:bodyPr/>
          <a:lstStyle>
            <a:lvl1pPr>
              <a:defRPr/>
            </a:lvl1pPr>
          </a:lstStyle>
          <a:p>
            <a:pPr>
              <a:defRPr/>
            </a:pPr>
            <a:fld id="{2E159F59-C9BD-4328-8EB0-A34C167F78D6}" type="slidenum">
              <a:rPr lang="en-US" altLang="ja-JP"/>
              <a:pPr>
                <a:defRPr/>
              </a:pPr>
              <a:t>‹#›</a:t>
            </a:fld>
            <a:endParaRPr lang="en-US" altLang="ja-JP"/>
          </a:p>
        </p:txBody>
      </p:sp>
    </p:spTree>
    <p:extLst>
      <p:ext uri="{BB962C8B-B14F-4D97-AF65-F5344CB8AC3E}">
        <p14:creationId xmlns:p14="http://schemas.microsoft.com/office/powerpoint/2010/main" val="3258517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42900" y="2217738"/>
            <a:ext cx="3030538"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42900" y="3141663"/>
            <a:ext cx="3030538"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84563" y="2217738"/>
            <a:ext cx="3030537" cy="9239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84563" y="3141663"/>
            <a:ext cx="3030537" cy="57070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sldNum" sz="quarter" idx="10"/>
          </p:nvPr>
        </p:nvSpPr>
        <p:spPr>
          <a:ln/>
        </p:spPr>
        <p:txBody>
          <a:bodyPr/>
          <a:lstStyle>
            <a:lvl1pPr>
              <a:defRPr/>
            </a:lvl1pPr>
          </a:lstStyle>
          <a:p>
            <a:pPr>
              <a:defRPr/>
            </a:pPr>
            <a:fld id="{62FC8F4D-B751-4150-A3FD-6FB38C9DBCD2}" type="slidenum">
              <a:rPr lang="en-US" altLang="ja-JP"/>
              <a:pPr>
                <a:defRPr/>
              </a:pPr>
              <a:t>‹#›</a:t>
            </a:fld>
            <a:endParaRPr lang="en-US" altLang="ja-JP"/>
          </a:p>
        </p:txBody>
      </p:sp>
    </p:spTree>
    <p:extLst>
      <p:ext uri="{BB962C8B-B14F-4D97-AF65-F5344CB8AC3E}">
        <p14:creationId xmlns:p14="http://schemas.microsoft.com/office/powerpoint/2010/main" val="869542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6"/>
          <p:cNvSpPr>
            <a:spLocks noGrp="1" noChangeArrowheads="1"/>
          </p:cNvSpPr>
          <p:nvPr>
            <p:ph type="sldNum" sz="quarter" idx="10"/>
          </p:nvPr>
        </p:nvSpPr>
        <p:spPr>
          <a:ln/>
        </p:spPr>
        <p:txBody>
          <a:bodyPr/>
          <a:lstStyle>
            <a:lvl1pPr>
              <a:defRPr/>
            </a:lvl1pPr>
          </a:lstStyle>
          <a:p>
            <a:pPr>
              <a:defRPr/>
            </a:pPr>
            <a:fld id="{0391F227-0138-4729-AF79-EC67494FD75D}" type="slidenum">
              <a:rPr lang="en-US" altLang="ja-JP"/>
              <a:pPr>
                <a:defRPr/>
              </a:pPr>
              <a:t>‹#›</a:t>
            </a:fld>
            <a:endParaRPr lang="en-US" altLang="ja-JP"/>
          </a:p>
        </p:txBody>
      </p:sp>
    </p:spTree>
    <p:extLst>
      <p:ext uri="{BB962C8B-B14F-4D97-AF65-F5344CB8AC3E}">
        <p14:creationId xmlns:p14="http://schemas.microsoft.com/office/powerpoint/2010/main" val="143445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64C083E-A3FB-46AD-AFA9-579F49D5459D}" type="slidenum">
              <a:rPr lang="en-US" altLang="ja-JP"/>
              <a:pPr>
                <a:defRPr/>
              </a:pPr>
              <a:t>‹#›</a:t>
            </a:fld>
            <a:endParaRPr lang="en-US" altLang="ja-JP"/>
          </a:p>
        </p:txBody>
      </p:sp>
    </p:spTree>
    <p:extLst>
      <p:ext uri="{BB962C8B-B14F-4D97-AF65-F5344CB8AC3E}">
        <p14:creationId xmlns:p14="http://schemas.microsoft.com/office/powerpoint/2010/main" val="312373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3700"/>
            <a:ext cx="2255838" cy="1679575"/>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681288" y="393700"/>
            <a:ext cx="3833812" cy="8455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42900" y="2073275"/>
            <a:ext cx="2255838" cy="67754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2B16C82-AA5A-435C-B660-573241A550EC}" type="slidenum">
              <a:rPr lang="en-US" altLang="ja-JP"/>
              <a:pPr>
                <a:defRPr/>
              </a:pPr>
              <a:t>‹#›</a:t>
            </a:fld>
            <a:endParaRPr lang="en-US" altLang="ja-JP"/>
          </a:p>
        </p:txBody>
      </p:sp>
    </p:spTree>
    <p:extLst>
      <p:ext uri="{BB962C8B-B14F-4D97-AF65-F5344CB8AC3E}">
        <p14:creationId xmlns:p14="http://schemas.microsoft.com/office/powerpoint/2010/main" val="323963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613" y="6934200"/>
            <a:ext cx="4114800" cy="8191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344613" y="885825"/>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344613" y="7753350"/>
            <a:ext cx="4114800" cy="1162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6"/>
          <p:cNvSpPr>
            <a:spLocks noGrp="1" noChangeArrowheads="1"/>
          </p:cNvSpPr>
          <p:nvPr>
            <p:ph type="sldNum" sz="quarter" idx="10"/>
          </p:nvPr>
        </p:nvSpPr>
        <p:spPr>
          <a:ln/>
        </p:spPr>
        <p:txBody>
          <a:bodyPr/>
          <a:lstStyle>
            <a:lvl1pPr>
              <a:defRPr/>
            </a:lvl1pPr>
          </a:lstStyle>
          <a:p>
            <a:pPr>
              <a:defRPr/>
            </a:pPr>
            <a:fld id="{65D1C8EA-2B0E-4C58-9F21-50F2191FAA57}" type="slidenum">
              <a:rPr lang="en-US" altLang="ja-JP"/>
              <a:pPr>
                <a:defRPr/>
              </a:pPr>
              <a:t>‹#›</a:t>
            </a:fld>
            <a:endParaRPr lang="en-US" altLang="ja-JP"/>
          </a:p>
        </p:txBody>
      </p:sp>
    </p:spTree>
    <p:extLst>
      <p:ext uri="{BB962C8B-B14F-4D97-AF65-F5344CB8AC3E}">
        <p14:creationId xmlns:p14="http://schemas.microsoft.com/office/powerpoint/2010/main" val="834306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0" name="Rectangle 6"/>
          <p:cNvSpPr>
            <a:spLocks noGrp="1" noChangeArrowheads="1"/>
          </p:cNvSpPr>
          <p:nvPr>
            <p:ph type="sldNum" sz="quarter" idx="4"/>
          </p:nvPr>
        </p:nvSpPr>
        <p:spPr bwMode="auto">
          <a:xfrm>
            <a:off x="2514600" y="9067800"/>
            <a:ext cx="160020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kumimoji="0">
                <a:latin typeface="Arial" charset="0"/>
                <a:ea typeface="ＭＳ Ｐゴシック" pitchFamily="50" charset="-128"/>
              </a:defRPr>
            </a:lvl1pPr>
          </a:lstStyle>
          <a:p>
            <a:pPr>
              <a:defRPr/>
            </a:pPr>
            <a:fld id="{C6563D06-7529-4225-923B-0808EE80A042}"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noGrp="1" noChangeAspect="1"/>
          </p:cNvGraphicFramePr>
          <p:nvPr>
            <p:extLst>
              <p:ext uri="{D42A27DB-BD31-4B8C-83A1-F6EECF244321}">
                <p14:modId xmlns:p14="http://schemas.microsoft.com/office/powerpoint/2010/main" val="1455265889"/>
              </p:ext>
            </p:extLst>
          </p:nvPr>
        </p:nvGraphicFramePr>
        <p:xfrm>
          <a:off x="-254002" y="2362200"/>
          <a:ext cx="7366003" cy="4487334"/>
        </p:xfrm>
        <a:graphic>
          <a:graphicData uri="http://schemas.openxmlformats.org/drawingml/2006/chart">
            <c:chart xmlns:c="http://schemas.openxmlformats.org/drawingml/2006/chart" xmlns:r="http://schemas.openxmlformats.org/officeDocument/2006/relationships" r:id="rId2"/>
          </a:graphicData>
        </a:graphic>
      </p:graphicFrame>
      <p:pic>
        <p:nvPicPr>
          <p:cNvPr id="7172" name="Picture 13" descr="山田牧場２"/>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7696200"/>
            <a:ext cx="2514600" cy="1885950"/>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4"/>
          <p:cNvSpPr>
            <a:spLocks noChangeArrowheads="1"/>
          </p:cNvSpPr>
          <p:nvPr/>
        </p:nvSpPr>
        <p:spPr bwMode="auto">
          <a:xfrm>
            <a:off x="0" y="0"/>
            <a:ext cx="6858000" cy="457200"/>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2000" b="1" dirty="0">
                <a:latin typeface="HG丸ｺﾞｼｯｸM-PRO" panose="020F0600000000000000" pitchFamily="50" charset="-128"/>
                <a:ea typeface="HG丸ｺﾞｼｯｸM-PRO" panose="020F0600000000000000" pitchFamily="50" charset="-128"/>
              </a:rPr>
              <a:t>　畜種別の動向</a:t>
            </a:r>
          </a:p>
        </p:txBody>
      </p:sp>
      <p:sp>
        <p:nvSpPr>
          <p:cNvPr id="7174" name="Rectangle 8"/>
          <p:cNvSpPr>
            <a:spLocks noChangeArrowheads="1"/>
          </p:cNvSpPr>
          <p:nvPr/>
        </p:nvSpPr>
        <p:spPr bwMode="auto">
          <a:xfrm>
            <a:off x="76200" y="2748689"/>
            <a:ext cx="14414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a:ea typeface="HG丸ｺﾞｼｯｸM-PRO" pitchFamily="50" charset="-128"/>
              </a:rPr>
              <a:t>（１）飼養状況</a:t>
            </a:r>
          </a:p>
        </p:txBody>
      </p:sp>
      <p:sp>
        <p:nvSpPr>
          <p:cNvPr id="7175" name="AutoShape 208"/>
          <p:cNvSpPr>
            <a:spLocks noChangeArrowheads="1"/>
          </p:cNvSpPr>
          <p:nvPr/>
        </p:nvSpPr>
        <p:spPr bwMode="auto">
          <a:xfrm>
            <a:off x="2209800" y="685800"/>
            <a:ext cx="2286000" cy="457200"/>
          </a:xfrm>
          <a:prstGeom prst="bevel">
            <a:avLst>
              <a:gd name="adj" fmla="val 125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lnSpc>
                <a:spcPct val="100000"/>
              </a:lnSpc>
              <a:spcBef>
                <a:spcPct val="0"/>
              </a:spcBef>
              <a:buFontTx/>
              <a:buNone/>
            </a:pPr>
            <a:r>
              <a:rPr lang="ja-JP" altLang="en-US" sz="1600" b="1" dirty="0">
                <a:latin typeface="HG丸ｺﾞｼｯｸM-PRO" panose="020F0600000000000000" pitchFamily="50" charset="-128"/>
                <a:ea typeface="HG丸ｺﾞｼｯｸM-PRO" panose="020F0600000000000000" pitchFamily="50" charset="-128"/>
              </a:rPr>
              <a:t>酪　　　農</a:t>
            </a:r>
          </a:p>
        </p:txBody>
      </p:sp>
      <p:sp>
        <p:nvSpPr>
          <p:cNvPr id="7176" name="AutoShape 210"/>
          <p:cNvSpPr>
            <a:spLocks noChangeArrowheads="1"/>
          </p:cNvSpPr>
          <p:nvPr/>
        </p:nvSpPr>
        <p:spPr bwMode="auto">
          <a:xfrm>
            <a:off x="304800" y="1371600"/>
            <a:ext cx="6248400" cy="1143000"/>
          </a:xfrm>
          <a:prstGeom prst="roundRect">
            <a:avLst>
              <a:gd name="adj" fmla="val 16667"/>
            </a:avLst>
          </a:prstGeom>
          <a:noFill/>
          <a:ln w="38100" cmpd="dbl"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o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20000"/>
              </a:lnSpc>
              <a:spcBef>
                <a:spcPct val="0"/>
              </a:spcBef>
              <a:buFontTx/>
              <a:buNone/>
            </a:pPr>
            <a:r>
              <a:rPr lang="ja-JP" altLang="en-US" sz="1200" b="1"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大消費地である京阪神の都市近郊型の生乳生産地域として、新鮮で良質な生乳が年間</a:t>
            </a:r>
            <a:r>
              <a:rPr lang="ja-JP" altLang="en-US" sz="1200" dirty="0" smtClean="0">
                <a:latin typeface="HG丸ｺﾞｼｯｸM-PRO" panose="020F0600000000000000" pitchFamily="50" charset="-128"/>
                <a:ea typeface="HG丸ｺﾞｼｯｸM-PRO" panose="020F0600000000000000" pitchFamily="50" charset="-128"/>
              </a:rPr>
              <a:t>約</a:t>
            </a:r>
            <a:r>
              <a:rPr lang="en-US" altLang="ja-JP" sz="1200" dirty="0" smtClean="0">
                <a:latin typeface="HG丸ｺﾞｼｯｸM-PRO" panose="020F0600000000000000" pitchFamily="50" charset="-128"/>
                <a:ea typeface="HG丸ｺﾞｼｯｸM-PRO" panose="020F0600000000000000" pitchFamily="50" charset="-128"/>
              </a:rPr>
              <a:t>1</a:t>
            </a:r>
            <a:r>
              <a:rPr lang="en-US" altLang="ja-JP" sz="1200" dirty="0">
                <a:latin typeface="HG丸ｺﾞｼｯｸM-PRO" panose="020F0600000000000000" pitchFamily="50" charset="-128"/>
                <a:ea typeface="HG丸ｺﾞｼｯｸM-PRO" panose="020F0600000000000000" pitchFamily="50" charset="-128"/>
              </a:rPr>
              <a:t>8</a:t>
            </a:r>
            <a:r>
              <a:rPr lang="en-US" altLang="ja-JP" sz="1200" dirty="0" smtClean="0">
                <a:latin typeface="HG丸ｺﾞｼｯｸM-PRO" panose="020F0600000000000000" pitchFamily="50" charset="-128"/>
                <a:ea typeface="HG丸ｺﾞｼｯｸM-PRO" panose="020F0600000000000000" pitchFamily="50" charset="-128"/>
              </a:rPr>
              <a:t>,000</a:t>
            </a:r>
            <a:r>
              <a:rPr lang="ja-JP" altLang="en-US" sz="1200" dirty="0" smtClean="0">
                <a:latin typeface="HG丸ｺﾞｼｯｸM-PRO" panose="020F0600000000000000" pitchFamily="50" charset="-128"/>
                <a:ea typeface="HG丸ｺﾞｼｯｸM-PRO" panose="020F0600000000000000" pitchFamily="50" charset="-128"/>
              </a:rPr>
              <a:t>トン</a:t>
            </a:r>
            <a:r>
              <a:rPr lang="ja-JP" altLang="en-US" sz="1200" dirty="0">
                <a:latin typeface="HG丸ｺﾞｼｯｸM-PRO" panose="020F0600000000000000" pitchFamily="50" charset="-128"/>
                <a:ea typeface="HG丸ｺﾞｼｯｸM-PRO" panose="020F0600000000000000" pitchFamily="50" charset="-128"/>
              </a:rPr>
              <a:t>生産されています。</a:t>
            </a:r>
          </a:p>
          <a:p>
            <a:pPr eaLnBrk="1" hangingPunct="1">
              <a:lnSpc>
                <a:spcPct val="120000"/>
              </a:lnSpc>
              <a:spcBef>
                <a:spcPct val="0"/>
              </a:spcBef>
              <a:buFontTx/>
              <a:buNone/>
            </a:pPr>
            <a:r>
              <a:rPr lang="ja-JP" altLang="en-US" sz="1200" dirty="0">
                <a:latin typeface="HG丸ｺﾞｼｯｸM-PRO" panose="020F0600000000000000" pitchFamily="50" charset="-128"/>
                <a:ea typeface="HG丸ｺﾞｼｯｸM-PRO" panose="020F0600000000000000" pitchFamily="50" charset="-128"/>
              </a:rPr>
              <a:t>　また、都市近郊という滋賀県の地理的条件を活かして、アイスクリーム等の乳製品の加工・販売を手がける生産者が増えてきています</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b="1" dirty="0">
              <a:latin typeface="HG丸ｺﾞｼｯｸM-PRO" panose="020F0600000000000000" pitchFamily="50" charset="-128"/>
              <a:ea typeface="HG丸ｺﾞｼｯｸM-PRO" panose="020F0600000000000000" pitchFamily="50" charset="-128"/>
            </a:endParaRPr>
          </a:p>
        </p:txBody>
      </p:sp>
      <p:sp>
        <p:nvSpPr>
          <p:cNvPr id="7177" name="Text Box 213"/>
          <p:cNvSpPr txBox="1">
            <a:spLocks noChangeArrowheads="1"/>
          </p:cNvSpPr>
          <p:nvPr/>
        </p:nvSpPr>
        <p:spPr bwMode="auto">
          <a:xfrm>
            <a:off x="2895600" y="9645650"/>
            <a:ext cx="914400" cy="2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1000" dirty="0">
                <a:latin typeface="HG丸ｺﾞｼｯｸM-PRO" panose="020F0600000000000000" pitchFamily="50" charset="-128"/>
                <a:ea typeface="HG丸ｺﾞｼｯｸM-PRO" panose="020F0600000000000000" pitchFamily="50" charset="-128"/>
              </a:rPr>
              <a:t>－ ４ －</a:t>
            </a:r>
          </a:p>
        </p:txBody>
      </p:sp>
      <p:sp>
        <p:nvSpPr>
          <p:cNvPr id="2" name="正方形/長方形 1"/>
          <p:cNvSpPr/>
          <p:nvPr/>
        </p:nvSpPr>
        <p:spPr bwMode="auto">
          <a:xfrm>
            <a:off x="3581400" y="7772400"/>
            <a:ext cx="2514600" cy="17526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p>
            <a:r>
              <a:rPr lang="ja-JP" altLang="en-US" sz="1200" dirty="0">
                <a:solidFill>
                  <a:srgbClr val="FF0000"/>
                </a:solidFill>
                <a:latin typeface="HG丸ｺﾞｼｯｸM-PRO" panose="020F0600000000000000" pitchFamily="50" charset="-128"/>
                <a:ea typeface="HG丸ｺﾞｼｯｸM-PRO" panose="020F0600000000000000" pitchFamily="50" charset="-128"/>
              </a:rPr>
              <a:t>牛乳や</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アイスリーム、</a:t>
            </a:r>
            <a:r>
              <a:rPr lang="en-US" altLang="ja-JP" sz="1200" dirty="0">
                <a:solidFill>
                  <a:srgbClr val="FF0000"/>
                </a:solidFill>
                <a:latin typeface="HG丸ｺﾞｼｯｸM-PRO" panose="020F0600000000000000" pitchFamily="50" charset="-128"/>
                <a:ea typeface="HG丸ｺﾞｼｯｸM-PRO" panose="020F0600000000000000" pitchFamily="50" charset="-128"/>
              </a:rPr>
              <a:t/>
            </a:r>
            <a:br>
              <a:rPr lang="en-US" altLang="ja-JP" sz="1200" dirty="0">
                <a:solidFill>
                  <a:srgbClr val="FF0000"/>
                </a:solidFill>
                <a:latin typeface="HG丸ｺﾞｼｯｸM-PRO" panose="020F0600000000000000" pitchFamily="50" charset="-128"/>
                <a:ea typeface="HG丸ｺﾞｼｯｸM-PRO" panose="020F0600000000000000" pitchFamily="50" charset="-128"/>
              </a:rPr>
            </a:b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チーズ</a:t>
            </a:r>
            <a:r>
              <a:rPr lang="ja-JP" altLang="en-US" sz="1200" dirty="0">
                <a:solidFill>
                  <a:srgbClr val="FF0000"/>
                </a:solidFill>
                <a:latin typeface="HG丸ｺﾞｼｯｸM-PRO" panose="020F0600000000000000" pitchFamily="50" charset="-128"/>
                <a:ea typeface="HG丸ｺﾞｼｯｸM-PRO" panose="020F0600000000000000" pitchFamily="50" charset="-128"/>
              </a:rPr>
              <a:t>等の生産品の写真</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を</a:t>
            </a:r>
            <a:r>
              <a:rPr lang="en-US" altLang="ja-JP" sz="1200" dirty="0" smtClean="0">
                <a:solidFill>
                  <a:srgbClr val="FF0000"/>
                </a:solidFill>
                <a:latin typeface="HG丸ｺﾞｼｯｸM-PRO" panose="020F0600000000000000" pitchFamily="50" charset="-128"/>
                <a:ea typeface="HG丸ｺﾞｼｯｸM-PRO" panose="020F0600000000000000" pitchFamily="50" charset="-128"/>
              </a:rPr>
              <a:t/>
            </a:r>
            <a:br>
              <a:rPr lang="en-US" altLang="ja-JP" sz="1200" dirty="0" smtClean="0">
                <a:solidFill>
                  <a:srgbClr val="FF0000"/>
                </a:solidFill>
                <a:latin typeface="HG丸ｺﾞｼｯｸM-PRO" panose="020F0600000000000000" pitchFamily="50" charset="-128"/>
                <a:ea typeface="HG丸ｺﾞｼｯｸM-PRO" panose="020F0600000000000000" pitchFamily="50" charset="-128"/>
              </a:rPr>
            </a:b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追加</a:t>
            </a:r>
            <a:r>
              <a:rPr lang="ja-JP" altLang="en-US" sz="1200" dirty="0">
                <a:solidFill>
                  <a:srgbClr val="FF0000"/>
                </a:solidFill>
                <a:latin typeface="HG丸ｺﾞｼｯｸM-PRO" panose="020F0600000000000000" pitchFamily="50" charset="-128"/>
                <a:ea typeface="HG丸ｺﾞｼｯｸM-PRO" panose="020F0600000000000000" pitchFamily="50" charset="-128"/>
              </a:rPr>
              <a:t>して</a:t>
            </a:r>
            <a:r>
              <a:rPr lang="ja-JP" altLang="en-US" sz="1200" dirty="0" smtClean="0">
                <a:solidFill>
                  <a:srgbClr val="FF0000"/>
                </a:solidFill>
                <a:latin typeface="HG丸ｺﾞｼｯｸM-PRO" panose="020F0600000000000000" pitchFamily="50" charset="-128"/>
                <a:ea typeface="HG丸ｺﾞｼｯｸM-PRO" panose="020F0600000000000000" pitchFamily="50" charset="-128"/>
              </a:rPr>
              <a:t>下さい</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bwMode="auto">
          <a:xfrm>
            <a:off x="304800" y="6934200"/>
            <a:ext cx="6248400" cy="443079"/>
          </a:xfrm>
          <a:prstGeom prst="rect">
            <a:avLst/>
          </a:prstGeom>
          <a:solidFill>
            <a:srgbClr val="FFFFCC">
              <a:alpha val="50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algn="l"/>
            <a:r>
              <a:rPr lang="ja-JP" altLang="en-US" sz="900" dirty="0" smtClean="0">
                <a:latin typeface="HG丸ｺﾞｼｯｸM-PRO" panose="020F0600000000000000" pitchFamily="50" charset="-128"/>
                <a:ea typeface="HG丸ｺﾞｼｯｸM-PRO" panose="020F0600000000000000" pitchFamily="50" charset="-128"/>
              </a:rPr>
              <a:t>・</a:t>
            </a:r>
            <a:r>
              <a:rPr lang="ja-JP" altLang="en-US" sz="900" dirty="0">
                <a:latin typeface="HG丸ｺﾞｼｯｸM-PRO" panose="020F0600000000000000" pitchFamily="50" charset="-128"/>
                <a:ea typeface="HG丸ｺﾞｼｯｸM-PRO" panose="020F0600000000000000" pitchFamily="50" charset="-128"/>
              </a:rPr>
              <a:t>平成</a:t>
            </a:r>
            <a:r>
              <a:rPr lang="en-US" altLang="ja-JP" sz="900" dirty="0">
                <a:latin typeface="HG丸ｺﾞｼｯｸM-PRO" panose="020F0600000000000000" pitchFamily="50" charset="-128"/>
                <a:ea typeface="HG丸ｺﾞｼｯｸM-PRO" panose="020F0600000000000000" pitchFamily="50" charset="-128"/>
              </a:rPr>
              <a:t>31</a:t>
            </a:r>
            <a:r>
              <a:rPr lang="ja-JP" altLang="en-US" sz="900" dirty="0">
                <a:latin typeface="HG丸ｺﾞｼｯｸM-PRO" panose="020F0600000000000000" pitchFamily="50" charset="-128"/>
                <a:ea typeface="HG丸ｺﾞｼｯｸM-PRO" panose="020F0600000000000000" pitchFamily="50" charset="-128"/>
              </a:rPr>
              <a:t>年２月１日時点の飼養頭数は</a:t>
            </a:r>
            <a:r>
              <a:rPr lang="en-US" altLang="ja-JP" sz="900" dirty="0">
                <a:latin typeface="HG丸ｺﾞｼｯｸM-PRO" panose="020F0600000000000000" pitchFamily="50" charset="-128"/>
                <a:ea typeface="HG丸ｺﾞｼｯｸM-PRO" panose="020F0600000000000000" pitchFamily="50" charset="-128"/>
              </a:rPr>
              <a:t>2,705</a:t>
            </a:r>
            <a:r>
              <a:rPr lang="ja-JP" altLang="en-US" sz="900" dirty="0">
                <a:latin typeface="HG丸ｺﾞｼｯｸM-PRO" panose="020F0600000000000000" pitchFamily="50" charset="-128"/>
                <a:ea typeface="HG丸ｺﾞｼｯｸM-PRO" panose="020F0600000000000000" pitchFamily="50" charset="-128"/>
              </a:rPr>
              <a:t>頭で、前年に</a:t>
            </a:r>
            <a:r>
              <a:rPr lang="ja-JP" altLang="en-US" sz="900" dirty="0" smtClean="0">
                <a:latin typeface="HG丸ｺﾞｼｯｸM-PRO" panose="020F0600000000000000" pitchFamily="50" charset="-128"/>
                <a:ea typeface="HG丸ｺﾞｼｯｸM-PRO" panose="020F0600000000000000" pitchFamily="50" charset="-128"/>
              </a:rPr>
              <a:t>比べ</a:t>
            </a:r>
            <a:r>
              <a:rPr lang="en-US" altLang="ja-JP" sz="900" dirty="0" smtClean="0">
                <a:latin typeface="HG丸ｺﾞｼｯｸM-PRO" panose="020F0600000000000000" pitchFamily="50" charset="-128"/>
                <a:ea typeface="HG丸ｺﾞｼｯｸM-PRO" panose="020F0600000000000000" pitchFamily="50" charset="-128"/>
              </a:rPr>
              <a:t>108</a:t>
            </a:r>
            <a:r>
              <a:rPr lang="ja-JP" altLang="en-US" sz="900" dirty="0" smtClean="0">
                <a:latin typeface="HG丸ｺﾞｼｯｸM-PRO" panose="020F0600000000000000" pitchFamily="50" charset="-128"/>
                <a:ea typeface="HG丸ｺﾞｼｯｸM-PRO" panose="020F0600000000000000" pitchFamily="50" charset="-128"/>
              </a:rPr>
              <a:t>頭</a:t>
            </a:r>
            <a:r>
              <a:rPr lang="ja-JP" altLang="en-US"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3.8%</a:t>
            </a:r>
            <a:r>
              <a:rPr lang="ja-JP" altLang="en-US" sz="900" dirty="0">
                <a:latin typeface="HG丸ｺﾞｼｯｸM-PRO" panose="020F0600000000000000" pitchFamily="50" charset="-128"/>
                <a:ea typeface="HG丸ｺﾞｼｯｸM-PRO" panose="020F0600000000000000" pitchFamily="50" charset="-128"/>
              </a:rPr>
              <a:t>）減少した。</a:t>
            </a:r>
            <a:r>
              <a:rPr lang="en-US" altLang="ja-JP" sz="900" dirty="0">
                <a:latin typeface="HG丸ｺﾞｼｯｸM-PRO" panose="020F0600000000000000" pitchFamily="50" charset="-128"/>
                <a:ea typeface="HG丸ｺﾞｼｯｸM-PRO" panose="020F0600000000000000" pitchFamily="50" charset="-128"/>
              </a:rPr>
              <a:t/>
            </a:r>
            <a:br>
              <a:rPr lang="en-US" altLang="ja-JP" sz="900" dirty="0">
                <a:latin typeface="HG丸ｺﾞｼｯｸM-PRO" panose="020F0600000000000000" pitchFamily="50" charset="-128"/>
                <a:ea typeface="HG丸ｺﾞｼｯｸM-PRO" panose="020F0600000000000000" pitchFamily="50" charset="-128"/>
              </a:rPr>
            </a:br>
            <a:r>
              <a:rPr lang="ja-JP" altLang="en-US" sz="900" dirty="0">
                <a:latin typeface="HG丸ｺﾞｼｯｸM-PRO" panose="020F0600000000000000" pitchFamily="50" charset="-128"/>
                <a:ea typeface="HG丸ｺﾞｼｯｸM-PRO" panose="020F0600000000000000" pitchFamily="50" charset="-128"/>
              </a:rPr>
              <a:t>・飼養戸数は</a:t>
            </a:r>
            <a:r>
              <a:rPr lang="en-US" altLang="ja-JP" sz="900" dirty="0">
                <a:latin typeface="HG丸ｺﾞｼｯｸM-PRO" panose="020F0600000000000000" pitchFamily="50" charset="-128"/>
                <a:ea typeface="HG丸ｺﾞｼｯｸM-PRO" panose="020F0600000000000000" pitchFamily="50" charset="-128"/>
              </a:rPr>
              <a:t>47</a:t>
            </a:r>
            <a:r>
              <a:rPr lang="ja-JP" altLang="en-US" sz="900" dirty="0">
                <a:latin typeface="HG丸ｺﾞｼｯｸM-PRO" panose="020F0600000000000000" pitchFamily="50" charset="-128"/>
                <a:ea typeface="HG丸ｺﾞｼｯｸM-PRO" panose="020F0600000000000000" pitchFamily="50" charset="-128"/>
              </a:rPr>
              <a:t>戸で、前年に比べ</a:t>
            </a:r>
            <a:r>
              <a:rPr lang="en-US" altLang="ja-JP" sz="900" dirty="0">
                <a:latin typeface="HG丸ｺﾞｼｯｸM-PRO" panose="020F0600000000000000" pitchFamily="50" charset="-128"/>
                <a:ea typeface="HG丸ｺﾞｼｯｸM-PRO" panose="020F0600000000000000" pitchFamily="50" charset="-128"/>
              </a:rPr>
              <a:t>3</a:t>
            </a:r>
            <a:r>
              <a:rPr lang="ja-JP" altLang="en-US" sz="900" dirty="0">
                <a:latin typeface="HG丸ｺﾞｼｯｸM-PRO" panose="020F0600000000000000" pitchFamily="50" charset="-128"/>
                <a:ea typeface="HG丸ｺﾞｼｯｸM-PRO" panose="020F0600000000000000" pitchFamily="50" charset="-128"/>
              </a:rPr>
              <a:t>戸（</a:t>
            </a:r>
            <a:r>
              <a:rPr lang="en-US" altLang="ja-JP" sz="900" dirty="0">
                <a:latin typeface="HG丸ｺﾞｼｯｸM-PRO" panose="020F0600000000000000" pitchFamily="50" charset="-128"/>
                <a:ea typeface="HG丸ｺﾞｼｯｸM-PRO" panose="020F0600000000000000" pitchFamily="50" charset="-128"/>
              </a:rPr>
              <a:t>6.0%</a:t>
            </a:r>
            <a:r>
              <a:rPr lang="ja-JP" altLang="en-US" sz="900" dirty="0">
                <a:latin typeface="HG丸ｺﾞｼｯｸM-PRO" panose="020F0600000000000000" pitchFamily="50" charset="-128"/>
                <a:ea typeface="HG丸ｺﾞｼｯｸM-PRO" panose="020F0600000000000000" pitchFamily="50" charset="-128"/>
              </a:rPr>
              <a:t>）減少した。</a:t>
            </a:r>
            <a:endParaRPr lang="en-US" altLang="ja-JP" sz="900" dirty="0">
              <a:latin typeface="HG丸ｺﾞｼｯｸM-PRO" panose="020F0600000000000000" pitchFamily="50" charset="-128"/>
              <a:ea typeface="HG丸ｺﾞｼｯｸM-PRO" panose="020F0600000000000000" pitchFamily="50" charset="-128"/>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3003" y="7696200"/>
            <a:ext cx="2542997" cy="18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0"/>
          <p:cNvSpPr>
            <a:spLocks noChangeArrowheads="1"/>
          </p:cNvSpPr>
          <p:nvPr/>
        </p:nvSpPr>
        <p:spPr bwMode="auto">
          <a:xfrm>
            <a:off x="1629831" y="9582150"/>
            <a:ext cx="5693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000" dirty="0" smtClean="0">
                <a:latin typeface="HG丸ｺﾞｼｯｸM-PRO" panose="020F0600000000000000" pitchFamily="50" charset="-128"/>
                <a:ea typeface="HG丸ｺﾞｼｯｸM-PRO" panose="020F0600000000000000" pitchFamily="50" charset="-128"/>
              </a:rPr>
              <a:t>乳用牛</a:t>
            </a:r>
            <a:endParaRPr lang="ja-JP" altLang="en-US" sz="1000" dirty="0">
              <a:latin typeface="HG丸ｺﾞｼｯｸM-PRO" panose="020F0600000000000000" pitchFamily="50" charset="-128"/>
              <a:ea typeface="HG丸ｺﾞｼｯｸM-PRO" panose="020F0600000000000000" pitchFamily="50" charset="-128"/>
            </a:endParaRPr>
          </a:p>
        </p:txBody>
      </p:sp>
      <p:sp>
        <p:nvSpPr>
          <p:cNvPr id="13" name="Rectangle 10"/>
          <p:cNvSpPr>
            <a:spLocks noChangeArrowheads="1"/>
          </p:cNvSpPr>
          <p:nvPr/>
        </p:nvSpPr>
        <p:spPr bwMode="auto">
          <a:xfrm>
            <a:off x="4475687" y="9589994"/>
            <a:ext cx="6976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県</a:t>
            </a:r>
            <a:r>
              <a:rPr lang="ja-JP" altLang="en-US" sz="1000" dirty="0" smtClean="0">
                <a:latin typeface="HG丸ｺﾞｼｯｸM-PRO" panose="020F0600000000000000" pitchFamily="50" charset="-128"/>
                <a:ea typeface="HG丸ｺﾞｼｯｸM-PRO" panose="020F0600000000000000" pitchFamily="50" charset="-128"/>
              </a:rPr>
              <a:t>産</a:t>
            </a:r>
            <a:r>
              <a:rPr lang="ja-JP" altLang="en-US" sz="1000" dirty="0">
                <a:latin typeface="HG丸ｺﾞｼｯｸM-PRO" panose="020F0600000000000000" pitchFamily="50" charset="-128"/>
                <a:ea typeface="HG丸ｺﾞｼｯｸM-PRO" panose="020F0600000000000000" pitchFamily="50" charset="-128"/>
              </a:rPr>
              <a:t>牛乳</a:t>
            </a:r>
            <a:endParaRPr lang="ja-JP" altLang="en-US" sz="1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06841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304800" y="76200"/>
            <a:ext cx="18004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a:ea typeface="HG丸ｺﾞｼｯｸM-PRO" pitchFamily="50" charset="-128"/>
              </a:rPr>
              <a:t>（２）生乳生産状況</a:t>
            </a:r>
          </a:p>
        </p:txBody>
      </p:sp>
      <p:sp>
        <p:nvSpPr>
          <p:cNvPr id="8195" name="Rectangle 5"/>
          <p:cNvSpPr>
            <a:spLocks noChangeArrowheads="1"/>
          </p:cNvSpPr>
          <p:nvPr/>
        </p:nvSpPr>
        <p:spPr bwMode="auto">
          <a:xfrm>
            <a:off x="3856831" y="9509125"/>
            <a:ext cx="1327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牛群検定成績の推移</a:t>
            </a:r>
          </a:p>
        </p:txBody>
      </p:sp>
      <p:sp>
        <p:nvSpPr>
          <p:cNvPr id="8196" name="Rectangle 7"/>
          <p:cNvSpPr>
            <a:spLocks noChangeArrowheads="1"/>
          </p:cNvSpPr>
          <p:nvPr/>
        </p:nvSpPr>
        <p:spPr bwMode="auto">
          <a:xfrm>
            <a:off x="314325" y="3175516"/>
            <a:ext cx="37753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400" dirty="0">
                <a:ea typeface="HG丸ｺﾞｼｯｸM-PRO" pitchFamily="50" charset="-128"/>
              </a:rPr>
              <a:t>（３）牛群検定を基幹とする生産振興の</a:t>
            </a:r>
            <a:r>
              <a:rPr lang="ja-JP" altLang="en-US" sz="1400" dirty="0" smtClean="0">
                <a:ea typeface="HG丸ｺﾞｼｯｸM-PRO" pitchFamily="50" charset="-128"/>
              </a:rPr>
              <a:t>取組</a:t>
            </a:r>
            <a:endParaRPr lang="ja-JP" altLang="en-US" sz="1400" dirty="0">
              <a:ea typeface="HG丸ｺﾞｼｯｸM-PRO" pitchFamily="50" charset="-128"/>
            </a:endParaRPr>
          </a:p>
        </p:txBody>
      </p:sp>
      <p:sp>
        <p:nvSpPr>
          <p:cNvPr id="8197" name="Rectangle 8"/>
          <p:cNvSpPr>
            <a:spLocks noChangeArrowheads="1"/>
          </p:cNvSpPr>
          <p:nvPr/>
        </p:nvSpPr>
        <p:spPr bwMode="auto">
          <a:xfrm>
            <a:off x="695325" y="3491984"/>
            <a:ext cx="58400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900" dirty="0">
                <a:latin typeface="HG丸ｺﾞｼｯｸM-PRO" panose="020F0600000000000000" pitchFamily="50" charset="-128"/>
                <a:ea typeface="HG丸ｺﾞｼｯｸM-PRO" panose="020F0600000000000000" pitchFamily="50" charset="-128"/>
              </a:rPr>
              <a:t>「牛群検定」とは、農家の飼養する乳用牛の個体ごとに泌乳量、乳成分率、体細胞数、濃厚飼料給与量、</a:t>
            </a:r>
          </a:p>
          <a:p>
            <a:pPr eaLnBrk="1" hangingPunct="1">
              <a:lnSpc>
                <a:spcPct val="100000"/>
              </a:lnSpc>
              <a:spcBef>
                <a:spcPct val="0"/>
              </a:spcBef>
              <a:buFontTx/>
              <a:buNone/>
            </a:pPr>
            <a:r>
              <a:rPr lang="ja-JP" altLang="en-US" sz="900" dirty="0">
                <a:latin typeface="HG丸ｺﾞｼｯｸM-PRO" panose="020F0600000000000000" pitchFamily="50" charset="-128"/>
                <a:ea typeface="HG丸ｺﾞｼｯｸM-PRO" panose="020F0600000000000000" pitchFamily="50" charset="-128"/>
              </a:rPr>
              <a:t>繁殖成績、体重などを測定・記録し、その結果を低能力牛の淘汰や飼養管理の改善などに活用するものです。</a:t>
            </a:r>
          </a:p>
        </p:txBody>
      </p:sp>
      <p:pic>
        <p:nvPicPr>
          <p:cNvPr id="8198" name="Picture 9" descr="IMAGE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315200"/>
            <a:ext cx="1905000" cy="2051306"/>
          </a:xfrm>
          <a:prstGeom prst="rect">
            <a:avLst/>
          </a:prstGeom>
          <a:noFill/>
          <a:ln>
            <a:noFill/>
          </a:ln>
          <a:effectLst>
            <a:softEdge rad="3175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914400" y="9509125"/>
            <a:ext cx="692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lnSpc>
                <a:spcPct val="100000"/>
              </a:lnSpc>
              <a:spcBef>
                <a:spcPct val="0"/>
              </a:spcBef>
              <a:buFontTx/>
              <a:buNone/>
            </a:pPr>
            <a:r>
              <a:rPr lang="ja-JP" altLang="en-US" sz="1000" dirty="0">
                <a:latin typeface="HG丸ｺﾞｼｯｸM-PRO" panose="020F0600000000000000" pitchFamily="50" charset="-128"/>
                <a:ea typeface="HG丸ｺﾞｼｯｸM-PRO" panose="020F0600000000000000" pitchFamily="50" charset="-128"/>
              </a:rPr>
              <a:t>牛群検定</a:t>
            </a:r>
          </a:p>
        </p:txBody>
      </p:sp>
      <p:sp>
        <p:nvSpPr>
          <p:cNvPr id="8200" name="Text Box 13"/>
          <p:cNvSpPr txBox="1">
            <a:spLocks noChangeArrowheads="1"/>
          </p:cNvSpPr>
          <p:nvPr/>
        </p:nvSpPr>
        <p:spPr bwMode="auto">
          <a:xfrm>
            <a:off x="2895600" y="9645650"/>
            <a:ext cx="914400" cy="24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FontTx/>
              <a:buNone/>
            </a:pPr>
            <a:r>
              <a:rPr lang="ja-JP" altLang="en-US" sz="1000" dirty="0">
                <a:latin typeface="HG丸ｺﾞｼｯｸM-PRO" panose="020F0600000000000000" pitchFamily="50" charset="-128"/>
                <a:ea typeface="HG丸ｺﾞｼｯｸM-PRO" panose="020F0600000000000000" pitchFamily="50" charset="-128"/>
              </a:rPr>
              <a:t>－ ５ －</a:t>
            </a:r>
          </a:p>
        </p:txBody>
      </p:sp>
      <p:graphicFrame>
        <p:nvGraphicFramePr>
          <p:cNvPr id="13" name="グラフ 12"/>
          <p:cNvGraphicFramePr>
            <a:graphicFrameLocks noGrp="1" noChangeAspect="1"/>
          </p:cNvGraphicFramePr>
          <p:nvPr>
            <p:extLst>
              <p:ext uri="{D42A27DB-BD31-4B8C-83A1-F6EECF244321}">
                <p14:modId xmlns:p14="http://schemas.microsoft.com/office/powerpoint/2010/main" val="726586054"/>
              </p:ext>
            </p:extLst>
          </p:nvPr>
        </p:nvGraphicFramePr>
        <p:xfrm>
          <a:off x="602168" y="3686175"/>
          <a:ext cx="5520313" cy="3366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グラフ 13"/>
          <p:cNvGraphicFramePr>
            <a:graphicFrameLocks noGrp="1" noChangeAspect="1"/>
          </p:cNvGraphicFramePr>
          <p:nvPr>
            <p:extLst>
              <p:ext uri="{D42A27DB-BD31-4B8C-83A1-F6EECF244321}">
                <p14:modId xmlns:p14="http://schemas.microsoft.com/office/powerpoint/2010/main" val="312984878"/>
              </p:ext>
            </p:extLst>
          </p:nvPr>
        </p:nvGraphicFramePr>
        <p:xfrm>
          <a:off x="733425" y="244475"/>
          <a:ext cx="5520314" cy="3366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グラフ 15"/>
          <p:cNvGraphicFramePr>
            <a:graphicFrameLocks noGrp="1" noChangeAspect="1"/>
          </p:cNvGraphicFramePr>
          <p:nvPr>
            <p:extLst>
              <p:ext uri="{D42A27DB-BD31-4B8C-83A1-F6EECF244321}">
                <p14:modId xmlns:p14="http://schemas.microsoft.com/office/powerpoint/2010/main" val="2588304044"/>
              </p:ext>
            </p:extLst>
          </p:nvPr>
        </p:nvGraphicFramePr>
        <p:xfrm>
          <a:off x="2317750" y="7078528"/>
          <a:ext cx="4140237" cy="2524649"/>
        </p:xfrm>
        <a:graphic>
          <a:graphicData uri="http://schemas.openxmlformats.org/drawingml/2006/chart">
            <c:chart xmlns:c="http://schemas.openxmlformats.org/drawingml/2006/chart" xmlns:r="http://schemas.openxmlformats.org/officeDocument/2006/relationships" r:id="rId6"/>
          </a:graphicData>
        </a:graphic>
      </p:graphicFrame>
      <p:sp>
        <p:nvSpPr>
          <p:cNvPr id="2" name="テキスト ボックス 1"/>
          <p:cNvSpPr txBox="1"/>
          <p:nvPr/>
        </p:nvSpPr>
        <p:spPr>
          <a:xfrm>
            <a:off x="2055195" y="7086600"/>
            <a:ext cx="1297605" cy="329321"/>
          </a:xfrm>
          <a:prstGeom prst="rect">
            <a:avLst/>
          </a:prstGeom>
          <a:noFill/>
        </p:spPr>
        <p:txBody>
          <a:bodyPr wrap="square" rtlCol="0">
            <a:spAutoFit/>
          </a:bodyPr>
          <a:lstStyle/>
          <a:p>
            <a:r>
              <a:rPr lang="ja-JP" altLang="ja-JP" sz="700" dirty="0" smtClean="0">
                <a:latin typeface="HG丸ｺﾞｼｯｸM-PRO" panose="020F0600000000000000" pitchFamily="50" charset="-128"/>
                <a:ea typeface="HG丸ｺﾞｼｯｸM-PRO" panose="020F0600000000000000" pitchFamily="50" charset="-128"/>
              </a:rPr>
              <a:t>経産牛１頭当たり乳量</a:t>
            </a:r>
            <a:r>
              <a:rPr lang="en-US" altLang="ja-JP" sz="700" dirty="0">
                <a:latin typeface="HG丸ｺﾞｼｯｸM-PRO" panose="020F0600000000000000" pitchFamily="50" charset="-128"/>
                <a:ea typeface="HG丸ｺﾞｼｯｸM-PRO" panose="020F0600000000000000" pitchFamily="50" charset="-128"/>
              </a:rPr>
              <a:t/>
            </a:r>
            <a:br>
              <a:rPr lang="en-US" altLang="ja-JP" sz="700" dirty="0">
                <a:latin typeface="HG丸ｺﾞｼｯｸM-PRO" panose="020F0600000000000000" pitchFamily="50" charset="-128"/>
                <a:ea typeface="HG丸ｺﾞｼｯｸM-PRO" panose="020F0600000000000000" pitchFamily="50" charset="-128"/>
              </a:rPr>
            </a:br>
            <a:r>
              <a:rPr lang="ja-JP" altLang="en-US" sz="700" dirty="0" smtClean="0">
                <a:solidFill>
                  <a:srgbClr val="000000"/>
                </a:solidFill>
                <a:latin typeface="HG丸ｺﾞｼｯｸM-PRO" panose="020F0600000000000000" pitchFamily="50" charset="-128"/>
                <a:ea typeface="HG丸ｺﾞｼｯｸM-PRO" panose="020F0600000000000000" pitchFamily="50" charset="-128"/>
              </a:rPr>
              <a:t>（kg）</a:t>
            </a:r>
            <a:endParaRPr lang="ja-JP" altLang="en-US" sz="700" dirty="0">
              <a:solidFill>
                <a:srgbClr val="00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84074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10000"/>
          </a:lnSpc>
          <a:spcBef>
            <a:spcPct val="5000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10000"/>
          </a:lnSpc>
          <a:spcBef>
            <a:spcPct val="5000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5078</TotalTime>
  <Words>318</Words>
  <Application>Microsoft Office PowerPoint</Application>
  <PresentationFormat>A4 210 x 297 mm</PresentationFormat>
  <Paragraphs>102</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HG丸ｺﾞｼｯｸM-PRO</vt:lpstr>
      <vt:lpstr>Meiryo UI</vt:lpstr>
      <vt:lpstr>ＭＳ Ｐゴシック</vt:lpstr>
      <vt:lpstr>ＭＳ Ｐ明朝</vt:lpstr>
      <vt:lpstr>Arial</vt:lpstr>
      <vt:lpstr>Calibri</vt:lpstr>
      <vt:lpstr>標準デザイン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井口　信行</dc:creator>
  <cp:lastModifiedBy>楠居　里奈</cp:lastModifiedBy>
  <cp:revision>296</cp:revision>
  <cp:lastPrinted>2020-03-12T07:20:53Z</cp:lastPrinted>
  <dcterms:created xsi:type="dcterms:W3CDTF">1601-01-01T00:00:00Z</dcterms:created>
  <dcterms:modified xsi:type="dcterms:W3CDTF">2020-03-26T08:49:04Z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