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CCFF"/>
    <a:srgbClr val="FFCCCC"/>
    <a:srgbClr val="FF99FF"/>
    <a:srgbClr val="FF66CC"/>
    <a:srgbClr val="8264A2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66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65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事務関係職種</c:v>
                </c:pt>
              </c:strCache>
            </c:strRef>
          </c:tx>
          <c:spPr>
            <a:gradFill flip="none" rotWithShape="1">
              <a:gsLst>
                <a:gs pos="0">
                  <a:srgbClr val="00B0F0"/>
                </a:gs>
                <a:gs pos="80000">
                  <a:srgbClr val="4F81BD">
                    <a:lumMod val="60000"/>
                    <a:lumOff val="40000"/>
                  </a:srgbClr>
                </a:gs>
              </a:gsLst>
              <a:lin ang="5400000" scaled="1"/>
              <a:tileRect/>
            </a:gradFill>
            <a:ln>
              <a:solidFill>
                <a:srgbClr val="002060"/>
              </a:solidFill>
            </a:ln>
          </c:spPr>
          <c:invertIfNegative val="0"/>
          <c:dLbls>
            <c:dLbl>
              <c:idx val="0"/>
              <c:layout>
                <c:manualLayout>
                  <c:x val="-1.5095674995720912E-2"/>
                  <c:y val="-8.5388483984616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252199995109612E-2"/>
                  <c:y val="-8.5388483984616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252369800227676E-2"/>
                  <c:y val="-1.4942984697307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13049998777403E-3"/>
                  <c:y val="-2.348200118333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 anchor="t" anchorCtr="0"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部長</c:v>
                </c:pt>
                <c:pt idx="1">
                  <c:v>課長</c:v>
                </c:pt>
                <c:pt idx="2">
                  <c:v>係長</c:v>
                </c:pt>
                <c:pt idx="3">
                  <c:v>係員</c:v>
                </c:pt>
              </c:strCache>
            </c:strRef>
          </c:cat>
          <c:val>
            <c:numRef>
              <c:f>Sheet1!$B$2:$B$5</c:f>
              <c:numCache>
                <c:formatCode>#,##0_ </c:formatCode>
                <c:ptCount val="4"/>
                <c:pt idx="0">
                  <c:v>643702</c:v>
                </c:pt>
                <c:pt idx="1">
                  <c:v>536145</c:v>
                </c:pt>
                <c:pt idx="2">
                  <c:v>406379</c:v>
                </c:pt>
                <c:pt idx="3">
                  <c:v>266176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技術関係職種</c:v>
                </c:pt>
              </c:strCache>
            </c:strRef>
          </c:tx>
          <c:spPr>
            <a:gradFill flip="none" rotWithShape="1">
              <a:gsLst>
                <a:gs pos="0">
                  <a:srgbClr val="FF0000"/>
                </a:gs>
                <a:gs pos="70000">
                  <a:srgbClr val="FF6600"/>
                </a:gs>
              </a:gsLst>
              <a:lin ang="5400000" scaled="1"/>
              <a:tileRect/>
            </a:gradFill>
            <a:ln>
              <a:solidFill>
                <a:srgbClr val="C00000"/>
              </a:solidFill>
            </a:ln>
          </c:spPr>
          <c:invertIfNegative val="0"/>
          <c:dLbls>
            <c:dLbl>
              <c:idx val="0"/>
              <c:layout>
                <c:manualLayout>
                  <c:x val="1.5095674995720912E-2"/>
                  <c:y val="-2.1347120996154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817449988996632E-2"/>
                  <c:y val="-4.26942419923083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721774993275716E-2"/>
                  <c:y val="-1.9212408896538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5287024987162736E-2"/>
                  <c:y val="-1.2808440685259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 anchor="t" anchorCtr="0"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部長</c:v>
                </c:pt>
                <c:pt idx="1">
                  <c:v>課長</c:v>
                </c:pt>
                <c:pt idx="2">
                  <c:v>係長</c:v>
                </c:pt>
                <c:pt idx="3">
                  <c:v>係員</c:v>
                </c:pt>
              </c:strCache>
            </c:strRef>
          </c:cat>
          <c:val>
            <c:numRef>
              <c:f>Sheet1!$C$2:$C$5</c:f>
              <c:numCache>
                <c:formatCode>#,##0_ </c:formatCode>
                <c:ptCount val="4"/>
                <c:pt idx="0">
                  <c:v>654169</c:v>
                </c:pt>
                <c:pt idx="1">
                  <c:v>594243</c:v>
                </c:pt>
                <c:pt idx="2">
                  <c:v>433694</c:v>
                </c:pt>
                <c:pt idx="3">
                  <c:v>297391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8699264"/>
        <c:axId val="88701568"/>
        <c:axId val="0"/>
      </c:bar3DChart>
      <c:catAx>
        <c:axId val="88699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88701568"/>
        <c:crosses val="autoZero"/>
        <c:auto val="1"/>
        <c:lblAlgn val="ctr"/>
        <c:lblOffset val="100"/>
        <c:tickLblSkip val="1"/>
        <c:noMultiLvlLbl val="0"/>
      </c:catAx>
      <c:valAx>
        <c:axId val="88701568"/>
        <c:scaling>
          <c:orientation val="minMax"/>
        </c:scaling>
        <c:delete val="0"/>
        <c:axPos val="l"/>
        <c:majorGridlines/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886992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1338926940329176"/>
          <c:y val="2.6352484188509488E-2"/>
          <c:w val="0.38184756119097302"/>
          <c:h val="4.9119936437129121E-2"/>
        </c:manualLayout>
      </c:layout>
      <c:overlay val="0"/>
      <c:txPr>
        <a:bodyPr/>
        <a:lstStyle/>
        <a:p>
          <a:pPr>
            <a:defRPr sz="1200" kern="0" baseline="0">
              <a:latin typeface="ＭＳ Ｐゴシック" panose="020B0600070205080204" pitchFamily="50" charset="-128"/>
              <a:ea typeface="ＭＳ Ｐゴシック" panose="020B0600070205080204" pitchFamily="50" charset="-128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9DD59-5262-4E7C-BF73-D4E49FEA39BA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6135D-4885-4952-B539-8C6AAC09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516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6135D-4885-4952-B539-8C6AAC0966A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69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2019/9/26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⑦</a:t>
            </a:r>
            <a:r>
              <a:rPr lang="ja-JP" altLang="en-US" sz="2000" b="1" dirty="0" smtClean="0">
                <a:ea typeface="ＭＳ ゴシック" pitchFamily="49" charset="-128"/>
              </a:rPr>
              <a:t>職種別平均年齢および平均給与額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10" name="コンテンツ プレースホルダ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26818461"/>
              </p:ext>
            </p:extLst>
          </p:nvPr>
        </p:nvGraphicFramePr>
        <p:xfrm>
          <a:off x="0" y="908720"/>
          <a:ext cx="5889104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272480" y="119675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+mn-ea"/>
              </a:rPr>
              <a:t>（円）</a:t>
            </a:r>
            <a:endParaRPr kumimoji="1" lang="en-US" altLang="ja-JP" sz="1200" dirty="0" smtClean="0">
              <a:latin typeface="+mn-ea"/>
            </a:endParaRPr>
          </a:p>
        </p:txBody>
      </p:sp>
      <p:graphicFrame>
        <p:nvGraphicFramePr>
          <p:cNvPr id="9" name="コンテンツ プレースホルダ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39988461"/>
              </p:ext>
            </p:extLst>
          </p:nvPr>
        </p:nvGraphicFramePr>
        <p:xfrm>
          <a:off x="6177544" y="1459182"/>
          <a:ext cx="3672000" cy="389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/>
                <a:gridCol w="864000"/>
                <a:gridCol w="1008000"/>
                <a:gridCol w="1260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職種名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平均年齢</a:t>
                      </a:r>
                      <a:endParaRPr kumimoji="1" lang="ja-JP" altLang="en-US" sz="1200" dirty="0"/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平成</a:t>
                      </a:r>
                      <a:r>
                        <a:rPr kumimoji="1" lang="en-US" altLang="ja-JP" sz="1200" dirty="0" smtClean="0"/>
                        <a:t>31</a:t>
                      </a:r>
                      <a:r>
                        <a:rPr kumimoji="1" lang="ja-JP" altLang="en-US" sz="1200" dirty="0" smtClean="0"/>
                        <a:t>年</a:t>
                      </a:r>
                      <a:r>
                        <a:rPr kumimoji="1" lang="en-US" altLang="ja-JP" sz="1200" dirty="0" smtClean="0"/>
                        <a:t>4</a:t>
                      </a:r>
                      <a:r>
                        <a:rPr kumimoji="1" lang="ja-JP" altLang="en-US" sz="1200" dirty="0" smtClean="0"/>
                        <a:t>月分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平均給与額</a:t>
                      </a:r>
                      <a:endParaRPr kumimoji="1" lang="ja-JP" altLang="en-US" sz="12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5200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事務関係職種</a:t>
                      </a:r>
                      <a:endParaRPr kumimoji="1" lang="ja-JP" altLang="en-US" sz="1200" dirty="0"/>
                    </a:p>
                  </a:txBody>
                  <a:tcPr vert="wordArtVertRtl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 smtClean="0"/>
                        <a:t>歳</a:t>
                      </a:r>
                      <a:endParaRPr kumimoji="1" lang="ja-JP" altLang="en-US" sz="1000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 smtClean="0"/>
                        <a:t>円</a:t>
                      </a:r>
                      <a:endParaRPr kumimoji="1" lang="ja-JP" altLang="en-US" sz="1000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vert="wordArtVertRtl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部長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52.8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643,702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課長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50.3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536,145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係長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45.2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406,379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係員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37.7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266,176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技術関係職種</a:t>
                      </a:r>
                      <a:endParaRPr kumimoji="1" lang="ja-JP" altLang="en-US" sz="1200" dirty="0"/>
                    </a:p>
                  </a:txBody>
                  <a:tcPr vert="wordArtVertRtl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部長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52.1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654,169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課長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50.1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594,243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係長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45.3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433,694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係員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39.8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297,391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6141223" y="5374377"/>
            <a:ext cx="38523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注　「平均給与額」とは、該当従業員にきまって支給する</a:t>
            </a:r>
            <a:endParaRPr lang="en-US" altLang="ja-JP" sz="11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　給与総額（時間外手当額を除く）の平均額です。</a:t>
            </a:r>
            <a:endParaRPr kumimoji="1" lang="ja-JP" altLang="en-US" sz="1100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65</Words>
  <Application>Microsoft Office PowerPoint</Application>
  <PresentationFormat>A4 210 x 297 mm</PresentationFormat>
  <Paragraphs>45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w</cp:lastModifiedBy>
  <cp:revision>69</cp:revision>
  <cp:lastPrinted>2014-08-18T12:27:52Z</cp:lastPrinted>
  <dcterms:created xsi:type="dcterms:W3CDTF">2013-02-06T02:17:09Z</dcterms:created>
  <dcterms:modified xsi:type="dcterms:W3CDTF">2019-09-26T04:15:07Z</dcterms:modified>
</cp:coreProperties>
</file>