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CCCC"/>
    <a:srgbClr val="FF99FF"/>
    <a:srgbClr val="FF66CC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838" autoAdjust="0"/>
    <p:restoredTop sz="94660"/>
  </p:normalViewPr>
  <p:slideViewPr>
    <p:cSldViewPr>
      <p:cViewPr>
        <p:scale>
          <a:sx n="100" d="100"/>
          <a:sy n="100" d="100"/>
        </p:scale>
        <p:origin x="6" y="61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explosion val="9"/>
          </c:dPt>
          <c:dPt>
            <c:idx val="2"/>
            <c:bubble3D val="0"/>
          </c:dPt>
          <c:dLbls>
            <c:dLbl>
              <c:idx val="0"/>
              <c:layout>
                <c:manualLayout>
                  <c:x val="-0.1595724724529004"/>
                  <c:y val="-0.1660145043126865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 smtClean="0"/>
                      <a:t>新規</a:t>
                    </a:r>
                    <a:r>
                      <a:rPr lang="ja-JP" altLang="en-US" dirty="0"/>
                      <a:t>学卒者</a:t>
                    </a:r>
                    <a:r>
                      <a:rPr lang="ja-JP" altLang="en-US" dirty="0" smtClean="0"/>
                      <a:t>の</a:t>
                    </a:r>
                    <a:endParaRPr lang="en-US" altLang="ja-JP" dirty="0" smtClean="0"/>
                  </a:p>
                  <a:p>
                    <a:r>
                      <a:rPr lang="ja-JP" altLang="en-US" dirty="0" smtClean="0"/>
                      <a:t>採用</a:t>
                    </a:r>
                    <a:r>
                      <a:rPr lang="ja-JP" altLang="en-US" dirty="0"/>
                      <a:t>なし
</a:t>
                    </a:r>
                    <a:r>
                      <a:rPr lang="en-US" altLang="ja-JP" dirty="0"/>
                      <a:t>69.2%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1"/>
              <c:layout>
                <c:manualLayout>
                  <c:x val="3.359415831974541E-2"/>
                  <c:y val="-0.10397146298441144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dirty="0"/>
                      <a:t>増額
</a:t>
                    </a:r>
                    <a:r>
                      <a:rPr lang="en-US" altLang="ja-JP" sz="900" dirty="0" smtClean="0"/>
                      <a:t>(51.3%)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2"/>
              <c:layout>
                <c:manualLayout>
                  <c:x val="3.6393451078947814E-2"/>
                  <c:y val="-4.7936591602109301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dirty="0"/>
                      <a:t>　据置き
</a:t>
                    </a:r>
                    <a:r>
                      <a:rPr lang="en-US" altLang="ja-JP" sz="900" dirty="0" smtClean="0"/>
                      <a:t>(48.7%)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3"/>
              <c:layout>
                <c:manualLayout>
                  <c:x val="4.6158461704974077E-2"/>
                  <c:y val="-4.1009244938863976E-3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dirty="0"/>
                      <a:t>　</a:t>
                    </a:r>
                    <a:r>
                      <a:rPr lang="ja-JP" altLang="en-US" sz="900" dirty="0" smtClean="0"/>
                      <a:t>減額</a:t>
                    </a:r>
                    <a:endParaRPr lang="en-US" altLang="ja-JP" sz="900" dirty="0" smtClean="0"/>
                  </a:p>
                  <a:p>
                    <a:r>
                      <a:rPr lang="en-US" altLang="ja-JP" sz="900" dirty="0" smtClean="0"/>
                      <a:t>(0.0%)</a:t>
                    </a:r>
                    <a:endParaRPr lang="ja-JP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dLbl>
              <c:idx val="4"/>
              <c:layout>
                <c:manualLayout>
                  <c:x val="-0.20239475416743496"/>
                  <c:y val="8.6629298560328596E-2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dLbl>
              <c:idx val="5"/>
              <c:layout>
                <c:manualLayout>
                  <c:x val="-8.0562926289732259E-2"/>
                  <c:y val="7.4727080181609964E-2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dLbl>
              <c:idx val="6"/>
              <c:layout>
                <c:manualLayout>
                  <c:x val="-5.9349116477497146E-2"/>
                  <c:y val="-0.10937053617097621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spPr>
              <a:solidFill>
                <a:schemeClr val="bg1"/>
              </a:solidFill>
              <a:ln>
                <a:noFill/>
              </a:ln>
            </c:spPr>
            <c:txPr>
              <a:bodyPr/>
              <a:lstStyle/>
              <a:p>
                <a:pPr>
                  <a:defRPr sz="900"/>
                </a:pPr>
                <a:endParaRPr lang="ja-JP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eparator>
</c:separator>
            <c:showLeaderLines val="1"/>
          </c:dLbls>
          <c:cat>
            <c:strRef>
              <c:f>Sheet1!$A$2:$A$5</c:f>
              <c:strCache>
                <c:ptCount val="4"/>
                <c:pt idx="0">
                  <c:v>新規学卒者の採用なし</c:v>
                </c:pt>
                <c:pt idx="1">
                  <c:v>増額</c:v>
                </c:pt>
                <c:pt idx="2">
                  <c:v>据置き</c:v>
                </c:pt>
                <c:pt idx="3">
                  <c:v>減額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0.69199999999999995</c:v>
                </c:pt>
                <c:pt idx="1">
                  <c:v>0.158</c:v>
                </c:pt>
                <c:pt idx="2">
                  <c:v>0.15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explosion val="14"/>
            <c:spPr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Pt>
            <c:idx val="1"/>
            <c:bubble3D val="0"/>
          </c:dPt>
          <c:dPt>
            <c:idx val="2"/>
            <c:bubble3D val="0"/>
            <c:spPr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-0.10214596822952017"/>
                  <c:y val="-0.28345412554529881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baseline="0" dirty="0" smtClean="0">
                        <a:latin typeface="+mn-ea"/>
                        <a:ea typeface="+mn-ea"/>
                      </a:rPr>
                      <a:t>新規</a:t>
                    </a:r>
                    <a:r>
                      <a:rPr lang="ja-JP" altLang="en-US" baseline="0" dirty="0">
                        <a:latin typeface="+mn-ea"/>
                        <a:ea typeface="+mn-ea"/>
                      </a:rPr>
                      <a:t>学卒者</a:t>
                    </a:r>
                    <a:r>
                      <a:rPr lang="ja-JP" altLang="en-US" baseline="0" dirty="0" smtClean="0">
                        <a:latin typeface="+mn-ea"/>
                        <a:ea typeface="+mn-ea"/>
                      </a:rPr>
                      <a:t>の</a:t>
                    </a:r>
                    <a:endParaRPr lang="en-US" altLang="ja-JP" baseline="0" dirty="0" smtClean="0">
                      <a:latin typeface="+mn-ea"/>
                      <a:ea typeface="+mn-ea"/>
                    </a:endParaRPr>
                  </a:p>
                  <a:p>
                    <a:r>
                      <a:rPr lang="ja-JP" altLang="en-US" baseline="0" dirty="0" smtClean="0">
                        <a:latin typeface="+mn-ea"/>
                        <a:ea typeface="+mn-ea"/>
                      </a:rPr>
                      <a:t>採用</a:t>
                    </a:r>
                    <a:r>
                      <a:rPr lang="ja-JP" altLang="en-US" baseline="0" dirty="0">
                        <a:latin typeface="+mn-ea"/>
                        <a:ea typeface="+mn-ea"/>
                      </a:rPr>
                      <a:t>なし
</a:t>
                    </a:r>
                    <a:r>
                      <a:rPr lang="en-US" altLang="ja-JP" baseline="0" dirty="0">
                        <a:latin typeface="+mn-ea"/>
                        <a:ea typeface="+mn-ea"/>
                      </a:rPr>
                      <a:t>83.0%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1"/>
              <c:layout>
                <c:manualLayout>
                  <c:x val="-3.7767554659343852E-2"/>
                  <c:y val="-6.5803204634722043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baseline="0" dirty="0">
                        <a:latin typeface="ＭＳ Ｐゴシック" pitchFamily="50" charset="-128"/>
                        <a:ea typeface="ＭＳ Ｐゴシック" pitchFamily="50" charset="-128"/>
                      </a:rPr>
                      <a:t>増額
</a:t>
                    </a:r>
                    <a:r>
                      <a:rPr lang="en-US" altLang="ja-JP" sz="900" baseline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(49.5%)</a:t>
                    </a:r>
                    <a:endParaRPr lang="ja-JP" altLang="en-US" sz="10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2"/>
              <c:layout>
                <c:manualLayout>
                  <c:x val="2.0971607202569742E-2"/>
                  <c:y val="-2.7384576972958728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baseline="0" dirty="0">
                        <a:latin typeface="+mn-ea"/>
                        <a:ea typeface="+mn-ea"/>
                      </a:rPr>
                      <a:t>据置き
</a:t>
                    </a:r>
                    <a:r>
                      <a:rPr lang="en-US" altLang="ja-JP" sz="900" baseline="0" dirty="0" smtClean="0">
                        <a:latin typeface="+mn-ea"/>
                        <a:ea typeface="+mn-ea"/>
                      </a:rPr>
                      <a:t>(50.5%)</a:t>
                    </a:r>
                    <a:endParaRPr lang="ja-JP" altLang="en-US" dirty="0">
                      <a:latin typeface="+mn-ea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3"/>
              <c:layout>
                <c:manualLayout>
                  <c:x val="2.8266885479344493E-2"/>
                  <c:y val="-1.2909491088334991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baseline="0" dirty="0">
                        <a:latin typeface="ＭＳ Ｐゴシック" pitchFamily="50" charset="-128"/>
                        <a:ea typeface="ＭＳ Ｐゴシック" pitchFamily="50" charset="-128"/>
                      </a:rPr>
                      <a:t>減額
</a:t>
                    </a:r>
                    <a:r>
                      <a:rPr lang="en-US" altLang="ja-JP" sz="900" baseline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(0.0%)</a:t>
                    </a:r>
                    <a:endParaRPr lang="ja-JP" altLang="en-US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4"/>
              <c:layout>
                <c:manualLayout>
                  <c:x val="-0.20239475416743502"/>
                  <c:y val="8.662929856032859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5"/>
              <c:layout>
                <c:manualLayout>
                  <c:x val="2.5316857500149348E-3"/>
                  <c:y val="0.1040870536178712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6"/>
              <c:layout>
                <c:manualLayout>
                  <c:x val="-0.11253976906881799"/>
                  <c:y val="-6.826644103375015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spPr>
              <a:solidFill>
                <a:schemeClr val="bg1"/>
              </a:solidFill>
              <a:ln>
                <a:noFill/>
              </a:ln>
            </c:spPr>
            <c:txPr>
              <a:bodyPr/>
              <a:lstStyle/>
              <a:p>
                <a:pPr>
                  <a:defRPr sz="900"/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</c:dLbls>
          <c:cat>
            <c:strRef>
              <c:f>Sheet1!$A$2:$A$5</c:f>
              <c:strCache>
                <c:ptCount val="4"/>
                <c:pt idx="0">
                  <c:v>新規学卒者の採用なし</c:v>
                </c:pt>
                <c:pt idx="1">
                  <c:v>増額</c:v>
                </c:pt>
                <c:pt idx="2">
                  <c:v>据置き</c:v>
                </c:pt>
                <c:pt idx="3">
                  <c:v>減額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0.83</c:v>
                </c:pt>
                <c:pt idx="1">
                  <c:v>8.4000000000000005E-2</c:v>
                </c:pt>
                <c:pt idx="2">
                  <c:v>8.5999999999999993E-2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0.37752</cdr:x>
      <cdr:y>0.33223</cdr:y>
    </cdr:from>
    <cdr:to>
      <cdr:x>0.51759</cdr:x>
      <cdr:y>0.44876</cdr:y>
    </cdr:to>
    <cdr:sp macro="" textlink="">
      <cdr:nvSpPr>
        <cdr:cNvPr id="4" name="テキスト ボックス 3"/>
        <cdr:cNvSpPr txBox="1"/>
      </cdr:nvSpPr>
      <cdr:spPr>
        <a:xfrm xmlns:a="http://schemas.openxmlformats.org/drawingml/2006/main">
          <a:off x="1712640" y="1437109"/>
          <a:ext cx="63538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ja-JP" altLang="en-US" sz="1100" dirty="0"/>
        </a:p>
      </cdr:txBody>
    </cdr:sp>
  </cdr:relSizeAnchor>
  <cdr:relSizeAnchor xmlns:cdr="http://schemas.openxmlformats.org/drawingml/2006/chartDrawing">
    <cdr:from>
      <cdr:x>0.18236</cdr:x>
      <cdr:y>0.29894</cdr:y>
    </cdr:from>
    <cdr:to>
      <cdr:x>0.48395</cdr:x>
      <cdr:y>0.39882</cdr:y>
    </cdr:to>
    <cdr:sp macro="" textlink="">
      <cdr:nvSpPr>
        <cdr:cNvPr id="5" name="テキスト ボックス 4"/>
        <cdr:cNvSpPr txBox="1"/>
      </cdr:nvSpPr>
      <cdr:spPr>
        <a:xfrm xmlns:a="http://schemas.openxmlformats.org/drawingml/2006/main">
          <a:off x="827299" y="1293093"/>
          <a:ext cx="1368152" cy="432048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ja-JP" altLang="en-US" sz="900" dirty="0" smtClean="0"/>
            <a:t>新規学卒者の採用あり　　　　</a:t>
          </a:r>
          <a:r>
            <a:rPr lang="en-US" altLang="ja-JP" sz="900" dirty="0" smtClean="0"/>
            <a:t>30.8%</a:t>
          </a:r>
          <a:endParaRPr lang="ja-JP" altLang="en-US" sz="9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0.49544</cdr:x>
      <cdr:y>0.2296</cdr:y>
    </cdr:from>
    <cdr:to>
      <cdr:x>0.49544</cdr:x>
      <cdr:y>0.2296</cdr:y>
    </cdr:to>
    <cdr:cxnSp macro="">
      <cdr:nvCxnSpPr>
        <cdr:cNvPr id="5" name="直線コネクタ 4"/>
        <cdr:cNvCxnSpPr/>
      </cdr:nvCxnSpPr>
      <cdr:spPr>
        <a:xfrm xmlns:a="http://schemas.openxmlformats.org/drawingml/2006/main">
          <a:off x="2382552" y="1060375"/>
          <a:ext cx="0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2016/10/12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⑥初任給の改定の状況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1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60558263"/>
              </p:ext>
            </p:extLst>
          </p:nvPr>
        </p:nvGraphicFramePr>
        <p:xfrm>
          <a:off x="0" y="1271811"/>
          <a:ext cx="4536503" cy="4325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1511375" y="6012199"/>
            <a:ext cx="54745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 sz="1000"/>
            </a:pP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注　（　）の割合は、「新規学卒者の採用あり」の事業所を</a:t>
            </a:r>
            <a:r>
              <a:rPr lang="en-US" altLang="ja-JP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100</a:t>
            </a: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とした割合です。</a:t>
            </a:r>
          </a:p>
          <a:p>
            <a:pPr>
              <a:defRPr sz="1000"/>
            </a:pP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</a:t>
            </a:r>
            <a:endParaRPr kumimoji="1" lang="ja-JP" altLang="en-US" sz="11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986389" y="96098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大学卒</a:t>
            </a:r>
            <a:endParaRPr kumimoji="1" lang="ja-JP" altLang="en-US" sz="1400" dirty="0"/>
          </a:p>
        </p:txBody>
      </p:sp>
      <p:graphicFrame>
        <p:nvGraphicFramePr>
          <p:cNvPr id="9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11112221"/>
              </p:ext>
            </p:extLst>
          </p:nvPr>
        </p:nvGraphicFramePr>
        <p:xfrm>
          <a:off x="4946712" y="1216497"/>
          <a:ext cx="4808984" cy="4618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7113240" y="908720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高校卒</a:t>
            </a:r>
            <a:endParaRPr kumimoji="1" lang="ja-JP" altLang="en-US" sz="1400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178732" y="2456359"/>
            <a:ext cx="129614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kumimoji="1" lang="ja-JP" altLang="en-US" sz="900" dirty="0" smtClean="0"/>
              <a:t>新規学卒者の採用あり</a:t>
            </a:r>
            <a:endParaRPr kumimoji="1" lang="en-US" altLang="ja-JP" sz="900" dirty="0" smtClean="0"/>
          </a:p>
          <a:p>
            <a:pPr algn="ctr"/>
            <a:r>
              <a:rPr lang="en-US" altLang="ja-JP" sz="900" dirty="0"/>
              <a:t>17.0%</a:t>
            </a:r>
            <a:endParaRPr kumimoji="1" lang="ja-JP" alt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35</Words>
  <Application>Microsoft Office PowerPoint</Application>
  <PresentationFormat>A4 210 x 297 mm</PresentationFormat>
  <Paragraphs>19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89</cp:revision>
  <cp:lastPrinted>2016-09-26T07:46:19Z</cp:lastPrinted>
  <dcterms:created xsi:type="dcterms:W3CDTF">2013-02-06T02:17:09Z</dcterms:created>
  <dcterms:modified xsi:type="dcterms:W3CDTF">2016-10-12T08:00:58Z</dcterms:modified>
</cp:coreProperties>
</file>