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9948805730387379E-2"/>
                  <c:y val="-8.674198176167151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自動昇給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 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8.8%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10103546089453279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査定昇給</a:t>
                    </a:r>
                    <a:r>
                      <a:rPr lang="ja-JP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のみ</a:t>
                    </a:r>
                    <a:r>
                      <a:rPr lang="en-US" altLang="ja-JP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 </a:t>
                    </a:r>
                    <a:r>
                      <a:rPr lang="en-US" altLang="ja-JP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19.1%</a:t>
                    </a:r>
                    <a:endParaRPr lang="ja-JP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3985395799362553E-3"/>
                  <c:y val="0.1340955379703672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昇格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昇給のみ</a:t>
                    </a:r>
                    <a:endParaRPr lang="en-US" altLang="ja-JP" dirty="0" smtClean="0">
                      <a:latin typeface="+mn-ea"/>
                      <a:ea typeface="+mn-ea"/>
                    </a:endParaRPr>
                  </a:p>
                  <a:p>
                    <a:r>
                      <a:rPr lang="en-US" altLang="ja-JP" dirty="0" smtClean="0">
                        <a:latin typeface="+mn-ea"/>
                        <a:ea typeface="+mn-ea"/>
                      </a:rPr>
                      <a:t>6.1%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7652310601359701E-3"/>
                  <c:y val="0.2072912259773766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査定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10.8%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20239475416743496"/>
                  <c:y val="8.6629298560328596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4.4%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8.0562926289732259E-2"/>
                  <c:y val="7.4727080181609964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査定昇給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33.6%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5.9349116477497146E-2"/>
                  <c:y val="-0.10937053617097621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dirty="0">
                        <a:latin typeface="ＭＳ Ｐゴシック" pitchFamily="50" charset="-128"/>
                        <a:ea typeface="ＭＳ Ｐゴシック" pitchFamily="50" charset="-128"/>
                      </a:rPr>
                      <a:t>自動昇給
査定昇給
昇格</a:t>
                    </a:r>
                    <a:r>
                      <a:rPr lang="zh-TW" altLang="en-US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r>
                      <a:rPr lang="en-US" altLang="zh-TW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17.2%</a:t>
                    </a:r>
                    <a:endParaRPr lang="en-US" altLang="zh-TW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自動昇給のみ</c:v>
                </c:pt>
                <c:pt idx="1">
                  <c:v>査定昇給のみ</c:v>
                </c:pt>
                <c:pt idx="2">
                  <c:v>昇格昇給のみ</c:v>
                </c:pt>
                <c:pt idx="3">
                  <c:v>自動昇給
査定昇給</c:v>
                </c:pt>
                <c:pt idx="4">
                  <c:v>自動昇給
昇格昇給</c:v>
                </c:pt>
                <c:pt idx="5">
                  <c:v>査定昇給
昇格昇給</c:v>
                </c:pt>
                <c:pt idx="6">
                  <c:v>自動昇給
査定昇給
昇格昇給</c:v>
                </c:pt>
              </c:strCache>
            </c:strRef>
          </c:cat>
          <c:val>
            <c:numRef>
              <c:f>Sheet1!$B$2:$B$8</c:f>
              <c:numCache>
                <c:formatCode>0.0%</c:formatCode>
                <c:ptCount val="7"/>
                <c:pt idx="0">
                  <c:v>8.7999999999999995E-2</c:v>
                </c:pt>
                <c:pt idx="1">
                  <c:v>0.191</c:v>
                </c:pt>
                <c:pt idx="2">
                  <c:v>6.0999999999999999E-2</c:v>
                </c:pt>
                <c:pt idx="3">
                  <c:v>0.108</c:v>
                </c:pt>
                <c:pt idx="4">
                  <c:v>4.3999999999999997E-2</c:v>
                </c:pt>
                <c:pt idx="5">
                  <c:v>0.33600000000000002</c:v>
                </c:pt>
                <c:pt idx="6">
                  <c:v>0.17199999999999999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C0504D">
                  <a:lumMod val="5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C0504D">
                  <a:lumMod val="40000"/>
                  <a:lumOff val="6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9948805730387379E-2"/>
                  <c:y val="-8.674198176167151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自動昇給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 </a:t>
                    </a:r>
                    <a:r>
                      <a:rPr lang="en-US" altLang="ja-JP" dirty="0" smtClean="0">
                        <a:latin typeface="+mn-ea"/>
                        <a:ea typeface="+mn-ea"/>
                      </a:rPr>
                      <a:t>11.3%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2405484004985462E-2"/>
                  <c:y val="-0.1303952506120524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000" dirty="0">
                        <a:latin typeface="+mn-ea"/>
                        <a:ea typeface="+mn-ea"/>
                      </a:rPr>
                      <a:t>査定昇給</a:t>
                    </a:r>
                    <a:r>
                      <a:rPr lang="ja-JP" altLang="en-US" sz="1000" dirty="0" smtClean="0">
                        <a:latin typeface="+mn-ea"/>
                        <a:ea typeface="+mn-ea"/>
                      </a:rPr>
                      <a:t>のみ</a:t>
                    </a:r>
                    <a:r>
                      <a:rPr lang="en-US" altLang="ja-JP" sz="1000" dirty="0" smtClean="0">
                        <a:latin typeface="+mn-ea"/>
                        <a:ea typeface="+mn-ea"/>
                      </a:rPr>
                      <a:t> </a:t>
                    </a:r>
                    <a:r>
                      <a:rPr lang="en-US" altLang="ja-JP" sz="1000" dirty="0" smtClean="0">
                        <a:latin typeface="+mn-ea"/>
                        <a:ea typeface="+mn-ea"/>
                      </a:rPr>
                      <a:t>26.2%</a:t>
                    </a:r>
                    <a:endParaRPr lang="ja-JP" altLang="en-US" sz="10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1577186215902436E-3"/>
                  <c:y val="6.3631487813279514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>
                        <a:latin typeface="+mn-ea"/>
                        <a:ea typeface="+mn-ea"/>
                      </a:rPr>
                      <a:t>昇格昇給</a:t>
                    </a:r>
                    <a:r>
                      <a:rPr lang="ja-JP" altLang="en-US" dirty="0" smtClean="0">
                        <a:latin typeface="+mn-ea"/>
                        <a:ea typeface="+mn-ea"/>
                      </a:rPr>
                      <a:t>のみ</a:t>
                    </a:r>
                    <a:endParaRPr lang="en-US" altLang="ja-JP" dirty="0" smtClean="0">
                      <a:latin typeface="+mn-ea"/>
                      <a:ea typeface="+mn-ea"/>
                    </a:endParaRPr>
                  </a:p>
                  <a:p>
                    <a:r>
                      <a:rPr lang="en-US" altLang="ja-JP" dirty="0" smtClean="0">
                        <a:latin typeface="+mn-ea"/>
                        <a:ea typeface="+mn-ea"/>
                      </a:rPr>
                      <a:t>6.6%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44736838044636E-2"/>
                  <c:y val="0.15444318835956089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自動昇給
査定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10.9%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20239475416743502"/>
                  <c:y val="8.6629298560328596E-2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自動昇給
昇格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2.9%</a:t>
                    </a:r>
                    <a:endParaRPr lang="zh-TW" altLang="en-US" dirty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2.5316857500149348E-3"/>
                  <c:y val="0.10408705361787123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zh-TW" altLang="en-US" dirty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査定昇給
昇格</a:t>
                    </a:r>
                    <a:r>
                      <a:rPr lang="zh-TW" altLang="en-US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昇給</a:t>
                    </a:r>
                    <a:endParaRPr lang="en-US" altLang="zh-TW" dirty="0" smtClean="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endParaRPr>
                  </a:p>
                  <a:p>
                    <a:pPr>
                      <a:defRPr sz="100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defRPr>
                    </a:pPr>
                    <a:r>
                      <a:rPr lang="en-US" altLang="zh-TW" dirty="0" smtClean="0"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rPr>
                      <a:t>34.2%</a:t>
                    </a:r>
                    <a:endParaRPr lang="zh-TW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1253976906881799"/>
                  <c:y val="-6.8266441033750153E-2"/>
                </c:manualLayout>
              </c:layout>
              <c:spPr/>
              <c:txPr>
                <a:bodyPr/>
                <a:lstStyle/>
                <a:p>
                  <a:pPr>
                    <a:defRPr sz="1000">
                      <a:latin typeface="ＭＳ Ｐゴシック" panose="020B0600070205080204" pitchFamily="50" charset="-128"/>
                      <a:ea typeface="ＭＳ Ｐゴシック" panose="020B0600070205080204" pitchFamily="50" charset="-128"/>
                    </a:defRPr>
                  </a:pPr>
                  <a:endParaRPr lang="ja-JP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自動昇給のみ</c:v>
                </c:pt>
                <c:pt idx="1">
                  <c:v>査定昇給のみ</c:v>
                </c:pt>
                <c:pt idx="2">
                  <c:v>昇格昇給のみ</c:v>
                </c:pt>
                <c:pt idx="3">
                  <c:v>自動昇給
査定昇給</c:v>
                </c:pt>
                <c:pt idx="4">
                  <c:v>自動昇給
昇格昇給</c:v>
                </c:pt>
                <c:pt idx="5">
                  <c:v>査定昇給
昇格昇給</c:v>
                </c:pt>
                <c:pt idx="6">
                  <c:v>自動昇給
査定昇給
昇格昇給</c:v>
                </c:pt>
              </c:strCache>
            </c:strRef>
          </c:cat>
          <c:val>
            <c:numRef>
              <c:f>Sheet1!$B$2:$B$8</c:f>
              <c:numCache>
                <c:formatCode>0.0%</c:formatCode>
                <c:ptCount val="7"/>
                <c:pt idx="0">
                  <c:v>0.113</c:v>
                </c:pt>
                <c:pt idx="1">
                  <c:v>0.26200000000000001</c:v>
                </c:pt>
                <c:pt idx="2">
                  <c:v>6.6000000000000003E-2</c:v>
                </c:pt>
                <c:pt idx="3">
                  <c:v>0.109</c:v>
                </c:pt>
                <c:pt idx="4">
                  <c:v>2.9000000000000001E-2</c:v>
                </c:pt>
                <c:pt idx="5">
                  <c:v>0.34200000000000003</c:v>
                </c:pt>
                <c:pt idx="6">
                  <c:v>7.9000000000000001E-2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⑤</a:t>
            </a:r>
            <a:r>
              <a:rPr lang="ja-JP" altLang="en-US" sz="2000" b="1" dirty="0" smtClean="0">
                <a:ea typeface="ＭＳ ゴシック" pitchFamily="49" charset="-128"/>
              </a:rPr>
              <a:t>定期昇給制度の状況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1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02533343"/>
              </p:ext>
            </p:extLst>
          </p:nvPr>
        </p:nvGraphicFramePr>
        <p:xfrm>
          <a:off x="0" y="1268760"/>
          <a:ext cx="4536503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1511375" y="6012199"/>
            <a:ext cx="36407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　定期昇給制度ありの事業所を</a:t>
            </a:r>
            <a:r>
              <a:rPr lang="en-US" altLang="ja-JP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100</a:t>
            </a: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とした割合です。</a:t>
            </a:r>
          </a:p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</a:t>
            </a:r>
            <a:endParaRPr kumimoji="1" lang="ja-JP" altLang="en-US" sz="1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6389" y="960983"/>
            <a:ext cx="662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係　員</a:t>
            </a:r>
            <a:endParaRPr kumimoji="1" lang="ja-JP" altLang="en-US" sz="1400" dirty="0"/>
          </a:p>
        </p:txBody>
      </p:sp>
      <p:graphicFrame>
        <p:nvGraphicFramePr>
          <p:cNvPr id="9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9757315"/>
              </p:ext>
            </p:extLst>
          </p:nvPr>
        </p:nvGraphicFramePr>
        <p:xfrm>
          <a:off x="5169024" y="1268760"/>
          <a:ext cx="4736976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7113240" y="908720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課長級</a:t>
            </a:r>
            <a:endParaRPr kumimoji="1" lang="ja-JP" alt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55</Words>
  <Application>Microsoft Office PowerPoint</Application>
  <PresentationFormat>A4 210 x 297 mm</PresentationFormat>
  <Paragraphs>28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69</cp:revision>
  <cp:lastPrinted>2016-09-26T07:57:05Z</cp:lastPrinted>
  <dcterms:created xsi:type="dcterms:W3CDTF">2013-02-06T02:17:09Z</dcterms:created>
  <dcterms:modified xsi:type="dcterms:W3CDTF">2017-09-19T01:33:42Z</dcterms:modified>
</cp:coreProperties>
</file>