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5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70027463242255"/>
          <c:y val="0.23373173716820927"/>
          <c:w val="0.74577964994983359"/>
          <c:h val="0.6447705193911114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1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Lbls>
            <c:dLbl>
              <c:idx val="0"/>
              <c:layout>
                <c:manualLayout>
                  <c:x val="0.14750344617682293"/>
                  <c:y val="-3.9448099135623041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鉱業</a:t>
                    </a:r>
                    <a:r>
                      <a:rPr lang="en-US" altLang="zh-TW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zh-TW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採石業</a:t>
                    </a:r>
                    <a:r>
                      <a:rPr lang="en-US" altLang="zh-TW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砂利</a:t>
                    </a:r>
                    <a:r>
                      <a:rPr lang="zh-TW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採取業</a:t>
                    </a: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zh-TW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建設業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　</a:t>
                    </a:r>
                    <a:r>
                      <a:rPr lang="en-US" altLang="ja-JP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3</a:t>
                    </a:r>
                    <a:endParaRPr lang="zh-TW" altLang="en-US" sz="8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5357384904772269E-2"/>
                  <c:y val="2.6569073663275454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+mn-ea"/>
                        <a:ea typeface="+mn-ea"/>
                      </a:rPr>
                      <a:t>製</a:t>
                    </a:r>
                    <a:r>
                      <a:rPr lang="ja-JP" altLang="en-US" sz="800" dirty="0" smtClean="0"/>
                      <a:t>造業　</a:t>
                    </a:r>
                    <a:r>
                      <a:rPr lang="en-US" altLang="ja-JP" sz="800" dirty="0" smtClean="0"/>
                      <a:t>85</a:t>
                    </a:r>
                    <a:endParaRPr lang="ja-JP" altLang="en-US" sz="800" dirty="0"/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1236792604743424E-2"/>
                  <c:y val="0.15582096687829877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>
                        <a:latin typeface="+mn-ea"/>
                        <a:ea typeface="+mn-ea"/>
                      </a:rPr>
                      <a:t>電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気・ガス・熱供給・水道業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ja-JP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情報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通信業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ja-JP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運輸業</a:t>
                    </a:r>
                    <a:r>
                      <a:rPr lang="en-US" altLang="ja-JP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郵便業　</a:t>
                    </a:r>
                    <a:r>
                      <a:rPr lang="en-US" altLang="ja-JP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10</a:t>
                    </a:r>
                    <a:endParaRPr lang="ja-JP" altLang="en-US" sz="8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0900571384080169E-2"/>
                  <c:y val="-7.3238353859098909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卸売業</a:t>
                    </a:r>
                    <a:r>
                      <a:rPr lang="en-US" altLang="zh-TW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小売業</a:t>
                    </a:r>
                    <a:r>
                      <a:rPr lang="ja-JP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　</a:t>
                    </a:r>
                    <a:r>
                      <a:rPr lang="en-US" altLang="ja-JP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1</a:t>
                    </a:r>
                    <a:endParaRPr lang="zh-TW" altLang="en-US" sz="800" b="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6965984155549538E-2"/>
                  <c:y val="-0.17416698538973457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金融業</a:t>
                    </a:r>
                    <a:r>
                      <a:rPr lang="en-US" altLang="zh-TW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zh-TW" altLang="en-US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保険業</a:t>
                    </a: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zh-TW" sz="800" b="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不動</a:t>
                    </a:r>
                    <a:r>
                      <a:rPr lang="zh-TW" altLang="en-US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産業</a:t>
                    </a:r>
                    <a:r>
                      <a:rPr lang="en-US" altLang="zh-TW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物品賃貸業</a:t>
                    </a:r>
                    <a:r>
                      <a:rPr lang="ja-JP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　</a:t>
                    </a:r>
                    <a:r>
                      <a:rPr lang="en-US" altLang="ja-JP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1</a:t>
                    </a:r>
                    <a:endParaRPr lang="zh-TW" altLang="en-US" sz="800" b="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2158410440986766"/>
                  <c:y val="-7.8556375736250281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>
                        <a:latin typeface="+mn-ea"/>
                        <a:ea typeface="+mn-ea"/>
                      </a:rPr>
                      <a:t>教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育</a:t>
                    </a:r>
                    <a:r>
                      <a:rPr lang="en-US" altLang="ja-JP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学習支援業、医療</a:t>
                    </a:r>
                    <a:r>
                      <a:rPr lang="en-US" altLang="ja-JP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福祉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ja-JP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サービス業　</a:t>
                    </a:r>
                    <a:r>
                      <a:rPr lang="en-US" altLang="ja-JP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23</a:t>
                    </a:r>
                    <a:endParaRPr lang="ja-JP" altLang="en-US" sz="8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latin typeface="+mn-ea"/>
                    <a:ea typeface="+mn-ea"/>
                  </a:defRPr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Sheet1!$A$2:$A$8</c:f>
              <c:strCache>
                <c:ptCount val="6"/>
                <c:pt idx="0">
                  <c:v>鉱業,採石業,砂利採取業、建設業</c:v>
                </c:pt>
                <c:pt idx="1">
                  <c:v>製造業</c:v>
                </c:pt>
                <c:pt idx="2">
                  <c:v>電気・ガス・熱供給・水道業、情報通信業、運輸業,郵便業</c:v>
                </c:pt>
                <c:pt idx="3">
                  <c:v>卸売業,小売業</c:v>
                </c:pt>
                <c:pt idx="4">
                  <c:v>金融業,保険業、不動産業,物品賃貸業</c:v>
                </c:pt>
                <c:pt idx="5">
                  <c:v>教育,学習支援業、医療,福祉、サービス業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3</c:v>
                </c:pt>
                <c:pt idx="1">
                  <c:v>85</c:v>
                </c:pt>
                <c:pt idx="2">
                  <c:v>10</c:v>
                </c:pt>
                <c:pt idx="3">
                  <c:v>1</c:v>
                </c:pt>
                <c:pt idx="4">
                  <c:v>1</c:v>
                </c:pt>
                <c:pt idx="5">
                  <c:v>23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角丸四角形 10"/>
          <p:cNvSpPr/>
          <p:nvPr/>
        </p:nvSpPr>
        <p:spPr>
          <a:xfrm>
            <a:off x="388367" y="896020"/>
            <a:ext cx="9101137" cy="660772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平成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29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年職種別民間給与実態調査では、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132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事業所に対して実地調査を行いました。その結果</a:t>
            </a:r>
            <a:r>
              <a:rPr lang="ja-JP" altLang="en-US" sz="1200" dirty="0">
                <a:solidFill>
                  <a:srgbClr val="000000"/>
                </a:solidFill>
                <a:latin typeface="ＭＳ ゴシック"/>
                <a:ea typeface="ＭＳ ゴシック"/>
              </a:rPr>
              <a:t>、事業所規模が調査対象外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である</a:t>
            </a:r>
            <a:endParaRPr lang="en-US" altLang="ja-JP" sz="1200" dirty="0" smtClean="0">
              <a:solidFill>
                <a:srgbClr val="000000"/>
              </a:solidFill>
              <a:latin typeface="ＭＳ ゴシック"/>
              <a:ea typeface="ＭＳ ゴシック"/>
            </a:endParaRPr>
          </a:p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こと</a:t>
            </a:r>
            <a:r>
              <a:rPr lang="ja-JP" altLang="en-US" sz="1200" dirty="0">
                <a:solidFill>
                  <a:srgbClr val="000000"/>
                </a:solidFill>
                <a:latin typeface="ＭＳ ゴシック"/>
                <a:ea typeface="ＭＳ ゴシック"/>
              </a:rPr>
              <a:t>が判明した事業所が２所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、調査</a:t>
            </a:r>
            <a:r>
              <a:rPr lang="ja-JP" altLang="en-US" sz="1200" dirty="0">
                <a:solidFill>
                  <a:srgbClr val="000000"/>
                </a:solidFill>
                <a:latin typeface="ＭＳ ゴシック"/>
                <a:ea typeface="ＭＳ ゴシック"/>
              </a:rPr>
              <a:t>不能の事業所が７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所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を除いた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、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123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事業所について調査を完結することができました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。</a:t>
            </a:r>
            <a:endParaRPr lang="en-US" altLang="ja-JP" sz="1200" dirty="0" smtClean="0">
              <a:solidFill>
                <a:srgbClr val="000000"/>
              </a:solidFill>
              <a:latin typeface="ＭＳ ゴシック"/>
              <a:ea typeface="ＭＳ ゴシック"/>
            </a:endParaRPr>
          </a:p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調査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の完結した事業所は、下記のとおりです。</a:t>
            </a:r>
          </a:p>
        </p:txBody>
      </p:sp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②産業別調査事業所数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6" name="コンテンツ プレースホルダ 1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585675272"/>
              </p:ext>
            </p:extLst>
          </p:nvPr>
        </p:nvGraphicFramePr>
        <p:xfrm>
          <a:off x="0" y="1628800"/>
          <a:ext cx="4520952" cy="52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コンテンツ プレースホルダ 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6712836"/>
              </p:ext>
            </p:extLst>
          </p:nvPr>
        </p:nvGraphicFramePr>
        <p:xfrm>
          <a:off x="4448944" y="2151956"/>
          <a:ext cx="5292534" cy="4188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/>
                <a:gridCol w="678089"/>
                <a:gridCol w="678089"/>
                <a:gridCol w="678089"/>
                <a:gridCol w="678089"/>
                <a:gridCol w="678089"/>
                <a:gridCol w="678089"/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規模計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3,000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br>
                        <a:rPr lang="ja-JP" altLang="en-US" sz="900" u="none" strike="noStrike" dirty="0">
                          <a:latin typeface="+mn-ea"/>
                          <a:ea typeface="+mn-ea"/>
                        </a:rPr>
                      </a:br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3,000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500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br>
                        <a:rPr lang="ja-JP" altLang="en-US" sz="900" u="none" strike="noStrike" dirty="0">
                          <a:latin typeface="+mn-ea"/>
                          <a:ea typeface="+mn-ea"/>
                        </a:rPr>
                      </a:br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br>
                        <a:rPr lang="ja-JP" altLang="en-US" sz="900" u="none" strike="noStrike" dirty="0">
                          <a:latin typeface="+mn-ea"/>
                          <a:ea typeface="+mn-ea"/>
                        </a:rPr>
                      </a:br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500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44056">
                <a:tc rowSpan="2">
                  <a:txBody>
                    <a:bodyPr/>
                    <a:lstStyle/>
                    <a:p>
                      <a:pPr algn="ct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産業計</a:t>
                      </a:r>
                      <a:endParaRPr kumimoji="1" lang="en-US" altLang="ja-JP" sz="90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ja-JP" altLang="en-US" sz="900" dirty="0" smtClean="0"/>
                        <a:t>事業所</a:t>
                      </a:r>
                      <a:endParaRPr lang="ja-JP" altLang="en-US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123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19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59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18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鉱業</a:t>
                      </a:r>
                      <a:r>
                        <a:rPr kumimoji="1" lang="en-US" altLang="zh-TW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採石業</a:t>
                      </a:r>
                      <a:r>
                        <a:rPr kumimoji="1" lang="en-US" altLang="zh-TW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</a:p>
                    <a:p>
                      <a:pPr algn="l"/>
                      <a:r>
                        <a:rPr kumimoji="1" lang="zh-TW" altLang="en-US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砂利採取業、建設業</a:t>
                      </a:r>
                      <a:endParaRPr kumimoji="1" lang="ja-JP" altLang="en-US" sz="900" dirty="0">
                        <a:solidFill>
                          <a:sysClr val="windowText" lastClr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製造業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85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9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9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10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42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電気・ガス・熱供給・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水道業、情報通信業、運輸業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郵便業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10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卸売業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小売業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金融業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保険業</a:t>
                      </a:r>
                      <a:r>
                        <a:rPr kumimoji="1" lang="ja-JP" altLang="en-US" sz="900" dirty="0" err="1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、</a:t>
                      </a:r>
                      <a:endParaRPr kumimoji="1" lang="en-US" altLang="ja-JP" sz="900" dirty="0" smtClean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不動産業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</a:p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物品賃貸業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教育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学習支援業、</a:t>
                      </a:r>
                      <a:endParaRPr kumimoji="1" lang="en-US" altLang="zh-TW" sz="900" dirty="0" smtClean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  <a:p>
                      <a:pPr algn="l"/>
                      <a:r>
                        <a:rPr kumimoji="1" lang="ja-JP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医療</a:t>
                      </a:r>
                      <a:r>
                        <a:rPr kumimoji="1" lang="en-US" altLang="ja-JP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ja-JP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福祉、サービス業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23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4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9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4412419" y="6331203"/>
            <a:ext cx="55258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000" dirty="0" smtClean="0">
                <a:latin typeface="+mj-ea"/>
                <a:ea typeface="+mj-ea"/>
              </a:rPr>
              <a:t>注　上記のほか、実地調査に際し、</a:t>
            </a:r>
            <a:r>
              <a:rPr lang="ja-JP" altLang="en-US" sz="1000" dirty="0">
                <a:latin typeface="+mj-ea"/>
                <a:ea typeface="+mj-ea"/>
              </a:rPr>
              <a:t>　事業所規模が調査対象外であることが判明した事業所</a:t>
            </a:r>
            <a:r>
              <a:rPr lang="ja-JP" altLang="en-US" sz="1000" dirty="0" smtClean="0">
                <a:latin typeface="+mj-ea"/>
                <a:ea typeface="+mj-ea"/>
              </a:rPr>
              <a:t>が２所、</a:t>
            </a:r>
            <a:endParaRPr lang="en-US" altLang="ja-JP" sz="1000" dirty="0" smtClean="0">
              <a:latin typeface="+mj-ea"/>
              <a:ea typeface="+mj-ea"/>
            </a:endParaRPr>
          </a:p>
          <a:p>
            <a:r>
              <a:rPr lang="ja-JP" altLang="en-US" sz="1000" dirty="0" smtClean="0">
                <a:latin typeface="+mj-ea"/>
                <a:ea typeface="+mj-ea"/>
              </a:rPr>
              <a:t>　調査不能の事業所が</a:t>
            </a:r>
            <a:r>
              <a:rPr lang="ja-JP" altLang="en-US" sz="1000" dirty="0">
                <a:latin typeface="+mj-ea"/>
                <a:ea typeface="+mj-ea"/>
              </a:rPr>
              <a:t>７</a:t>
            </a:r>
            <a:r>
              <a:rPr lang="ja-JP" altLang="en-US" sz="1000" dirty="0" smtClean="0">
                <a:latin typeface="+mj-ea"/>
                <a:ea typeface="+mj-ea"/>
              </a:rPr>
              <a:t>所ありました。</a:t>
            </a:r>
            <a:endParaRPr kumimoji="1" lang="ja-JP" altLang="en-US" sz="1000" dirty="0">
              <a:latin typeface="+mj-ea"/>
              <a:ea typeface="+mj-ea"/>
            </a:endParaRPr>
          </a:p>
        </p:txBody>
      </p:sp>
      <p:sp>
        <p:nvSpPr>
          <p:cNvPr id="7" name="円/楕円 6"/>
          <p:cNvSpPr/>
          <p:nvPr/>
        </p:nvSpPr>
        <p:spPr>
          <a:xfrm flipH="1">
            <a:off x="2197646" y="4088108"/>
            <a:ext cx="936104" cy="89399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200" dirty="0" smtClean="0">
                <a:solidFill>
                  <a:schemeClr val="tx1"/>
                </a:solidFill>
              </a:rPr>
              <a:t>産業計</a:t>
            </a:r>
            <a:endParaRPr kumimoji="1" lang="en-US" altLang="ja-JP" sz="12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ja-JP" sz="1200" dirty="0" smtClean="0">
                <a:solidFill>
                  <a:schemeClr val="tx1"/>
                </a:solidFill>
              </a:rPr>
              <a:t>123</a:t>
            </a:r>
            <a:endParaRPr kumimoji="1" lang="ja-JP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022006" y="2151956"/>
            <a:ext cx="6463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900" dirty="0" smtClean="0"/>
              <a:t>企業規模</a:t>
            </a:r>
            <a:endParaRPr kumimoji="1" lang="ja-JP" altLang="en-US" sz="9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523437" y="2267372"/>
            <a:ext cx="4154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900" dirty="0" smtClean="0"/>
              <a:t>産業</a:t>
            </a:r>
            <a:endParaRPr kumimoji="1" lang="ja-JP" alt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168</Words>
  <Application>Microsoft Office PowerPoint</Application>
  <PresentationFormat>A4 210 x 297 mm</PresentationFormat>
  <Paragraphs>88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62</cp:revision>
  <cp:lastPrinted>2017-09-18T23:33:20Z</cp:lastPrinted>
  <dcterms:created xsi:type="dcterms:W3CDTF">2013-02-06T02:17:09Z</dcterms:created>
  <dcterms:modified xsi:type="dcterms:W3CDTF">2017-09-19T01:31:16Z</dcterms:modified>
</cp:coreProperties>
</file>