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04" r:id="rId2"/>
  </p:sldIdLst>
  <p:sldSz cx="6858000" cy="9906000" type="A4"/>
  <p:notesSz cx="6858000" cy="9874250"/>
  <p:defaultTextStyle>
    <a:defPPr>
      <a:defRPr lang="ja-JP"/>
    </a:defPPr>
    <a:lvl1pPr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1pPr>
    <a:lvl2pPr marL="4572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2pPr>
    <a:lvl3pPr marL="9144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3pPr>
    <a:lvl4pPr marL="13716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4pPr>
    <a:lvl5pPr marL="18288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FF66"/>
    <a:srgbClr val="CCFF99"/>
    <a:srgbClr val="CCECFF"/>
    <a:srgbClr val="99CCFF"/>
    <a:srgbClr val="FFFF99"/>
    <a:srgbClr val="FFFFCC"/>
    <a:srgbClr val="99CC00"/>
    <a:srgbClr val="CCFFCC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6" autoAdjust="0"/>
    <p:restoredTop sz="94585" autoAdjust="0"/>
  </p:normalViewPr>
  <p:slideViewPr>
    <p:cSldViewPr>
      <p:cViewPr varScale="1">
        <p:scale>
          <a:sx n="71" d="100"/>
          <a:sy n="71" d="100"/>
        </p:scale>
        <p:origin x="3390" y="7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70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72393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991" y="2"/>
            <a:ext cx="2972392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8552"/>
            <a:ext cx="2972393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991" y="9378552"/>
            <a:ext cx="2972392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99E045-043A-4F63-BE80-A973E823D7B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318393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72393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991" y="2"/>
            <a:ext cx="2972392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47888" y="739775"/>
            <a:ext cx="2563812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317" y="4690070"/>
            <a:ext cx="5487370" cy="4443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smtClean="0"/>
              <a:t>マスタ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8552"/>
            <a:ext cx="2972393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991" y="9378552"/>
            <a:ext cx="2972392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481D37A5-90C1-4B5A-B242-A9616B3F0EE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828492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1D37A5-90C1-4B5A-B242-A9616B3F0EEE}" type="slidenum">
              <a:rPr lang="en-US" altLang="ja-JP" smtClean="0"/>
              <a:pPr>
                <a:defRPr/>
              </a:pPr>
              <a:t>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0190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6575"/>
            <a:ext cx="5829300" cy="212407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20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72722-918F-4019-BE70-99BBACB9D24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51490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7F09C-D417-4EF2-9C5B-7CC846F27D8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33955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875"/>
            <a:ext cx="1543050" cy="845185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96875"/>
            <a:ext cx="4476750" cy="845185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952F4-88B9-439A-AF08-DFC627045C2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83137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タイトル、コンテンツ、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6B614-E60C-48D4-AA86-C15760DE1F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7088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タイトルと 4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sz="quarter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3429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429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760C3-E00C-4FC9-BA78-818E9EF3A93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40127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342900" y="396875"/>
            <a:ext cx="6172200" cy="845185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C211A-CC1E-472F-A932-5EBACD03551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12802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D27CE-47C0-48E8-A444-CFD66E2895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94763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338" y="6365875"/>
            <a:ext cx="5829300" cy="19669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338" y="4198938"/>
            <a:ext cx="5829300" cy="21669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6615A-1A90-4CD6-9DAD-109C3BD7874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9159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5052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59F59-C9BD-4328-8EB0-A34C167F78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58517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738"/>
            <a:ext cx="3030538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663"/>
            <a:ext cx="3030538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4563" y="2217738"/>
            <a:ext cx="3030537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4563" y="3141663"/>
            <a:ext cx="3030537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C8F4D-B751-4150-A3FD-6FB38C9DBCD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69542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1F227-0138-4729-AF79-EC67494FD75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34459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C083E-A3FB-46AD-AFA9-579F49D5459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23735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3700"/>
            <a:ext cx="2255838" cy="1679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93700"/>
            <a:ext cx="3833812" cy="8455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2073275"/>
            <a:ext cx="2255838" cy="6775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16C82-AA5A-435C-B660-573241A550E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3963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613" y="6934200"/>
            <a:ext cx="4114800" cy="819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613" y="885825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613" y="7753350"/>
            <a:ext cx="4114800" cy="11620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C8EA-2B0E-4C58-9F21-50F2191FAA5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34306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514600" y="9067800"/>
            <a:ext cx="1600200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kumimoji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563D06-7529-4225-923B-0808EE80A04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図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0778" y="7012126"/>
            <a:ext cx="3843574" cy="2406562"/>
          </a:xfrm>
          <a:prstGeom prst="rect">
            <a:avLst/>
          </a:prstGeom>
        </p:spPr>
      </p:pic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0" y="1"/>
            <a:ext cx="6858000" cy="457199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食肉の</a:t>
            </a:r>
            <a:r>
              <a:rPr lang="ja-JP" altLang="en-US" sz="20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流通　＜滋賀</a:t>
            </a:r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食肉</a:t>
            </a:r>
            <a:r>
              <a:rPr lang="ja-JP" altLang="en-US" sz="20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センター</a:t>
            </a:r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＞</a:t>
            </a:r>
          </a:p>
        </p:txBody>
      </p:sp>
      <p:sp>
        <p:nvSpPr>
          <p:cNvPr id="2053" name="Rectangle 12"/>
          <p:cNvSpPr>
            <a:spLocks noChangeArrowheads="1"/>
          </p:cNvSpPr>
          <p:nvPr/>
        </p:nvSpPr>
        <p:spPr bwMode="auto">
          <a:xfrm>
            <a:off x="177739" y="3796998"/>
            <a:ext cx="1723549" cy="278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200" dirty="0">
                <a:ea typeface="HG丸ｺﾞｼｯｸM-PRO" pitchFamily="50" charset="-128"/>
              </a:rPr>
              <a:t>（１）と畜頭数の推移</a:t>
            </a:r>
          </a:p>
        </p:txBody>
      </p:sp>
      <p:sp>
        <p:nvSpPr>
          <p:cNvPr id="2054" name="Rectangle 12"/>
          <p:cNvSpPr>
            <a:spLocks noChangeArrowheads="1"/>
          </p:cNvSpPr>
          <p:nvPr/>
        </p:nvSpPr>
        <p:spPr bwMode="auto">
          <a:xfrm>
            <a:off x="3816821" y="6733750"/>
            <a:ext cx="1415772" cy="295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200" dirty="0">
                <a:ea typeface="HG丸ｺﾞｼｯｸM-PRO" pitchFamily="50" charset="-128"/>
              </a:rPr>
              <a:t>（３）輸出の</a:t>
            </a:r>
            <a:r>
              <a:rPr lang="ja-JP" altLang="en-US" sz="1200" dirty="0" smtClean="0">
                <a:ea typeface="HG丸ｺﾞｼｯｸM-PRO" pitchFamily="50" charset="-128"/>
              </a:rPr>
              <a:t>取組</a:t>
            </a:r>
            <a:endParaRPr lang="ja-JP" altLang="en-US" sz="1200" dirty="0">
              <a:ea typeface="HG丸ｺﾞｼｯｸM-PRO" pitchFamily="50" charset="-128"/>
            </a:endParaRPr>
          </a:p>
        </p:txBody>
      </p:sp>
      <p:pic>
        <p:nvPicPr>
          <p:cNvPr id="2063" name="Picture 15" descr="C:\Users\w233846\Desktop\滋賀の畜産（改）\食肉センター写真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896" y="1900033"/>
            <a:ext cx="2362200" cy="16185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角丸四角形 6"/>
          <p:cNvSpPr/>
          <p:nvPr/>
        </p:nvSpPr>
        <p:spPr>
          <a:xfrm>
            <a:off x="228600" y="661824"/>
            <a:ext cx="6400800" cy="1143000"/>
          </a:xfrm>
          <a:prstGeom prst="roundRect">
            <a:avLst/>
          </a:prstGeom>
          <a:ln w="38100" cmpd="dbl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l">
              <a:spcBef>
                <a:spcPts val="0"/>
              </a:spcBef>
              <a:defRPr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滋賀食肉センターは、ＨＡＣＣＰ方式による高度な衛生管理手法を取り入れ、県内の食肉流通の拠点として平成１９年４月に操業を開始しました。</a:t>
            </a: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>
              <a:spcBef>
                <a:spcPts val="0"/>
              </a:spcBef>
              <a:defRPr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マカオ、タイ、シンガポール、フィリピン、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ベトナム、ミャンマーおよび台湾の輸出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食肉取扱施設の認定を取得し、近江牛の輸出拠点となっています。</a:t>
            </a:r>
          </a:p>
        </p:txBody>
      </p:sp>
      <p:sp>
        <p:nvSpPr>
          <p:cNvPr id="2062" name="Rectangle 12"/>
          <p:cNvSpPr>
            <a:spLocks noChangeArrowheads="1"/>
          </p:cNvSpPr>
          <p:nvPr/>
        </p:nvSpPr>
        <p:spPr bwMode="auto">
          <a:xfrm>
            <a:off x="242114" y="6725475"/>
            <a:ext cx="1723549" cy="278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200" dirty="0">
                <a:ea typeface="HG丸ｺﾞｼｯｸM-PRO" pitchFamily="50" charset="-128"/>
              </a:rPr>
              <a:t>（２）セリ上場の状況</a:t>
            </a:r>
          </a:p>
        </p:txBody>
      </p:sp>
      <p:sp>
        <p:nvSpPr>
          <p:cNvPr id="3" name="テキスト ボックス 2"/>
          <p:cNvSpPr txBox="1">
            <a:spLocks noChangeAspect="1"/>
          </p:cNvSpPr>
          <p:nvPr/>
        </p:nvSpPr>
        <p:spPr>
          <a:xfrm>
            <a:off x="4231851" y="3518598"/>
            <a:ext cx="2218944" cy="441721"/>
          </a:xfrm>
          <a:prstGeom prst="rect">
            <a:avLst/>
          </a:prstGeom>
          <a:solidFill>
            <a:schemeClr val="bg1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ja-JP" altLang="en-US" sz="800" dirty="0">
                <a:latin typeface="HG丸ｺﾞｼｯｸM-PRO" pitchFamily="50" charset="-128"/>
                <a:ea typeface="HG丸ｺﾞｼｯｸM-PRO" pitchFamily="50" charset="-128"/>
              </a:rPr>
              <a:t>滋賀食肉センター大規模太陽光発電施設</a:t>
            </a:r>
            <a:endParaRPr lang="en-US" altLang="ja-JP" sz="800" dirty="0">
              <a:latin typeface="HG丸ｺﾞｼｯｸM-PRO" pitchFamily="50" charset="-128"/>
              <a:ea typeface="HG丸ｺﾞｼｯｸM-PRO" pitchFamily="50" charset="-128"/>
            </a:endParaRPr>
          </a:p>
          <a:p>
            <a:pPr>
              <a:defRPr/>
            </a:pPr>
            <a:r>
              <a:rPr lang="ja-JP" altLang="en-US" sz="800" dirty="0">
                <a:latin typeface="HG丸ｺﾞｼｯｸM-PRO" pitchFamily="50" charset="-128"/>
                <a:ea typeface="HG丸ｺﾞｼｯｸM-PRO" pitchFamily="50" charset="-128"/>
              </a:rPr>
              <a:t>（撮影・提供：滋賀報知新聞社）</a:t>
            </a:r>
            <a:endParaRPr lang="en-US" altLang="ja-JP" sz="800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324100" y="6666116"/>
            <a:ext cx="1104900" cy="176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500" b="0" i="0" u="none" strike="noStrike" kern="1200" baseline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defRPr>
            </a:pPr>
            <a:r>
              <a:rPr lang="ja-JP" altLang="ja-JP" dirty="0"/>
              <a:t>（株）滋賀食肉市場事業報告書</a:t>
            </a:r>
          </a:p>
        </p:txBody>
      </p:sp>
      <p:sp>
        <p:nvSpPr>
          <p:cNvPr id="31" name="テキスト ボックス 1"/>
          <p:cNvSpPr txBox="1"/>
          <p:nvPr/>
        </p:nvSpPr>
        <p:spPr>
          <a:xfrm>
            <a:off x="5861283" y="9626244"/>
            <a:ext cx="792850" cy="21484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（畜産課調べ）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573621" y="4428052"/>
            <a:ext cx="436404" cy="166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ja-JP" sz="5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（頭</a:t>
            </a:r>
            <a:r>
              <a:rPr lang="ja-JP" altLang="ja-JP" sz="5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</a:t>
            </a:r>
            <a:endParaRPr lang="ja-JP" altLang="ja-JP" sz="5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3122238" y="7012237"/>
            <a:ext cx="381000" cy="176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（％）</a:t>
            </a:r>
            <a:endParaRPr lang="ja-JP" altLang="ja-JP" sz="5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6186933" y="9236129"/>
            <a:ext cx="569253" cy="176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（年度）</a:t>
            </a:r>
            <a:endParaRPr lang="ja-JP" altLang="ja-JP" sz="5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2" name="Rectangle 12"/>
          <p:cNvSpPr>
            <a:spLocks noChangeArrowheads="1"/>
          </p:cNvSpPr>
          <p:nvPr/>
        </p:nvSpPr>
        <p:spPr bwMode="auto">
          <a:xfrm>
            <a:off x="62438" y="3916767"/>
            <a:ext cx="400605" cy="210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7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（頭）</a:t>
            </a:r>
            <a:endParaRPr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pic>
        <p:nvPicPr>
          <p:cNvPr id="1026" name="Picture 2" descr="D:\一時保存フォルダ\食肉センター写真\航空画像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38" t="8452" r="1638" b="11776"/>
          <a:stretch/>
        </p:blipFill>
        <p:spPr bwMode="auto">
          <a:xfrm>
            <a:off x="117881" y="1853928"/>
            <a:ext cx="3816222" cy="200791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一時保存フォルダ\食肉センター写真\格付け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109" y="4518340"/>
            <a:ext cx="2385291" cy="180222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 Box 9"/>
          <p:cNvSpPr txBox="1">
            <a:spLocks noChangeArrowheads="1"/>
          </p:cNvSpPr>
          <p:nvPr/>
        </p:nvSpPr>
        <p:spPr bwMode="auto">
          <a:xfrm>
            <a:off x="4876800" y="6330392"/>
            <a:ext cx="1082349" cy="24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000" dirty="0">
                <a:latin typeface="HG丸ｺﾞｼｯｸM-PRO" pitchFamily="50" charset="-128"/>
                <a:ea typeface="HG丸ｺﾞｼｯｸM-PRO" pitchFamily="50" charset="-128"/>
              </a:rPr>
              <a:t>牛枝肉の格付け</a:t>
            </a:r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3331570" y="6666005"/>
            <a:ext cx="569253" cy="176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（年度）</a:t>
            </a:r>
            <a:endParaRPr lang="ja-JP" altLang="ja-JP" sz="5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747540" y="9365567"/>
            <a:ext cx="2970769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ja-JP" sz="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ja-JP" sz="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１頭の牛肉が複数の国に輸出されることがあるため、「国別の合計頭数」</a:t>
            </a:r>
            <a:r>
              <a:rPr lang="ja-JP" altLang="ja-JP" sz="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と</a:t>
            </a:r>
            <a:r>
              <a:rPr lang="en-US" altLang="ja-JP" sz="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/>
            </a:r>
            <a:br>
              <a:rPr lang="en-US" altLang="ja-JP" sz="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  <a:r>
              <a:rPr lang="ja-JP" altLang="ja-JP" sz="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「</a:t>
            </a:r>
            <a:r>
              <a:rPr lang="ja-JP" altLang="ja-JP" sz="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輸出向けと畜頭数」は一致しない</a:t>
            </a:r>
            <a:r>
              <a:rPr lang="ja-JP" altLang="ja-JP" sz="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</a:t>
            </a:r>
            <a:endParaRPr lang="ja-JP" altLang="ja-JP" sz="6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18" name="図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071431"/>
            <a:ext cx="4261586" cy="2653927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69" y="6934944"/>
            <a:ext cx="3778154" cy="2825425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443196" y="9538573"/>
            <a:ext cx="29471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50000"/>
              </a:lnSpc>
            </a:pPr>
            <a:r>
              <a:rPr lang="ja-JP" altLang="en-US" sz="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セリ上場頭数：（株）滋賀食肉市場事業</a:t>
            </a:r>
            <a:r>
              <a:rPr lang="ja-JP" altLang="en-US" sz="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報告書</a:t>
            </a:r>
            <a:endParaRPr lang="en-US" altLang="ja-JP" sz="6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>
              <a:lnSpc>
                <a:spcPct val="50000"/>
              </a:lnSpc>
            </a:pPr>
            <a:r>
              <a:rPr lang="ja-JP" altLang="en-US" sz="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４</a:t>
            </a:r>
            <a:r>
              <a:rPr lang="ja-JP" altLang="en-US" sz="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等級以上率：（公財）日本食肉格付協会　牛枝肉格付　出荷県別格付結果情報</a:t>
            </a:r>
          </a:p>
        </p:txBody>
      </p:sp>
      <p:sp>
        <p:nvSpPr>
          <p:cNvPr id="2" name="Text Box 21"/>
          <p:cNvSpPr txBox="1">
            <a:spLocks noChangeArrowheads="1"/>
          </p:cNvSpPr>
          <p:nvPr/>
        </p:nvSpPr>
        <p:spPr bwMode="auto">
          <a:xfrm>
            <a:off x="3305506" y="9538573"/>
            <a:ext cx="733093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 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12 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</a:t>
            </a:r>
          </a:p>
        </p:txBody>
      </p:sp>
      <p:sp>
        <p:nvSpPr>
          <p:cNvPr id="35" name="Rectangle 12"/>
          <p:cNvSpPr>
            <a:spLocks noChangeArrowheads="1"/>
          </p:cNvSpPr>
          <p:nvPr/>
        </p:nvSpPr>
        <p:spPr bwMode="auto">
          <a:xfrm>
            <a:off x="117881" y="6812644"/>
            <a:ext cx="400605" cy="210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7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（頭）</a:t>
            </a:r>
            <a:endParaRPr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3052537" y="9433099"/>
            <a:ext cx="450701" cy="176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（年度）</a:t>
            </a:r>
            <a:endParaRPr lang="ja-JP" altLang="ja-JP" sz="5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372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5142</TotalTime>
  <Words>107</Words>
  <Application>Microsoft Office PowerPoint</Application>
  <PresentationFormat>A4 210 x 297 mm</PresentationFormat>
  <Paragraphs>23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HGPｺﾞｼｯｸE</vt:lpstr>
      <vt:lpstr>HG丸ｺﾞｼｯｸM-PRO</vt:lpstr>
      <vt:lpstr>ＭＳ Ｐゴシック</vt:lpstr>
      <vt:lpstr>ＭＳ Ｐ明朝</vt:lpstr>
      <vt:lpstr>Arial</vt:lpstr>
      <vt:lpstr>標準デザイン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井口　信行</dc:creator>
  <cp:lastModifiedBy>楠居　里奈</cp:lastModifiedBy>
  <cp:revision>292</cp:revision>
  <cp:lastPrinted>2020-03-10T02:13:05Z</cp:lastPrinted>
  <dcterms:created xsi:type="dcterms:W3CDTF">1601-01-01T00:00:00Z</dcterms:created>
  <dcterms:modified xsi:type="dcterms:W3CDTF">2020-03-10T02:13:18Z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