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6B3"/>
    <a:srgbClr val="F7DDEB"/>
    <a:srgbClr val="F89774"/>
    <a:srgbClr val="EAF2FA"/>
    <a:srgbClr val="FFF2CD"/>
    <a:srgbClr val="FFF9E7"/>
    <a:srgbClr val="F0F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89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231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470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4209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4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23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4098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058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204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887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8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94717-CE2C-45A2-8FA5-1956C6EBE8D7}" type="datetimeFigureOut">
              <a:rPr kumimoji="1" lang="ja-JP" altLang="en-US" smtClean="0"/>
              <a:t>2026/4/6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22E4E-0A74-4C5A-B761-27898BFDB6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86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7DCCAA5-A590-44E2-9F64-C42B9E6D33CF}"/>
              </a:ext>
            </a:extLst>
          </p:cNvPr>
          <p:cNvSpPr/>
          <p:nvPr/>
        </p:nvSpPr>
        <p:spPr>
          <a:xfrm>
            <a:off x="-529390" y="-210312"/>
            <a:ext cx="8422105" cy="10326624"/>
          </a:xfrm>
          <a:prstGeom prst="rect">
            <a:avLst/>
          </a:prstGeom>
          <a:solidFill>
            <a:srgbClr val="F0FE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97" dirty="0"/>
              <a:t>えええええええええええええええええええええええええええし</a:t>
            </a: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A781D991-31D0-4041-AEB6-10C5D49E13DF}"/>
              </a:ext>
            </a:extLst>
          </p:cNvPr>
          <p:cNvSpPr/>
          <p:nvPr/>
        </p:nvSpPr>
        <p:spPr>
          <a:xfrm>
            <a:off x="148729" y="3821206"/>
            <a:ext cx="5530278" cy="1749779"/>
          </a:xfrm>
          <a:prstGeom prst="roundRect">
            <a:avLst/>
          </a:prstGeom>
          <a:solidFill>
            <a:srgbClr val="EAF2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97" dirty="0"/>
              <a:t>えええええええええ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5003A55-6C9A-4EE4-B9E7-C9FA6C5AB6FD}"/>
              </a:ext>
            </a:extLst>
          </p:cNvPr>
          <p:cNvSpPr/>
          <p:nvPr/>
        </p:nvSpPr>
        <p:spPr>
          <a:xfrm>
            <a:off x="931433" y="217789"/>
            <a:ext cx="5225883" cy="94705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97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35BB3273-FE39-444A-A480-74FDEE58B6D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00921" y="426565"/>
            <a:ext cx="47801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accent2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しが自然保育認定制度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F32273D-3A2F-412D-A0E0-C8ADB7E666D6}"/>
              </a:ext>
            </a:extLst>
          </p:cNvPr>
          <p:cNvSpPr txBox="1"/>
          <p:nvPr/>
        </p:nvSpPr>
        <p:spPr>
          <a:xfrm rot="21188496">
            <a:off x="-15349" y="37782"/>
            <a:ext cx="270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ご存知ですか？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915DCA6-CA0E-4294-8CCD-E3B81DB0EB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0426">
            <a:off x="396588" y="845938"/>
            <a:ext cx="739815" cy="45265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5E5337D-91F7-42C2-BB02-D1676363358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729">
            <a:off x="5752920" y="199530"/>
            <a:ext cx="686406" cy="59966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71C80A63-B5E7-4226-BE7F-23EE9E0CDB5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6505">
            <a:off x="5754683" y="949547"/>
            <a:ext cx="682882" cy="413997"/>
          </a:xfrm>
          <a:prstGeom prst="rect">
            <a:avLst/>
          </a:prstGeom>
        </p:spPr>
      </p:pic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21E65907-A0DC-4A52-9F2B-AD97D0371590}"/>
              </a:ext>
            </a:extLst>
          </p:cNvPr>
          <p:cNvSpPr/>
          <p:nvPr/>
        </p:nvSpPr>
        <p:spPr>
          <a:xfrm>
            <a:off x="545369" y="1283448"/>
            <a:ext cx="4589547" cy="1661232"/>
          </a:xfrm>
          <a:prstGeom prst="roundRect">
            <a:avLst/>
          </a:prstGeom>
          <a:solidFill>
            <a:srgbClr val="FFF2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97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6E4976C-6B43-43CC-8A78-E3B3318C53E0}"/>
              </a:ext>
            </a:extLst>
          </p:cNvPr>
          <p:cNvSpPr txBox="1"/>
          <p:nvPr/>
        </p:nvSpPr>
        <p:spPr>
          <a:xfrm>
            <a:off x="794976" y="1413013"/>
            <a:ext cx="4392927" cy="145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森林などの自然を活用した幼児教育・保育は、</a:t>
            </a:r>
            <a:endParaRPr kumimoji="1"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子どもの主体性、協調性、自己肯定感等の「非</a:t>
            </a:r>
            <a:endParaRPr kumimoji="1"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認知能力」を育むうえで大切です。</a:t>
            </a:r>
            <a:endParaRPr kumimoji="1"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lnSpc>
                <a:spcPts val="1000"/>
              </a:lnSpc>
            </a:pPr>
            <a:endParaRPr kumimoji="1"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滋賀県では、自然体験活動など一定の基準を満たす団体を認定し、その活動を応援しています！</a:t>
            </a:r>
            <a:endParaRPr kumimoji="1" lang="en-US" altLang="ja-JP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F9E468C-0FF3-4C1F-A2F9-DDA735E3829F}"/>
              </a:ext>
            </a:extLst>
          </p:cNvPr>
          <p:cNvSpPr txBox="1"/>
          <p:nvPr/>
        </p:nvSpPr>
        <p:spPr>
          <a:xfrm>
            <a:off x="263475" y="3815625"/>
            <a:ext cx="3540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認定を受けるとどんないいことがあるの？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175B4B50-2CB3-4034-825C-76D22971758B}"/>
              </a:ext>
            </a:extLst>
          </p:cNvPr>
          <p:cNvSpPr/>
          <p:nvPr/>
        </p:nvSpPr>
        <p:spPr>
          <a:xfrm>
            <a:off x="148729" y="5647564"/>
            <a:ext cx="5530278" cy="2254951"/>
          </a:xfrm>
          <a:prstGeom prst="roundRect">
            <a:avLst/>
          </a:prstGeom>
          <a:solidFill>
            <a:srgbClr val="EAF2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97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861182A-E75C-4522-8019-974B83B959EB}"/>
              </a:ext>
            </a:extLst>
          </p:cNvPr>
          <p:cNvSpPr txBox="1"/>
          <p:nvPr/>
        </p:nvSpPr>
        <p:spPr>
          <a:xfrm>
            <a:off x="365757" y="5621295"/>
            <a:ext cx="3415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認定にはどんな基準があるの？</a:t>
            </a: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DACD8206-6570-42D7-B36E-475210C1F416}"/>
              </a:ext>
            </a:extLst>
          </p:cNvPr>
          <p:cNvCxnSpPr>
            <a:cxnSpLocks/>
          </p:cNvCxnSpPr>
          <p:nvPr/>
        </p:nvCxnSpPr>
        <p:spPr>
          <a:xfrm>
            <a:off x="365757" y="4105761"/>
            <a:ext cx="3309455" cy="25640"/>
          </a:xfrm>
          <a:prstGeom prst="line">
            <a:avLst/>
          </a:prstGeom>
          <a:ln w="762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1D98E59E-820C-4C96-AE5C-9FB3D6783638}"/>
              </a:ext>
            </a:extLst>
          </p:cNvPr>
          <p:cNvCxnSpPr>
            <a:cxnSpLocks/>
          </p:cNvCxnSpPr>
          <p:nvPr/>
        </p:nvCxnSpPr>
        <p:spPr>
          <a:xfrm>
            <a:off x="422597" y="5930401"/>
            <a:ext cx="2503711" cy="0"/>
          </a:xfrm>
          <a:prstGeom prst="line">
            <a:avLst/>
          </a:prstGeom>
          <a:ln w="762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AFA1141-AB08-4F5D-84A6-19B702421A85}"/>
              </a:ext>
            </a:extLst>
          </p:cNvPr>
          <p:cNvSpPr txBox="1"/>
          <p:nvPr/>
        </p:nvSpPr>
        <p:spPr>
          <a:xfrm>
            <a:off x="224956" y="6001877"/>
            <a:ext cx="49099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✓ </a:t>
            </a:r>
            <a:r>
              <a:rPr kumimoji="1" lang="ja-JP" altLang="en-US" sz="1400" dirty="0">
                <a:highlight>
                  <a:srgbClr val="F7DDEB"/>
                </a:highligh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自然体験活動</a:t>
            </a:r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の時間が平均して週５時間以上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lnSpc>
                <a:spcPts val="394"/>
              </a:lnSpc>
            </a:pPr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✓ 普通救命講習等安全管理を受けた職員の配置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lnSpc>
                <a:spcPts val="394"/>
              </a:lnSpc>
            </a:pP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✓ 自然保育に関する内部研修の実施（年１回以上）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lnSpc>
                <a:spcPts val="394"/>
              </a:lnSpc>
            </a:pP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など　</a:t>
            </a:r>
            <a:r>
              <a:rPr kumimoji="1" lang="en-US" altLang="ja-JP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※</a:t>
            </a:r>
            <a:r>
              <a:rPr kumimoji="1" lang="ja-JP" altLang="en-US" sz="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「一般型」の認定区分の場合</a:t>
            </a: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9FC12DB5-CA39-47BE-89A5-7694A1C79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6932" y="5778420"/>
            <a:ext cx="1691023" cy="1240737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B6D17444-3EE3-4DD8-9414-8F58A17E5AE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7478">
            <a:off x="5594171" y="7288484"/>
            <a:ext cx="903310" cy="643777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C3812369-3842-4243-BEA3-CEB611C0AA7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216">
            <a:off x="264507" y="1731703"/>
            <a:ext cx="583873" cy="531973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BAB3B603-088E-4918-AE86-A1F3863E97D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9703">
            <a:off x="1872008" y="2851168"/>
            <a:ext cx="998124" cy="734605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2CA1AB20-BDA7-473C-97E5-9580037B70D3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4548">
            <a:off x="256923" y="2849820"/>
            <a:ext cx="1110087" cy="609585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5A0576B-42B0-4C9D-AB95-2C94BDE438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757704">
            <a:off x="5166390" y="1439680"/>
            <a:ext cx="1220692" cy="1623490"/>
          </a:xfrm>
          <a:prstGeom prst="rect">
            <a:avLst/>
          </a:prstGeom>
        </p:spPr>
      </p:pic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3391224C-AB1B-44F3-844E-A3636298E1C0}"/>
              </a:ext>
            </a:extLst>
          </p:cNvPr>
          <p:cNvSpPr/>
          <p:nvPr/>
        </p:nvSpPr>
        <p:spPr>
          <a:xfrm>
            <a:off x="285673" y="7142574"/>
            <a:ext cx="5225271" cy="445738"/>
          </a:xfrm>
          <a:prstGeom prst="rect">
            <a:avLst/>
          </a:prstGeom>
          <a:solidFill>
            <a:srgbClr val="F7D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97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FF6F6BB-681A-4D63-8E40-EDCECB94B561}"/>
              </a:ext>
            </a:extLst>
          </p:cNvPr>
          <p:cNvSpPr txBox="1"/>
          <p:nvPr/>
        </p:nvSpPr>
        <p:spPr>
          <a:xfrm>
            <a:off x="263192" y="7158736"/>
            <a:ext cx="52886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自然体験活動</a:t>
            </a:r>
            <a:r>
              <a:rPr kumimoji="1" lang="en-US" altLang="ja-JP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…</a:t>
            </a:r>
            <a:r>
              <a:rPr kumimoji="1"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園庭以外の自然フィールドで行われる活動を中心としつつ、</a:t>
            </a:r>
            <a:endParaRPr kumimoji="1" lang="en-US" altLang="ja-JP" sz="105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05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　　　　　　 </a:t>
            </a:r>
            <a:r>
              <a:rPr kumimoji="1" lang="ja-JP" altLang="en-US" sz="12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園庭での自然体験活動や屋内に持ち帰って行う活動を含みます。</a:t>
            </a:r>
          </a:p>
        </p:txBody>
      </p:sp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10314E71-C4A7-4C9A-A30A-5540DE59092A}"/>
              </a:ext>
            </a:extLst>
          </p:cNvPr>
          <p:cNvSpPr/>
          <p:nvPr/>
        </p:nvSpPr>
        <p:spPr>
          <a:xfrm>
            <a:off x="4268964" y="8489428"/>
            <a:ext cx="2440308" cy="1105676"/>
          </a:xfrm>
          <a:prstGeom prst="roundRect">
            <a:avLst/>
          </a:prstGeom>
          <a:noFill/>
          <a:ln w="57150">
            <a:solidFill>
              <a:srgbClr val="F897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97"/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D5C47B71-E363-45B1-8A77-AA3E3391D273}"/>
              </a:ext>
            </a:extLst>
          </p:cNvPr>
          <p:cNvSpPr/>
          <p:nvPr/>
        </p:nvSpPr>
        <p:spPr>
          <a:xfrm>
            <a:off x="4386308" y="8282112"/>
            <a:ext cx="1305442" cy="356980"/>
          </a:xfrm>
          <a:prstGeom prst="roundRect">
            <a:avLst/>
          </a:prstGeom>
          <a:solidFill>
            <a:srgbClr val="F89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お問い合わせ</a:t>
            </a:r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6E76D456-459B-41F3-81CB-A81E1FEDE834}"/>
              </a:ext>
            </a:extLst>
          </p:cNvPr>
          <p:cNvSpPr/>
          <p:nvPr/>
        </p:nvSpPr>
        <p:spPr>
          <a:xfrm>
            <a:off x="148729" y="8000961"/>
            <a:ext cx="4013696" cy="1740447"/>
          </a:xfrm>
          <a:prstGeom prst="roundRect">
            <a:avLst/>
          </a:prstGeom>
          <a:solidFill>
            <a:srgbClr val="FFF2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97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A08D5B3-81A5-4ED8-9EE5-393BA89EBF84}"/>
              </a:ext>
            </a:extLst>
          </p:cNvPr>
          <p:cNvSpPr txBox="1"/>
          <p:nvPr/>
        </p:nvSpPr>
        <p:spPr>
          <a:xfrm>
            <a:off x="188430" y="8027841"/>
            <a:ext cx="4483831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◆詳細は、滋賀県</a:t>
            </a:r>
            <a:r>
              <a:rPr kumimoji="1" lang="en-US" altLang="ja-JP" sz="13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HP</a:t>
            </a:r>
            <a:r>
              <a:rPr kumimoji="1" lang="ja-JP" altLang="en-US" sz="13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をご覧ください◆</a:t>
            </a:r>
          </a:p>
          <a:p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滋賀県トップ＞県民の方＞環境・自然＞森林保全＞しが自然保育認定制度</a:t>
            </a:r>
            <a:endParaRPr kumimoji="1"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600"/>
              </a:lnSpc>
            </a:pPr>
            <a:endParaRPr kumimoji="1" lang="en-US" altLang="ja-JP" sz="788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https://www.pref.shiga.lg.jp/ippan/kankyoshizen/shinrinhozen/</a:t>
            </a:r>
          </a:p>
          <a:p>
            <a:r>
              <a:rPr kumimoji="1" lang="en-US" altLang="ja-JP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310874.html</a:t>
            </a:r>
            <a:endParaRPr kumimoji="1" lang="ja-JP" altLang="en-US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3D47C82-2304-48EF-8941-75D783979D9D}"/>
              </a:ext>
            </a:extLst>
          </p:cNvPr>
          <p:cNvSpPr txBox="1"/>
          <p:nvPr/>
        </p:nvSpPr>
        <p:spPr>
          <a:xfrm>
            <a:off x="285673" y="8857694"/>
            <a:ext cx="294353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まだまだ認定先募集中です！！</a:t>
            </a:r>
            <a:endParaRPr kumimoji="1" lang="en-US" altLang="ja-JP" sz="1400" b="1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563"/>
              </a:lnSpc>
            </a:pPr>
            <a:endParaRPr kumimoji="1" lang="en-US" altLang="ja-JP" sz="1400" b="1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自然保育に関心をお持ちであれば、</a:t>
            </a:r>
            <a:endParaRPr kumimoji="1" lang="en-US" altLang="ja-JP" sz="1400" b="1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お気軽にご相談ください！</a:t>
            </a: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B9513539-0782-4271-97FA-238C8B3C7212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094" y="8855756"/>
            <a:ext cx="832546" cy="832546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57A7541E-42B3-427E-93E5-B90524D1F99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649">
            <a:off x="3595384" y="2899522"/>
            <a:ext cx="585708" cy="557668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D6BAB87-1164-473C-9BF6-AC8B9A4C3035}"/>
              </a:ext>
            </a:extLst>
          </p:cNvPr>
          <p:cNvSpPr txBox="1"/>
          <p:nvPr/>
        </p:nvSpPr>
        <p:spPr>
          <a:xfrm>
            <a:off x="4279345" y="8712061"/>
            <a:ext cx="2477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滋賀県 琵琶湖環境部 森林政策課</a:t>
            </a:r>
            <a:endParaRPr kumimoji="1"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担当：登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のぼる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、福井</a:t>
            </a:r>
            <a:endParaRPr kumimoji="1"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Tel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077-528-3918</a:t>
            </a:r>
          </a:p>
          <a:p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Mail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dj00@pref.shiga.lg.jp</a:t>
            </a:r>
          </a:p>
        </p:txBody>
      </p:sp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9E843178-0DE6-4B42-8E3D-7C37023AAD36}"/>
              </a:ext>
            </a:extLst>
          </p:cNvPr>
          <p:cNvSpPr/>
          <p:nvPr/>
        </p:nvSpPr>
        <p:spPr>
          <a:xfrm>
            <a:off x="3924112" y="3306536"/>
            <a:ext cx="2835041" cy="1718414"/>
          </a:xfrm>
          <a:prstGeom prst="wedgeRoundRectCallout">
            <a:avLst>
              <a:gd name="adj1" fmla="val 705"/>
              <a:gd name="adj2" fmla="val 64850"/>
              <a:gd name="adj3" fmla="val 16667"/>
            </a:avLst>
          </a:prstGeom>
          <a:solidFill>
            <a:srgbClr val="F7DD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EFAF550-4B1B-4EE4-9A8E-A2648B0D9080}"/>
              </a:ext>
            </a:extLst>
          </p:cNvPr>
          <p:cNvSpPr txBox="1"/>
          <p:nvPr/>
        </p:nvSpPr>
        <p:spPr>
          <a:xfrm>
            <a:off x="4002393" y="3377185"/>
            <a:ext cx="2775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現在、</a:t>
            </a:r>
            <a:r>
              <a:rPr kumimoji="1" lang="en-US" altLang="ja-JP" sz="1200" dirty="0">
                <a:highlight>
                  <a:srgbClr val="FBC6B3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200" dirty="0">
                <a:highlight>
                  <a:srgbClr val="FBC6B3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５団体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が認定を受けています！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84DBB74-9D9D-4A15-B1DC-DEA45609681F}"/>
              </a:ext>
            </a:extLst>
          </p:cNvPr>
          <p:cNvSpPr txBox="1"/>
          <p:nvPr/>
        </p:nvSpPr>
        <p:spPr>
          <a:xfrm>
            <a:off x="2484877" y="8618569"/>
            <a:ext cx="1743925" cy="284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「しが自然保育」で検索</a:t>
            </a: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7A806F10-3382-469E-BC9D-2ED6267C562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6330">
            <a:off x="5993899" y="2546220"/>
            <a:ext cx="657790" cy="717456"/>
          </a:xfrm>
          <a:prstGeom prst="rect">
            <a:avLst/>
          </a:prstGeom>
        </p:spPr>
      </p:pic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963E577F-EC2F-4F4B-A4E9-3083D0609A59}"/>
              </a:ext>
            </a:extLst>
          </p:cNvPr>
          <p:cNvSpPr/>
          <p:nvPr/>
        </p:nvSpPr>
        <p:spPr>
          <a:xfrm>
            <a:off x="589929" y="4681123"/>
            <a:ext cx="1652910" cy="456636"/>
          </a:xfrm>
          <a:prstGeom prst="roundRect">
            <a:avLst/>
          </a:prstGeom>
          <a:solidFill>
            <a:srgbClr val="FFF2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97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92EDC84-CDFF-40D5-8454-313F8C2E2532}"/>
              </a:ext>
            </a:extLst>
          </p:cNvPr>
          <p:cNvSpPr txBox="1"/>
          <p:nvPr/>
        </p:nvSpPr>
        <p:spPr>
          <a:xfrm>
            <a:off x="222921" y="4237374"/>
            <a:ext cx="5295070" cy="125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✓ 自然保育の取組をＰＲできます！</a:t>
            </a:r>
          </a:p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✓ 森林での活動について助成が受けられます！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 補助率　</a:t>
            </a:r>
            <a:r>
              <a:rPr kumimoji="1" lang="en-US" altLang="ja-JP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1/ 2</a:t>
            </a:r>
          </a:p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 最大で １５万円／年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lnSpc>
                <a:spcPts val="700"/>
              </a:lnSpc>
            </a:pPr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✓ 自然保育を行う園と横のつながりができ、学び合いができます！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EF8135C-7385-4337-931C-2E79AD248F0A}"/>
              </a:ext>
            </a:extLst>
          </p:cNvPr>
          <p:cNvSpPr txBox="1"/>
          <p:nvPr/>
        </p:nvSpPr>
        <p:spPr>
          <a:xfrm>
            <a:off x="5801420" y="3610958"/>
            <a:ext cx="9954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（Ｒ</a:t>
            </a:r>
            <a:r>
              <a:rPr kumimoji="1"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．</a:t>
            </a:r>
            <a:r>
              <a:rPr kumimoji="1"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．</a:t>
            </a:r>
            <a:r>
              <a:rPr kumimoji="1"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現在）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100E07A-D57B-4A51-A589-B0B887B6F1FA}"/>
              </a:ext>
            </a:extLst>
          </p:cNvPr>
          <p:cNvSpPr txBox="1"/>
          <p:nvPr/>
        </p:nvSpPr>
        <p:spPr>
          <a:xfrm>
            <a:off x="4021228" y="3813483"/>
            <a:ext cx="277559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さくら坂こども園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せた森のようちえん</a:t>
            </a: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大滝たきのみやこども園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城南保育園　　　　</a:t>
            </a: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八王子保育園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藤波こども園</a:t>
            </a: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長浜南認定こども園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さくら坂南こども園</a:t>
            </a: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ふたばこども園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さくら坂東こども園</a:t>
            </a: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家庭的保育の家はっちぽっち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今津幼稚園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しらやま保育園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正休保育園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そらの鳥こども園</a:t>
            </a:r>
          </a:p>
        </p:txBody>
      </p:sp>
    </p:spTree>
    <p:extLst>
      <p:ext uri="{BB962C8B-B14F-4D97-AF65-F5344CB8AC3E}">
        <p14:creationId xmlns:p14="http://schemas.microsoft.com/office/powerpoint/2010/main" val="4027879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</TotalTime>
  <Words>442</Words>
  <Application>Microsoft Office PowerPoint</Application>
  <PresentationFormat>A4 210 x 297 mm</PresentationFormat>
  <Paragraphs>50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UD デジタル 教科書体 NK-B</vt:lpstr>
      <vt:lpstr>Arial</vt:lpstr>
      <vt:lpstr>Calibri</vt:lpstr>
      <vt:lpstr>Calibri Light</vt:lpstr>
      <vt:lpstr>Office テーマ</vt:lpstr>
      <vt:lpstr>しが自然保育認定制度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登　邦佳</dc:creator>
  <cp:lastModifiedBy>w</cp:lastModifiedBy>
  <cp:revision>39</cp:revision>
  <cp:lastPrinted>2025-04-08T04:46:08Z</cp:lastPrinted>
  <dcterms:created xsi:type="dcterms:W3CDTF">2024-04-17T01:45:31Z</dcterms:created>
  <dcterms:modified xsi:type="dcterms:W3CDTF">2026-04-05T23:27:27Z</dcterms:modified>
</cp:coreProperties>
</file>