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81" r:id="rId2"/>
    <p:sldId id="283" r:id="rId3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FF00"/>
    <a:srgbClr val="FFCC66"/>
    <a:srgbClr val="000099"/>
    <a:srgbClr val="FF9900"/>
    <a:srgbClr val="0000CC"/>
    <a:srgbClr val="0033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80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5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1A745-A2EC-4176-B530-BA0548BB2F68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7AB0A-70D4-40FE-B848-F5BFA9E30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918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439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721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973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434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805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897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05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65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72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397CE-C6DA-4710-BF52-AF357FB3FDF3}" type="datetimeFigureOut">
              <a:rPr kumimoji="1" lang="ja-JP" altLang="en-US" smtClean="0"/>
              <a:t>2023/3/29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B1FF0-0781-45F2-94F2-587D9E098C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395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ホームベース 25"/>
          <p:cNvSpPr/>
          <p:nvPr/>
        </p:nvSpPr>
        <p:spPr>
          <a:xfrm>
            <a:off x="384127" y="1208486"/>
            <a:ext cx="3846227" cy="2229678"/>
          </a:xfrm>
          <a:prstGeom prst="homePlate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rIns="0" bIns="0" rtlCol="0" anchor="t" anchorCtr="0"/>
          <a:lstStyle/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cxnSp>
        <p:nvCxnSpPr>
          <p:cNvPr id="20" name="直線コネクタ 19"/>
          <p:cNvCxnSpPr/>
          <p:nvPr/>
        </p:nvCxnSpPr>
        <p:spPr>
          <a:xfrm>
            <a:off x="4407969" y="839946"/>
            <a:ext cx="85091" cy="5700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/>
          <p:cNvGrpSpPr/>
          <p:nvPr/>
        </p:nvGrpSpPr>
        <p:grpSpPr>
          <a:xfrm>
            <a:off x="6271371" y="1013623"/>
            <a:ext cx="2709026" cy="2310698"/>
            <a:chOff x="136856" y="4154126"/>
            <a:chExt cx="3040845" cy="1831783"/>
          </a:xfrm>
        </p:grpSpPr>
        <p:sp>
          <p:nvSpPr>
            <p:cNvPr id="13" name="額縁 12"/>
            <p:cNvSpPr/>
            <p:nvPr/>
          </p:nvSpPr>
          <p:spPr>
            <a:xfrm>
              <a:off x="174232" y="4331393"/>
              <a:ext cx="3003469" cy="1654516"/>
            </a:xfrm>
            <a:prstGeom prst="bevel">
              <a:avLst>
                <a:gd name="adj" fmla="val 2126"/>
              </a:avLst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80000" tIns="65303" rIns="97955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prstClr val="black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prstClr val="black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prstClr val="black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prstClr val="black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prstClr val="black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prstClr val="black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prstClr val="black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prstClr val="black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4" name="角丸四角形 13"/>
            <p:cNvSpPr/>
            <p:nvPr/>
          </p:nvSpPr>
          <p:spPr>
            <a:xfrm>
              <a:off x="136856" y="4154126"/>
              <a:ext cx="1185991" cy="206720"/>
            </a:xfrm>
            <a:prstGeom prst="round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88707" tIns="44355" rIns="88707" bIns="44355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400" b="1" dirty="0">
                  <a:solidFill>
                    <a:prstClr val="white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めざす姿</a:t>
              </a:r>
            </a:p>
          </p:txBody>
        </p:sp>
      </p:grpSp>
      <p:sp>
        <p:nvSpPr>
          <p:cNvPr id="3" name="角丸四角形 2"/>
          <p:cNvSpPr/>
          <p:nvPr/>
        </p:nvSpPr>
        <p:spPr>
          <a:xfrm>
            <a:off x="1494104" y="71331"/>
            <a:ext cx="6142633" cy="4778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88692" tIns="44347" rIns="88692" bIns="44347" rtlCol="0" anchor="ctr"/>
          <a:lstStyle/>
          <a:p>
            <a:pPr algn="ctr"/>
            <a:r>
              <a:rPr lang="ja-JP" altLang="en-US" sz="1633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人と人とが豊かにつながる学校づくり支援事業</a:t>
            </a:r>
            <a:endParaRPr lang="en-US" altLang="ja-JP" sz="1633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額縁 3"/>
          <p:cNvSpPr/>
          <p:nvPr/>
        </p:nvSpPr>
        <p:spPr>
          <a:xfrm>
            <a:off x="1788599" y="495938"/>
            <a:ext cx="5323830" cy="344008"/>
          </a:xfrm>
          <a:prstGeom prst="bevel">
            <a:avLst>
              <a:gd name="adj" fmla="val 915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88707" tIns="44355" rIns="88707" bIns="44355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「こんな学校にしたい！」を可視化しよう　○○学校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100775" y="4026347"/>
            <a:ext cx="2702724" cy="2437253"/>
            <a:chOff x="131630" y="692877"/>
            <a:chExt cx="3122751" cy="2236411"/>
          </a:xfrm>
        </p:grpSpPr>
        <p:sp>
          <p:nvSpPr>
            <p:cNvPr id="6" name="角丸四角形 5"/>
            <p:cNvSpPr/>
            <p:nvPr/>
          </p:nvSpPr>
          <p:spPr>
            <a:xfrm>
              <a:off x="171852" y="937614"/>
              <a:ext cx="3082529" cy="1991674"/>
            </a:xfrm>
            <a:prstGeom prst="roundRect">
              <a:avLst>
                <a:gd name="adj" fmla="val 4551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144000" bIns="0" rtlCol="0" anchor="ctr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ysClr val="windowText" lastClr="00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ysClr val="windowText" lastClr="00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ysClr val="windowText" lastClr="00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ysClr val="windowText" lastClr="00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ysClr val="windowText" lastClr="00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ysClr val="windowText" lastClr="00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ysClr val="windowText" lastClr="00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ysClr val="windowText" lastClr="00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</a:t>
              </a:r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7" name="角丸四角形 6"/>
            <p:cNvSpPr/>
            <p:nvPr/>
          </p:nvSpPr>
          <p:spPr>
            <a:xfrm>
              <a:off x="131630" y="692877"/>
              <a:ext cx="1277608" cy="244736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lIns="88707" tIns="44355" rIns="88707" bIns="44355" rtlCol="0" anchor="ctr"/>
            <a:lstStyle/>
            <a:p>
              <a:pPr algn="ctr"/>
              <a:r>
                <a:rPr lang="ja-JP" altLang="en-US" sz="1400" b="1" dirty="0">
                  <a:solidFill>
                    <a:prstClr val="white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現状・課題</a:t>
              </a:r>
            </a:p>
          </p:txBody>
        </p:sp>
      </p:grpSp>
      <p:sp>
        <p:nvSpPr>
          <p:cNvPr id="8" name="正方形/長方形 7"/>
          <p:cNvSpPr/>
          <p:nvPr/>
        </p:nvSpPr>
        <p:spPr>
          <a:xfrm>
            <a:off x="274509" y="5467189"/>
            <a:ext cx="970588" cy="2211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学校・教職員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19041" y="4371337"/>
            <a:ext cx="763860" cy="2096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児童・生徒</a:t>
            </a:r>
            <a:endParaRPr kumimoji="1" lang="ja-JP" altLang="en-US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3669" y="6497687"/>
            <a:ext cx="4429391" cy="27132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ja-JP" altLang="en-US" sz="1600" b="1" dirty="0">
                <a:solidFill>
                  <a:srgbClr val="0000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Ｒ〇年度（１年目）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dirty="0">
                <a:solidFill>
                  <a:schemeClr val="tx1"/>
                </a:solidFill>
              </a:rPr>
              <a:t>　　　　　　　　　　</a:t>
            </a:r>
            <a:endParaRPr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493060" y="6510045"/>
            <a:ext cx="4400960" cy="26869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Ｒ〇年度（２年目）</a:t>
            </a:r>
            <a:endParaRPr kumimoji="1" lang="ja-JP" altLang="en-US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上矢印 1"/>
          <p:cNvSpPr/>
          <p:nvPr/>
        </p:nvSpPr>
        <p:spPr>
          <a:xfrm rot="3094724">
            <a:off x="3599055" y="1348406"/>
            <a:ext cx="1299311" cy="5681637"/>
          </a:xfrm>
          <a:prstGeom prst="up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6467794" y="1346124"/>
            <a:ext cx="763860" cy="2096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児童・生徒</a:t>
            </a:r>
            <a:endParaRPr kumimoji="1" lang="ja-JP" altLang="en-US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6508146" y="2316101"/>
            <a:ext cx="892072" cy="2388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学校・教職員</a:t>
            </a:r>
            <a:endParaRPr kumimoji="1" lang="ja-JP" altLang="en-US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353149" y="1013623"/>
            <a:ext cx="1981995" cy="32510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/>
            <a:r>
              <a:rPr lang="ja-JP" altLang="en-US" sz="1100" b="1" dirty="0">
                <a:solidFill>
                  <a:schemeClr val="bg1">
                    <a:lumMod val="9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◎重点事項を実現させるために</a:t>
            </a:r>
            <a:endParaRPr lang="en-US" altLang="ja-JP" sz="1100" b="1" dirty="0">
              <a:solidFill>
                <a:schemeClr val="bg1">
                  <a:lumMod val="95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7" name="ホームベース 26"/>
          <p:cNvSpPr/>
          <p:nvPr/>
        </p:nvSpPr>
        <p:spPr>
          <a:xfrm>
            <a:off x="4781980" y="4145368"/>
            <a:ext cx="3852000" cy="2013723"/>
          </a:xfrm>
          <a:prstGeom prst="homePlate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216000" rIns="0" bIns="0" rtlCol="0" anchor="t" anchorCtr="0"/>
          <a:lstStyle/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200" dirty="0">
              <a:solidFill>
                <a:prstClr val="black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prstClr val="black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</a:t>
            </a:r>
            <a:endParaRPr lang="en-US" altLang="ja-JP" sz="1000" dirty="0">
              <a:solidFill>
                <a:schemeClr val="tx1"/>
              </a:solidFill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5842326" y="4036291"/>
            <a:ext cx="1981995" cy="32510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/>
            <a:r>
              <a:rPr lang="ja-JP" altLang="en-US" sz="1100" b="1" dirty="0">
                <a:solidFill>
                  <a:schemeClr val="bg1">
                    <a:lumMod val="9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◎重点事項を実現させるために</a:t>
            </a:r>
            <a:endParaRPr lang="en-US" altLang="ja-JP" sz="1100" b="1" dirty="0">
              <a:solidFill>
                <a:schemeClr val="bg1">
                  <a:lumMod val="95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7" name="ホームベース 16"/>
          <p:cNvSpPr/>
          <p:nvPr/>
        </p:nvSpPr>
        <p:spPr>
          <a:xfrm>
            <a:off x="3092419" y="3374997"/>
            <a:ext cx="2709756" cy="791331"/>
          </a:xfrm>
          <a:prstGeom prst="homePlate">
            <a:avLst>
              <a:gd name="adj" fmla="val 18896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重点事項・授業改善　　　　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・普段からの人権意識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・校区の連携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797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ホームベース 25"/>
          <p:cNvSpPr/>
          <p:nvPr/>
        </p:nvSpPr>
        <p:spPr>
          <a:xfrm>
            <a:off x="384127" y="1208486"/>
            <a:ext cx="3846227" cy="2229678"/>
          </a:xfrm>
          <a:prstGeom prst="homePlate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rIns="0" bIns="0" rtlCol="0" anchor="t" anchorCtr="0"/>
          <a:lstStyle/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・教師が子どもの発言をつなぐ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・グループワークを意識的に取り入れる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・児童生徒自ら作る人権学習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・職員室でのコミュニケーション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・アンケートによる児童生徒の見取り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marL="92075" lvl="0" indent="-92075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・自分の学年以外にも目を向ける　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・教職員同士のつながりを意識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・地域人材との連携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・関係機関との連携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・人権教育年間計画の再構築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・教職員研修の充実（自分に活かすことを意識して）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cxnSp>
        <p:nvCxnSpPr>
          <p:cNvPr id="20" name="直線コネクタ 19"/>
          <p:cNvCxnSpPr/>
          <p:nvPr/>
        </p:nvCxnSpPr>
        <p:spPr>
          <a:xfrm>
            <a:off x="4407969" y="839946"/>
            <a:ext cx="85091" cy="5700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/>
          <p:cNvGrpSpPr/>
          <p:nvPr/>
        </p:nvGrpSpPr>
        <p:grpSpPr>
          <a:xfrm>
            <a:off x="6271371" y="1013623"/>
            <a:ext cx="2709026" cy="2310698"/>
            <a:chOff x="136856" y="4154126"/>
            <a:chExt cx="3040845" cy="1831783"/>
          </a:xfrm>
        </p:grpSpPr>
        <p:sp>
          <p:nvSpPr>
            <p:cNvPr id="13" name="額縁 12"/>
            <p:cNvSpPr/>
            <p:nvPr/>
          </p:nvSpPr>
          <p:spPr>
            <a:xfrm>
              <a:off x="174232" y="4331393"/>
              <a:ext cx="3003469" cy="1654516"/>
            </a:xfrm>
            <a:prstGeom prst="bevel">
              <a:avLst>
                <a:gd name="adj" fmla="val 2126"/>
              </a:avLst>
            </a:pr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80000" tIns="65303" rIns="97955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・関係を切らない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・話で解決する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・あきらめずに続ける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・学校がすき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endParaRPr lang="en-US" altLang="ja-JP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・学び続ける意欲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・自分の守備範囲を広げる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・魅力ある人間力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・安心・安全な場所づくり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14" name="角丸四角形 13"/>
            <p:cNvSpPr/>
            <p:nvPr/>
          </p:nvSpPr>
          <p:spPr>
            <a:xfrm>
              <a:off x="136856" y="4154126"/>
              <a:ext cx="1185991" cy="206720"/>
            </a:xfrm>
            <a:prstGeom prst="round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88707" tIns="44355" rIns="88707" bIns="44355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400" b="1" dirty="0">
                  <a:solidFill>
                    <a:prstClr val="white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めざす姿</a:t>
              </a:r>
            </a:p>
          </p:txBody>
        </p:sp>
      </p:grpSp>
      <p:sp>
        <p:nvSpPr>
          <p:cNvPr id="3" name="角丸四角形 2"/>
          <p:cNvSpPr/>
          <p:nvPr/>
        </p:nvSpPr>
        <p:spPr>
          <a:xfrm>
            <a:off x="1494104" y="71331"/>
            <a:ext cx="6142633" cy="4778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88692" tIns="44347" rIns="88692" bIns="44347" rtlCol="0" anchor="ctr"/>
          <a:lstStyle/>
          <a:p>
            <a:pPr algn="ctr"/>
            <a:r>
              <a:rPr lang="ja-JP" altLang="en-US" sz="1633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人と人とが豊かにつながる学校づくり支援事業</a:t>
            </a:r>
            <a:endParaRPr lang="en-US" altLang="ja-JP" sz="1633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額縁 3"/>
          <p:cNvSpPr/>
          <p:nvPr/>
        </p:nvSpPr>
        <p:spPr>
          <a:xfrm>
            <a:off x="1788599" y="495938"/>
            <a:ext cx="5323830" cy="344008"/>
          </a:xfrm>
          <a:prstGeom prst="bevel">
            <a:avLst>
              <a:gd name="adj" fmla="val 915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88707" tIns="44355" rIns="88707" bIns="44355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「こんな学校」にしたい！」を可視化しよう　○○学校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100775" y="4026347"/>
            <a:ext cx="2702724" cy="2437253"/>
            <a:chOff x="131630" y="692877"/>
            <a:chExt cx="3122751" cy="2236411"/>
          </a:xfrm>
        </p:grpSpPr>
        <p:sp>
          <p:nvSpPr>
            <p:cNvPr id="6" name="角丸四角形 5"/>
            <p:cNvSpPr/>
            <p:nvPr/>
          </p:nvSpPr>
          <p:spPr>
            <a:xfrm>
              <a:off x="171852" y="937614"/>
              <a:ext cx="3082529" cy="1991674"/>
            </a:xfrm>
            <a:prstGeom prst="roundRect">
              <a:avLst>
                <a:gd name="adj" fmla="val 4551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144000" bIns="0" rtlCol="0" anchor="ctr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・持続力がない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・折り合いをつける力が不十分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・人間関係構築の難しさ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・コミュニケーション能力の弱さ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・多様性を受け入れられない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endParaRPr lang="en-US" altLang="ja-JP" dirty="0">
                <a:solidFill>
                  <a:sysClr val="windowText" lastClr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・教えてしまう授業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・人権教育の形骸化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・多様性を受け入れられない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ja-JP" altLang="en-US" dirty="0">
                  <a:solidFill>
                    <a:srgbClr val="FF0000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・人権を意識した取組の経験不足</a:t>
              </a:r>
              <a:endPara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7" name="角丸四角形 6"/>
            <p:cNvSpPr/>
            <p:nvPr/>
          </p:nvSpPr>
          <p:spPr>
            <a:xfrm>
              <a:off x="131630" y="692877"/>
              <a:ext cx="1277608" cy="244736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lIns="88707" tIns="44355" rIns="88707" bIns="44355" rtlCol="0" anchor="ctr"/>
            <a:lstStyle/>
            <a:p>
              <a:pPr algn="ctr"/>
              <a:r>
                <a:rPr lang="ja-JP" altLang="en-US" sz="1400" b="1" dirty="0">
                  <a:solidFill>
                    <a:prstClr val="white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現状・課題</a:t>
              </a:r>
            </a:p>
          </p:txBody>
        </p:sp>
      </p:grpSp>
      <p:sp>
        <p:nvSpPr>
          <p:cNvPr id="8" name="正方形/長方形 7"/>
          <p:cNvSpPr/>
          <p:nvPr/>
        </p:nvSpPr>
        <p:spPr>
          <a:xfrm>
            <a:off x="274509" y="5467189"/>
            <a:ext cx="970588" cy="2211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学校・教職員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19041" y="4371337"/>
            <a:ext cx="763860" cy="2096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児童・生徒</a:t>
            </a:r>
            <a:endParaRPr kumimoji="1" lang="ja-JP" altLang="en-US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3669" y="6497687"/>
            <a:ext cx="4429391" cy="271328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ja-JP" altLang="en-US" sz="1600" b="1" dirty="0">
                <a:solidFill>
                  <a:srgbClr val="0000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Ｒ〇年度（１年目）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dirty="0">
                <a:solidFill>
                  <a:schemeClr val="tx1"/>
                </a:solidFill>
              </a:rPr>
              <a:t>　　　　　　　　　　</a:t>
            </a:r>
            <a:endParaRPr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493060" y="6510045"/>
            <a:ext cx="4400960" cy="26869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Ｒ〇年度（２年目）</a:t>
            </a:r>
            <a:endParaRPr kumimoji="1" lang="ja-JP" altLang="en-US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上矢印 1"/>
          <p:cNvSpPr/>
          <p:nvPr/>
        </p:nvSpPr>
        <p:spPr>
          <a:xfrm rot="3094724">
            <a:off x="3599055" y="1348406"/>
            <a:ext cx="1299311" cy="5681637"/>
          </a:xfrm>
          <a:prstGeom prst="up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6467794" y="1346124"/>
            <a:ext cx="763860" cy="2096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児童・生徒</a:t>
            </a:r>
            <a:endParaRPr kumimoji="1" lang="ja-JP" altLang="en-US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6508146" y="2316101"/>
            <a:ext cx="892072" cy="2388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学校・教職員</a:t>
            </a:r>
            <a:endParaRPr kumimoji="1" lang="ja-JP" altLang="en-US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353149" y="1013623"/>
            <a:ext cx="1981995" cy="32510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/>
            <a:r>
              <a:rPr lang="ja-JP" altLang="en-US" sz="1100" b="1" dirty="0">
                <a:solidFill>
                  <a:schemeClr val="bg1">
                    <a:lumMod val="9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◎重点事項を実現させるために</a:t>
            </a:r>
            <a:endParaRPr lang="en-US" altLang="ja-JP" sz="1100" b="1" dirty="0">
              <a:solidFill>
                <a:schemeClr val="bg1">
                  <a:lumMod val="95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7" name="ホームベース 26"/>
          <p:cNvSpPr/>
          <p:nvPr/>
        </p:nvSpPr>
        <p:spPr>
          <a:xfrm>
            <a:off x="4781980" y="4145368"/>
            <a:ext cx="3852000" cy="2013723"/>
          </a:xfrm>
          <a:prstGeom prst="homePlate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216000" rIns="0" bIns="0" rtlCol="0" anchor="t" anchorCtr="0"/>
          <a:lstStyle/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・児童・生徒が発言をつなぐ授業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・チャレンジ○○の取組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・ＩＣＴ活用の上達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・自治的な学級会活動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・人権学習の総括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・郊外研修への意欲的な参加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・他校種交流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・交換授業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・ＨＰ、通信による取組の発信</a:t>
            </a:r>
            <a:endParaRPr lang="en-US" altLang="ja-JP" sz="1200" dirty="0">
              <a:solidFill>
                <a:srgbClr val="FF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lvl="0"/>
            <a:r>
              <a:rPr lang="ja-JP" altLang="en-US" sz="10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1000" dirty="0">
              <a:solidFill>
                <a:schemeClr val="tx1"/>
              </a:solidFill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5842326" y="4036291"/>
            <a:ext cx="1981995" cy="32510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/>
            <a:r>
              <a:rPr lang="ja-JP" altLang="en-US" sz="1100" b="1" dirty="0">
                <a:solidFill>
                  <a:schemeClr val="bg1">
                    <a:lumMod val="95000"/>
                  </a:schemeClr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◎重点事項を実現させるために</a:t>
            </a:r>
            <a:endParaRPr lang="en-US" altLang="ja-JP" sz="1100" b="1" dirty="0">
              <a:solidFill>
                <a:schemeClr val="bg1">
                  <a:lumMod val="95000"/>
                </a:schemeClr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7" name="ホームベース 16"/>
          <p:cNvSpPr/>
          <p:nvPr/>
        </p:nvSpPr>
        <p:spPr>
          <a:xfrm>
            <a:off x="3092419" y="3374997"/>
            <a:ext cx="2709756" cy="791331"/>
          </a:xfrm>
          <a:prstGeom prst="homePlate">
            <a:avLst>
              <a:gd name="adj" fmla="val 18896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重点事項・授業改善　　　　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・普段からの人権意識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・校区の連携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角丸四角形 27"/>
          <p:cNvSpPr/>
          <p:nvPr/>
        </p:nvSpPr>
        <p:spPr>
          <a:xfrm>
            <a:off x="3592652" y="1538087"/>
            <a:ext cx="1709289" cy="8651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 cmpd="thickThin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r>
              <a:rPr lang="en-US" altLang="ja-JP" sz="1600" b="1" dirty="0">
                <a:solidFill>
                  <a:srgbClr val="0000C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600" b="1" dirty="0">
                <a:solidFill>
                  <a:srgbClr val="0000C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年目と</a:t>
            </a:r>
            <a:r>
              <a:rPr lang="en-US" altLang="ja-JP" sz="1600" b="1" dirty="0">
                <a:solidFill>
                  <a:srgbClr val="0000C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1600" b="1" dirty="0">
                <a:solidFill>
                  <a:srgbClr val="0000C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年目の取組はもちろん重なり合って</a:t>
            </a:r>
            <a:r>
              <a:rPr lang="en-US" altLang="ja-JP" sz="1600" b="1" dirty="0">
                <a:solidFill>
                  <a:srgbClr val="0000CC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OK</a:t>
            </a:r>
            <a:endParaRPr lang="en-US" altLang="ja-JP" sz="1600" dirty="0">
              <a:solidFill>
                <a:srgbClr val="0000CC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9" name="角丸四角形吹き出し 28"/>
          <p:cNvSpPr/>
          <p:nvPr/>
        </p:nvSpPr>
        <p:spPr>
          <a:xfrm>
            <a:off x="7518938" y="207489"/>
            <a:ext cx="1544714" cy="725238"/>
          </a:xfrm>
          <a:prstGeom prst="wedgeRoundRectCallout">
            <a:avLst>
              <a:gd name="adj1" fmla="val -85775"/>
              <a:gd name="adj2" fmla="val 30673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</a:rPr>
              <a:t>「こんな学校にしたい」を可視化しよう</a:t>
            </a:r>
            <a:r>
              <a:rPr lang="ja-JP" altLang="en-US" sz="1600" dirty="0">
                <a:solidFill>
                  <a:schemeClr val="tx1"/>
                </a:solidFill>
              </a:rPr>
              <a:t>。</a:t>
            </a:r>
            <a:endParaRPr kumimoji="1"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30" name="角丸四角形吹き出し 29"/>
          <p:cNvSpPr/>
          <p:nvPr/>
        </p:nvSpPr>
        <p:spPr>
          <a:xfrm>
            <a:off x="7181353" y="4376399"/>
            <a:ext cx="1771006" cy="1240232"/>
          </a:xfrm>
          <a:prstGeom prst="wedgeRoundRectCallout">
            <a:avLst>
              <a:gd name="adj1" fmla="val 2253"/>
              <a:gd name="adj2" fmla="val -136826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</a:rPr>
              <a:t>「つなぎ」を意識して様々な取組のイメージを持つことが大切</a:t>
            </a:r>
            <a:endParaRPr kumimoji="1"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319041" y="207489"/>
            <a:ext cx="887497" cy="510061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3229549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2011</TotalTime>
  <Words>479</Words>
  <Application>Microsoft Office PowerPoint</Application>
  <PresentationFormat>画面に合わせる (4:3)</PresentationFormat>
  <Paragraphs>116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BIZ UDゴシック</vt:lpstr>
      <vt:lpstr>BIZ UD明朝 Medium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新型コロナ禍における課題</dc:title>
  <dc:creator>城　敬</dc:creator>
  <cp:lastModifiedBy>林　慎一</cp:lastModifiedBy>
  <cp:revision>197</cp:revision>
  <cp:lastPrinted>2022-01-22T05:41:17Z</cp:lastPrinted>
  <dcterms:created xsi:type="dcterms:W3CDTF">2020-10-06T02:38:52Z</dcterms:created>
  <dcterms:modified xsi:type="dcterms:W3CDTF">2023-03-29T06:53:35Z</dcterms:modified>
</cp:coreProperties>
</file>